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5" r:id="rId9"/>
    <p:sldId id="261" r:id="rId10"/>
    <p:sldId id="266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D8F7-CE5F-77D2-F764-02E57470E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E6989-472A-C61D-CAD9-E5DD4E93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D8CF0-CA08-8DD9-0E26-E992A443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BE871-ABBD-204C-F203-F05DE13F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C46CD-C7DE-983F-2A9E-46FCAC2E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3923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4275-F235-FAB8-3043-7D1EDBCD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F71BD-690B-B145-CFD2-9ACD29CCA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7F2D2-E266-C259-8508-AD21D77C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BB09-592E-B233-BC12-9C0A7024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30C32-66DF-F698-2D4A-B4CB0F0F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2313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BDB2B4-3BF2-011D-822E-0E654393F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CBD44-A451-CAE4-EFC7-2A176F3E5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5032C-3C55-A324-C3A5-ED3F2255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DCDD4-2B8B-F427-20EA-F39232CB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8AB26-A610-F913-BF54-096C0E10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8891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4C24-7106-DEBB-0A9F-709A41C2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479B3-15B2-B7F4-D4B0-A1A5EA70C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D0754-C901-0875-E102-35408E47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C23B-A9F8-4666-3627-4B9BC697A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AA726-A305-AAD8-0640-4CCAF7AE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8424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8395-AB06-87EF-8E51-A242DF231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05942-C5D0-BDC7-9325-8DBE7A01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4151F-F08B-CD35-631B-2A97C85E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B85B3-D696-B73A-1672-BD0EB003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6B0C7-4E12-E271-5660-DC9A57CA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0525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8B6D2-6D00-4CB9-09A8-8A21588D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40AC1-A6DD-1779-7D96-A697584BD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25634-3F33-CB62-1024-F2728ED52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8FB9F-F4C1-AD8F-B36A-9ABC46EE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627B8-0AC1-5AF1-BABC-A4B9FEB6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616C5-F6F0-2E25-8FAB-3C0108D2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7591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F452-8737-B13E-732E-C7DA3B88B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E0FA0-E7E1-57B4-26EC-2EA03F4E9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EACAA-2AA4-1161-4922-DF5689EBE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2EAA6-2DD2-7605-C3DB-80ECD0E0C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683A8-9732-6CDD-EE9E-0BAE92F59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5A2C6C-802E-F7C7-921F-DEE3447DB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5C61B-C820-0B19-05D0-0AFB0C73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ABCC5-2EF1-988A-9263-46F79CDF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469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63D6-4B4A-4B44-A053-6603444A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C1C4A-7512-C930-2D7B-48CC765C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7489C-4501-F70E-2680-619B41A4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35AC0-098C-B78C-EFA6-4D9C27D5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8165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59D72-BFC0-73F3-845D-95D2C0E3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4827D-0D9B-DB64-2594-8B188B7A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11EAD-608E-C7CC-C961-BE3D6DC0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8929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9726E-4834-C594-5DBB-9A168C66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4041-66E9-4C51-5D41-84AFAE756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8806D-A085-281B-FBB8-31B0EED67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A0BE5-F4A3-D4C2-44AB-66910C1B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211CF-538B-373A-14BE-9A9DEDB4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E4D28-475D-4930-A302-E725F5DA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6599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FE18D-AFFE-1EE0-294B-4DDC6F2B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D8A4E8-48D5-C6C6-C00F-353924633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09ECB-D2EE-BE09-7FAB-6A22851B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0C974-8DF0-79F6-E8C9-8A423AAB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4145B-2DB0-003A-EE0D-1D9D08512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0D65C-701B-BCEE-D82E-08C9EFA8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2937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07DF77-D015-C1A5-DE71-57FCB3FC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18E50-93EC-0F2A-8760-1EB7B6E3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50814-F981-D2E7-CFB9-82A3F01A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39BDB-E7B4-4C73-BA8E-ADC49FEF2E47}" type="datetimeFigureOut">
              <a:rPr lang="en-DK" smtClean="0"/>
              <a:t>31/03/2025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8DB06-C676-F527-3135-F4CD3DD9B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3396-9EBA-ED4C-484A-FD6D29AFA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67F6-ED09-4C8C-8082-58D9CF87C6F3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2261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-ccna.com/what-are-acl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0486-7775-18C0-90F4-557F0B2BC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f-ZA" b="1" i="0" dirty="0">
                <a:solidFill>
                  <a:srgbClr val="3B3B3B"/>
                </a:solidFill>
                <a:effectLst/>
                <a:latin typeface="Open Sans" panose="020B0606030504020204" pitchFamily="34" charset="0"/>
              </a:rPr>
              <a:t>Network Address Translation (NAT)</a:t>
            </a:r>
            <a:br>
              <a:rPr lang="af-ZA" b="1" i="0" dirty="0">
                <a:solidFill>
                  <a:srgbClr val="3B3B3B"/>
                </a:solidFill>
                <a:effectLst/>
                <a:latin typeface="Open Sans" panose="020B0606030504020204" pitchFamily="34" charset="0"/>
              </a:rPr>
            </a:b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06282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F2F8-73C3-D0F3-6743-1ABF6C2B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514985"/>
            <a:ext cx="10515600" cy="4351338"/>
          </a:xfrm>
        </p:spPr>
        <p:txBody>
          <a:bodyPr/>
          <a:lstStyle/>
          <a:p>
            <a:pPr algn="l">
              <a:spcAft>
                <a:spcPts val="1125"/>
              </a:spcAft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dynamic NAT, you need to specify two sets of addresses on your Cisco router:</a:t>
            </a:r>
          </a:p>
          <a:p>
            <a:pPr algn="l"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inside addresses that will be translated</a:t>
            </a:r>
          </a:p>
          <a:p>
            <a:pPr algn="l"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pool of global addresses</a:t>
            </a:r>
          </a:p>
          <a:p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CDA9D-45EE-DAF9-3C79-86A1B7446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49" y="3273743"/>
            <a:ext cx="10630742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1E81-08B6-8611-C01B-964402FE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Characteristics:</a:t>
            </a:r>
            <a:b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9959-A0C2-5216-4CD3-E185709D9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Many-to-many mapping</a:t>
            </a:r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Private addresses are mapped to a pool of public addresses dynamically.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 IPs are assigned only when needed, and the mappings are temporary.</a:t>
            </a:r>
          </a:p>
          <a:p>
            <a:pPr>
              <a:lnSpc>
                <a:spcPct val="150000"/>
              </a:lnSpc>
            </a:pP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0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916AA-75E7-449E-2650-98CF288C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Steps in configuring dynamic NAT</a:t>
            </a:r>
            <a:b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8843-F9B7-2EB3-28B3-F6CDF462D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spcAft>
                <a:spcPts val="1125"/>
              </a:spcAft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configure the router’s inside interface using the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nat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inside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command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 algn="l">
              <a:spcAft>
                <a:spcPts val="1125"/>
              </a:spcAft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configure the router’s outside interface using the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nat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outside</a:t>
            </a:r>
            <a:r>
              <a:rPr lang="en-GB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command</a:t>
            </a:r>
          </a:p>
          <a:p>
            <a:pPr marL="514350" indent="-514350" algn="l">
              <a:spcAft>
                <a:spcPts val="1125"/>
              </a:spcAft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configure an </a:t>
            </a:r>
            <a:r>
              <a:rPr lang="en-GB" b="0" i="0" u="sng" dirty="0">
                <a:solidFill>
                  <a:srgbClr val="294A70"/>
                </a:solidFill>
                <a:effectLst/>
                <a:latin typeface="Arial" panose="020B0604020202020204" pitchFamily="34" charset="0"/>
                <a:hlinkClick r:id="rId2"/>
              </a:rPr>
              <a:t>ACL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that has a list of the inside source addresses that will be translated</a:t>
            </a:r>
          </a:p>
          <a:p>
            <a:pPr marL="514350" indent="-514350" algn="l">
              <a:spcAft>
                <a:spcPts val="1125"/>
              </a:spcAft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configure a pool of global IP addresses using the</a:t>
            </a:r>
            <a:r>
              <a:rPr lang="en-GB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nat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pool NAME FIRST_IP_ADDRESS LAST_IP_ADDRESS netmask SUBNET_MASK</a:t>
            </a:r>
            <a:r>
              <a:rPr lang="en-GB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command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 algn="l">
              <a:spcAft>
                <a:spcPts val="1125"/>
              </a:spcAft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enable dynamic NAT with the</a:t>
            </a:r>
            <a:r>
              <a:rPr lang="en-GB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nat</a:t>
            </a:r>
            <a:r>
              <a:rPr lang="en-GB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inside source list ACL_NUMBER pool NAME</a:t>
            </a:r>
            <a:r>
              <a:rPr lang="en-GB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global configuration command</a:t>
            </a:r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50733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58BE2-2C58-66C8-E713-5DE8F97D1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0"/>
            <a:ext cx="1207007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4A7C-9837-B4D0-6AA8-87824AB9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NAT?</a:t>
            </a:r>
            <a:endParaRPr lang="en-DK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C8289-331F-E127-E75F-852D8CEEE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 (Network Address Translation)</a:t>
            </a:r>
            <a:r>
              <a:rPr lang="en-GB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 process of changing the source and destination IP addresses and ports. </a:t>
            </a:r>
          </a:p>
          <a:p>
            <a:pPr>
              <a:lnSpc>
                <a:spcPct val="150000"/>
              </a:lnSpc>
            </a:pPr>
            <a:r>
              <a:rPr lang="en-GB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 translation reduces the need for IPv4 public addresses and hides private network address ranges. </a:t>
            </a:r>
          </a:p>
          <a:p>
            <a:pPr>
              <a:lnSpc>
                <a:spcPct val="150000"/>
              </a:lnSpc>
            </a:pPr>
            <a:r>
              <a:rPr lang="en-GB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is usually done by routers or firewalls.</a:t>
            </a:r>
            <a:endParaRPr lang="en-GB" sz="2200" b="0" i="0" dirty="0">
              <a:solidFill>
                <a:srgbClr val="3B3B3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2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 was introduced to allow multiple devices on a private network to share a single public IP address</a:t>
            </a:r>
          </a:p>
          <a:p>
            <a:pPr lvl="1">
              <a:lnSpc>
                <a:spcPct val="150000"/>
              </a:lnSpc>
            </a:pPr>
            <a:r>
              <a:rPr lang="en-GB" sz="22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enabling seamless access to the internet without requiring every device to have a unique public IP.</a:t>
            </a:r>
            <a:endParaRPr lang="en-D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6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ED8334-4961-ED14-AFCF-4247C6FD6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325" y="2133601"/>
            <a:ext cx="9407557" cy="367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6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7827-9F38-64C4-E573-41345D23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  <a:t>Key reasons we need NAT:</a:t>
            </a:r>
            <a:br>
              <a:rPr lang="en-GB" b="0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456E0-7600-880D-E9B1-B86A2CDF3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IPv4 Address Conservation:</a:t>
            </a:r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NAT reduces the demand for public IPv4 addresses.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NAT hides internal IP addresses, offering a layer of protection by preventing direct access from external networks.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 Address Reuse:</a:t>
            </a:r>
            <a: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Private IP ranges (defined in RFC 1918) can be reused within different networks without causing conflicts.</a:t>
            </a:r>
          </a:p>
          <a:p>
            <a:pPr>
              <a:lnSpc>
                <a:spcPct val="150000"/>
              </a:lnSpc>
            </a:pP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2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8013B-65EE-AB05-DE69-E2046303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are three types of address translation:</a:t>
            </a:r>
            <a:b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31BB-DCAE-6610-B05B-357F185D5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1125"/>
              </a:spcAft>
              <a:buFont typeface="+mj-lt"/>
              <a:buAutoNum type="arabicPeriod"/>
            </a:pPr>
            <a:r>
              <a:rPr lang="en-GB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Static NAT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translates one private IP address to a public one. The public IP address is always the same.</a:t>
            </a:r>
          </a:p>
          <a:p>
            <a:pPr algn="l">
              <a:spcAft>
                <a:spcPts val="1125"/>
              </a:spcAft>
              <a:buFont typeface="+mj-lt"/>
              <a:buAutoNum type="arabicPeriod"/>
            </a:pPr>
            <a:r>
              <a:rPr lang="en-GB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Dynamic NAT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private IP addresses are mapped to the pool of public IP addresses.</a:t>
            </a:r>
          </a:p>
          <a:p>
            <a:pPr algn="l">
              <a:spcAft>
                <a:spcPts val="1125"/>
              </a:spcAft>
              <a:buFont typeface="+mj-lt"/>
              <a:buAutoNum type="arabicPeriod"/>
            </a:pPr>
            <a:r>
              <a:rPr lang="en-GB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 Address Translation (PAT)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one public IP address is used for all internal devices, but a different port is assigned to each private IP address. Also known as </a:t>
            </a:r>
            <a:r>
              <a:rPr lang="en-GB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 Overload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7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0438-80F2-853A-E019-3F18E470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  <a:t>Static NAT</a:t>
            </a:r>
            <a:br>
              <a:rPr lang="en-GB" b="0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76C2-2BDC-1644-C780-7ED8777B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Static NAT maps a single private IP address to a single public IP address.</a:t>
            </a:r>
          </a:p>
          <a:p>
            <a:pPr>
              <a:lnSpc>
                <a:spcPct val="160000"/>
              </a:lnSpc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a one-to-one mapping, meaning that a specific device on the internal network is always reachable from the outside using a consistent public IP address. </a:t>
            </a:r>
          </a:p>
          <a:p>
            <a:pPr>
              <a:lnSpc>
                <a:spcPct val="160000"/>
              </a:lnSpc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Static NAT is commonly used for:</a:t>
            </a:r>
          </a:p>
          <a:p>
            <a:pPr lvl="1">
              <a:lnSpc>
                <a:spcPct val="160000"/>
              </a:lnSpc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Servers or devices that need to be accessible from the public internet, such as web or mail servers.</a:t>
            </a:r>
          </a:p>
          <a:p>
            <a:pPr lvl="1">
              <a:lnSpc>
                <a:spcPct val="160000"/>
              </a:lnSpc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Increased security by exposing only specific devices while the rest of the network remains hidden.</a:t>
            </a:r>
          </a:p>
          <a:p>
            <a:pPr>
              <a:lnSpc>
                <a:spcPct val="160000"/>
              </a:lnSpc>
            </a:pP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0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F860-69BB-D951-D212-27E8B435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  <a:t>Key Characteristics:</a:t>
            </a:r>
            <a:br>
              <a:rPr lang="en-GB" b="0" i="0" dirty="0">
                <a:solidFill>
                  <a:srgbClr val="3B3B3B"/>
                </a:solidFill>
                <a:effectLst/>
                <a:latin typeface="Roboto" panose="02000000000000000000" pitchFamily="2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942D-4E0E-50F4-2ED3-73FC07127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One-to-one mapping</a:t>
            </a: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Fixed correspondence between private and public IP addresses.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services that must be reachable from the internet (e.g., a web server).</a:t>
            </a:r>
          </a:p>
          <a:p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3C1B5-BB0A-3F5B-5F57-802722738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16" y="4001294"/>
            <a:ext cx="8040344" cy="291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0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AF00-BE04-15B8-5694-FE711588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to configure static NAT. </a:t>
            </a:r>
            <a:endParaRPr lang="en-D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16A102-911A-D5B1-7A74-50E42F147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200" y="1690687"/>
            <a:ext cx="11321266" cy="257338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6222D6-3526-322D-8CD2-2135A68BABC5}"/>
              </a:ext>
            </a:extLst>
          </p:cNvPr>
          <p:cNvSpPr txBox="1"/>
          <p:nvPr/>
        </p:nvSpPr>
        <p:spPr>
          <a:xfrm>
            <a:off x="706200" y="4736426"/>
            <a:ext cx="85902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check NAT, you can use the</a:t>
            </a:r>
          </a:p>
          <a:p>
            <a:r>
              <a:rPr lang="en-GB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sz="2500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 </a:t>
            </a:r>
            <a:r>
              <a:rPr lang="en-GB" sz="2500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sz="2500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500" b="0" i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nat</a:t>
            </a:r>
            <a:r>
              <a:rPr lang="en-GB" sz="2500" b="0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translations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sz="2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endParaRPr lang="en-D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3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1376-A5B0-E677-6773-AD4C09B5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332105"/>
            <a:ext cx="10515600" cy="457200"/>
          </a:xfrm>
        </p:spPr>
        <p:txBody>
          <a:bodyPr>
            <a:normAutofit fontScale="90000"/>
          </a:bodyPr>
          <a:lstStyle/>
          <a:p>
            <a:r>
              <a:rPr lang="en-GB" b="1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Dynamic NAT</a:t>
            </a:r>
            <a:br>
              <a:rPr lang="en-GB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DE06-DEC1-CDA0-D297-E56EC0BF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6070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Dynamic NAT provides a temporary one-to-one mapping between private IP addresses and a pool of public IP addresses. </a:t>
            </a:r>
          </a:p>
          <a:p>
            <a:pPr>
              <a:lnSpc>
                <a:spcPct val="160000"/>
              </a:lnSpc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Dynamic NAT assigns public IP addresses from a pool dynamically when internal devices initiate traffic to the internet.</a:t>
            </a:r>
          </a:p>
          <a:p>
            <a:pPr>
              <a:lnSpc>
                <a:spcPct val="160000"/>
              </a:lnSpc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 the session ends, the public IP becomes available for use by other devices.</a:t>
            </a:r>
          </a:p>
          <a:p>
            <a:pPr algn="l">
              <a:lnSpc>
                <a:spcPct val="160000"/>
              </a:lnSpc>
              <a:buNone/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NAT is used when: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have more devices on the internal network than available public IP addresses.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500" b="0" i="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devices do not need a permanent public address.</a:t>
            </a:r>
          </a:p>
          <a:p>
            <a:pPr>
              <a:lnSpc>
                <a:spcPct val="160000"/>
              </a:lnSpc>
            </a:pPr>
            <a:endParaRPr lang="en-D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5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630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Open Sans</vt:lpstr>
      <vt:lpstr>Roboto</vt:lpstr>
      <vt:lpstr>Times New Roman</vt:lpstr>
      <vt:lpstr>Office Theme</vt:lpstr>
      <vt:lpstr>Network Address Translation (NAT) </vt:lpstr>
      <vt:lpstr>What is NAT?</vt:lpstr>
      <vt:lpstr>PowerPoint Presentation</vt:lpstr>
      <vt:lpstr>Key reasons we need NAT: </vt:lpstr>
      <vt:lpstr>There are three types of address translation: </vt:lpstr>
      <vt:lpstr>Static NAT </vt:lpstr>
      <vt:lpstr>Key Characteristics: </vt:lpstr>
      <vt:lpstr>How to configure static NAT. </vt:lpstr>
      <vt:lpstr> Dynamic NAT </vt:lpstr>
      <vt:lpstr>PowerPoint Presentation</vt:lpstr>
      <vt:lpstr>Key Characteristics: </vt:lpstr>
      <vt:lpstr>Steps in configuring dynamic NAT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hajarah ali</dc:creator>
  <cp:lastModifiedBy>hajarah ali</cp:lastModifiedBy>
  <cp:revision>1</cp:revision>
  <dcterms:created xsi:type="dcterms:W3CDTF">2025-03-31T08:03:42Z</dcterms:created>
  <dcterms:modified xsi:type="dcterms:W3CDTF">2025-03-31T08:18:30Z</dcterms:modified>
</cp:coreProperties>
</file>