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58" r:id="rId5"/>
    <p:sldId id="264" r:id="rId6"/>
    <p:sldId id="259" r:id="rId7"/>
    <p:sldId id="260" r:id="rId8"/>
    <p:sldId id="265" r:id="rId9"/>
    <p:sldId id="261" r:id="rId10"/>
    <p:sldId id="266" r:id="rId11"/>
    <p:sldId id="262" r:id="rId12"/>
    <p:sldId id="267" r:id="rId13"/>
    <p:sldId id="268" r:id="rId14"/>
  </p:sldIdLst>
  <p:sldSz cx="12192000" cy="6858000"/>
  <p:notesSz cx="6858000" cy="9144000"/>
  <p:defaultTextStyle>
    <a:defPPr>
      <a:defRPr lang="en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10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1D8F7-CE5F-77D2-F764-02E57470E9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DK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BE6989-472A-C61D-CAD9-E5DD4E9314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5D8CF0-CA08-8DD9-0E26-E992A44394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39BDB-E7B4-4C73-BA8E-ADC49FEF2E47}" type="datetimeFigureOut">
              <a:rPr lang="en-DK" smtClean="0"/>
              <a:t>31/03/2025</a:t>
            </a:fld>
            <a:endParaRPr lang="en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CBE871-ABBD-204C-F203-F05DE13FE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5C46CD-C7DE-983F-2A9E-46FCAC2EC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067F6-ED09-4C8C-8082-58D9CF87C6F3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539236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974275-F235-FAB8-3043-7D1EDBCDF6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DK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FF71BD-690B-B145-CFD2-9ACD29CCA2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17F2D2-E266-C259-8508-AD21D77C3E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39BDB-E7B4-4C73-BA8E-ADC49FEF2E47}" type="datetimeFigureOut">
              <a:rPr lang="en-DK" smtClean="0"/>
              <a:t>31/03/2025</a:t>
            </a:fld>
            <a:endParaRPr lang="en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DDBB09-592E-B233-BC12-9C0A7024E2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F30C32-66DF-F698-2D4A-B4CB0F0FF4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067F6-ED09-4C8C-8082-58D9CF87C6F3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7231300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8BDB2B4-3BF2-011D-822E-0E654393FED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DK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2CBD44-A451-CAE4-EFC7-2A176F3E5E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95032C-3C55-A324-C3A5-ED3F22555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39BDB-E7B4-4C73-BA8E-ADC49FEF2E47}" type="datetimeFigureOut">
              <a:rPr lang="en-DK" smtClean="0"/>
              <a:t>31/03/2025</a:t>
            </a:fld>
            <a:endParaRPr lang="en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8DCDD4-2B8B-F427-20EA-F39232CBB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28AB26-A610-F913-BF54-096C0E104C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067F6-ED09-4C8C-8082-58D9CF87C6F3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4288912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454C24-7106-DEBB-0A9F-709A41C299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D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4479B3-15B2-B7F4-D4B0-A1A5EA70C8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FD0754-C901-0875-E102-35408E47E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39BDB-E7B4-4C73-BA8E-ADC49FEF2E47}" type="datetimeFigureOut">
              <a:rPr lang="en-DK" smtClean="0"/>
              <a:t>31/03/2025</a:t>
            </a:fld>
            <a:endParaRPr lang="en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1DC23B-A9F8-4666-3627-4B9BC697A1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BAA726-A305-AAD8-0640-4CCAF7AE8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067F6-ED09-4C8C-8082-58D9CF87C6F3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7842447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B78395-AB06-87EF-8E51-A242DF231D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D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105942-C5D0-BDC7-9325-8DBE7A012D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64151F-F08B-CD35-631B-2A97C85E57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39BDB-E7B4-4C73-BA8E-ADC49FEF2E47}" type="datetimeFigureOut">
              <a:rPr lang="en-DK" smtClean="0"/>
              <a:t>31/03/2025</a:t>
            </a:fld>
            <a:endParaRPr lang="en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8B85B3-D696-B73A-1672-BD0EB0037A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96B0C7-4E12-E271-5660-DC9A57CA07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067F6-ED09-4C8C-8082-58D9CF87C6F3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1005257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38B6D2-6D00-4CB9-09A8-8A21588D71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D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540AC1-A6DD-1779-7D96-A697584BD1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K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025634-3F33-CB62-1024-F2728ED525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K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D8FB9F-F4C1-AD8F-B36A-9ABC46EEE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39BDB-E7B4-4C73-BA8E-ADC49FEF2E47}" type="datetimeFigureOut">
              <a:rPr lang="en-DK" smtClean="0"/>
              <a:t>31/03/2025</a:t>
            </a:fld>
            <a:endParaRPr lang="en-D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1627B8-0AC1-5AF1-BABC-A4B9FEB67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B616C5-F6F0-2E25-8FAB-3C0108D244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067F6-ED09-4C8C-8082-58D9CF87C6F3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4075911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01F452-8737-B13E-732E-C7DA3B88B9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D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AE0FA0-E7E1-57B4-26EC-2EA03F4E9C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EEACAA-2AA4-1161-4922-DF5689EBE8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K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ED2EAA6-2DD2-7605-C3DB-80ECD0E0CB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CB683A8-9732-6CDD-EE9E-0BAE92F59E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K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55A2C6C-802E-F7C7-921F-DEE3447DB9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39BDB-E7B4-4C73-BA8E-ADC49FEF2E47}" type="datetimeFigureOut">
              <a:rPr lang="en-DK" smtClean="0"/>
              <a:t>31/03/2025</a:t>
            </a:fld>
            <a:endParaRPr lang="en-DK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485C61B-C820-0B19-05D0-0AFB0C73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80ABCC5-2EF1-988A-9263-46F79CDF6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067F6-ED09-4C8C-8082-58D9CF87C6F3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174694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C463D6-4B4A-4B44-A053-6603444AB3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DK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AC1C4A-7512-C930-2D7B-48CC765C46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39BDB-E7B4-4C73-BA8E-ADC49FEF2E47}" type="datetimeFigureOut">
              <a:rPr lang="en-DK" smtClean="0"/>
              <a:t>31/03/2025</a:t>
            </a:fld>
            <a:endParaRPr lang="en-DK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437489C-4501-F70E-2680-619B41A4C3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D35AC0-098C-B78C-EFA6-4D9C27D5B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067F6-ED09-4C8C-8082-58D9CF87C6F3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2981659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AE59D72-BFC0-73F3-845D-95D2C0E331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39BDB-E7B4-4C73-BA8E-ADC49FEF2E47}" type="datetimeFigureOut">
              <a:rPr lang="en-DK" smtClean="0"/>
              <a:t>31/03/2025</a:t>
            </a:fld>
            <a:endParaRPr lang="en-DK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C44827D-0D9B-DB64-2594-8B188B7AF9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F11EAD-608E-C7CC-C961-BE3D6DC0D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067F6-ED09-4C8C-8082-58D9CF87C6F3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789292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B9726E-4834-C594-5DBB-9A168C6656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D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8D4041-66E9-4C51-5D41-84AFAE756F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28806D-A085-281B-FBB8-31B0EED679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2A0BE5-F4A3-D4C2-44AB-66910C1B47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39BDB-E7B4-4C73-BA8E-ADC49FEF2E47}" type="datetimeFigureOut">
              <a:rPr lang="en-DK" smtClean="0"/>
              <a:t>31/03/2025</a:t>
            </a:fld>
            <a:endParaRPr lang="en-D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9211CF-538B-373A-14BE-9A9DEDB49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CE4D28-475D-4930-A302-E725F5DA0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067F6-ED09-4C8C-8082-58D9CF87C6F3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2865992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0FE18D-AFFE-1EE0-294B-4DDC6F2B71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DK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6D8A4E8-48D5-C6C6-C00F-353924633D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D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109ECB-D2EE-BE09-7FAB-6A22851BF1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E0C974-8DF0-79F6-E8C9-8A423AAB8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39BDB-E7B4-4C73-BA8E-ADC49FEF2E47}" type="datetimeFigureOut">
              <a:rPr lang="en-DK" smtClean="0"/>
              <a:t>31/03/2025</a:t>
            </a:fld>
            <a:endParaRPr lang="en-D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34145B-2DB0-003A-EE0D-1D9D085122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90D65C-701B-BCEE-D82E-08C9EFA80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067F6-ED09-4C8C-8082-58D9CF87C6F3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929378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E07DF77-D015-C1A5-DE71-57FCB3FCE1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D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718E50-93EC-0F2A-8760-1EB7B6E34D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C50814-F981-D2E7-CFB9-82A3F01A76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939BDB-E7B4-4C73-BA8E-ADC49FEF2E47}" type="datetimeFigureOut">
              <a:rPr lang="en-DK" smtClean="0"/>
              <a:t>31/03/2025</a:t>
            </a:fld>
            <a:endParaRPr lang="en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C8DB06-C676-F527-3135-F4CD3DD9B5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073396-9EBA-ED4C-484A-FD6D29AFA7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D067F6-ED09-4C8C-8082-58D9CF87C6F3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1022611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study-ccna.com/what-are-acls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620486-7775-18C0-90F4-557F0B2BC8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2480" y="2235200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af-ZA" b="1" i="0" dirty="0">
                <a:solidFill>
                  <a:srgbClr val="3B3B3B"/>
                </a:solidFill>
                <a:effectLst/>
                <a:latin typeface="Open Sans" panose="020B0606030504020204" pitchFamily="34" charset="0"/>
              </a:rPr>
              <a:t>Network Address Translation (NAT)</a:t>
            </a:r>
            <a:br>
              <a:rPr lang="af-ZA" b="1" i="0" dirty="0">
                <a:solidFill>
                  <a:srgbClr val="3B3B3B"/>
                </a:solidFill>
                <a:effectLst/>
                <a:latin typeface="Open Sans" panose="020B0606030504020204" pitchFamily="34" charset="0"/>
              </a:rPr>
            </a:br>
            <a:endParaRPr lang="en-DK" dirty="0"/>
          </a:p>
        </p:txBody>
      </p:sp>
    </p:spTree>
    <p:extLst>
      <p:ext uri="{BB962C8B-B14F-4D97-AF65-F5344CB8AC3E}">
        <p14:creationId xmlns:p14="http://schemas.microsoft.com/office/powerpoint/2010/main" val="30628215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6CF2F8-73C3-D0F3-6743-1ABF6C2B5C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5320" y="514985"/>
            <a:ext cx="10515600" cy="4351338"/>
          </a:xfrm>
        </p:spPr>
        <p:txBody>
          <a:bodyPr/>
          <a:lstStyle/>
          <a:p>
            <a:pPr algn="l">
              <a:spcAft>
                <a:spcPts val="1125"/>
              </a:spcAft>
              <a:buNone/>
            </a:pPr>
            <a:r>
              <a:rPr lang="en-GB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With dynamic NAT, you need to specify two sets of addresses on your Cisco router:</a:t>
            </a:r>
          </a:p>
          <a:p>
            <a:pPr algn="l">
              <a:spcAft>
                <a:spcPts val="1125"/>
              </a:spcAft>
              <a:buFont typeface="Arial" panose="020B0604020202020204" pitchFamily="34" charset="0"/>
              <a:buChar char="•"/>
            </a:pPr>
            <a:r>
              <a:rPr lang="en-GB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inside addresses that will be translated</a:t>
            </a:r>
          </a:p>
          <a:p>
            <a:pPr algn="l">
              <a:spcAft>
                <a:spcPts val="1125"/>
              </a:spcAft>
              <a:buFont typeface="Arial" panose="020B0604020202020204" pitchFamily="34" charset="0"/>
              <a:buChar char="•"/>
            </a:pPr>
            <a:r>
              <a:rPr lang="en-GB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 pool of global addresses</a:t>
            </a:r>
          </a:p>
          <a:p>
            <a:endParaRPr lang="en-DK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74CDA9D-45EE-DAF9-3C79-86A1B7446B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7749" y="3273743"/>
            <a:ext cx="10630742" cy="3185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3090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9E1E81-08B6-8611-C01B-964402FEBC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0" i="0" dirty="0">
                <a:solidFill>
                  <a:srgbClr val="3B3B3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Key Characteristics:</a:t>
            </a:r>
            <a:br>
              <a:rPr lang="en-GB" b="0" i="0" dirty="0">
                <a:solidFill>
                  <a:srgbClr val="3B3B3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DK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639959-A0C2-5216-4CD3-E185709D9A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b="1" i="0" dirty="0">
                <a:solidFill>
                  <a:srgbClr val="3B3B3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Many-to-many mapping</a:t>
            </a:r>
            <a:r>
              <a:rPr lang="en-GB" b="0" i="0" dirty="0">
                <a:solidFill>
                  <a:srgbClr val="3B3B3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Private addresses are mapped to a pool of public addresses dynamically.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b="0" i="0" dirty="0">
                <a:solidFill>
                  <a:srgbClr val="3B3B3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Public IPs are assigned only when needed, and the mappings are temporary.</a:t>
            </a:r>
          </a:p>
          <a:p>
            <a:pPr>
              <a:lnSpc>
                <a:spcPct val="150000"/>
              </a:lnSpc>
            </a:pPr>
            <a:endParaRPr lang="en-DK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56079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1916AA-75E7-449E-2650-98CF288C64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Steps in configuring dynamic NAT</a:t>
            </a:r>
            <a:br>
              <a:rPr lang="en-GB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endParaRPr lang="en-D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4C8843-F9B7-2EB3-28B3-F6CDF462D2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7800"/>
            <a:ext cx="10515600" cy="4729163"/>
          </a:xfrm>
        </p:spPr>
        <p:txBody>
          <a:bodyPr>
            <a:normAutofit fontScale="92500" lnSpcReduction="20000"/>
          </a:bodyPr>
          <a:lstStyle/>
          <a:p>
            <a:pPr marL="514350" indent="-514350" algn="l">
              <a:spcAft>
                <a:spcPts val="1125"/>
              </a:spcAft>
              <a:buFont typeface="+mj-lt"/>
              <a:buAutoNum type="arabicPeriod"/>
            </a:pPr>
            <a:r>
              <a:rPr lang="en-GB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configure the router’s inside interface using the </a:t>
            </a:r>
            <a:r>
              <a:rPr lang="en-GB" b="0" i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ip</a:t>
            </a:r>
            <a:r>
              <a:rPr lang="en-GB" b="0" i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b="0" i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nat</a:t>
            </a:r>
            <a:r>
              <a:rPr lang="en-GB" b="0" i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inside</a:t>
            </a:r>
            <a:r>
              <a:rPr lang="en-GB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command</a:t>
            </a:r>
            <a:endParaRPr lang="en-GB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514350" indent="-514350" algn="l">
              <a:spcAft>
                <a:spcPts val="1125"/>
              </a:spcAft>
              <a:buFont typeface="+mj-lt"/>
              <a:buAutoNum type="arabicPeriod"/>
            </a:pPr>
            <a:r>
              <a:rPr lang="en-GB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configure the router’s outside interface using the </a:t>
            </a:r>
            <a:r>
              <a:rPr lang="en-GB" b="0" i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ip</a:t>
            </a:r>
            <a:r>
              <a:rPr lang="en-GB" b="0" i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b="0" i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nat</a:t>
            </a:r>
            <a:r>
              <a:rPr lang="en-GB" b="0" i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outside</a:t>
            </a:r>
            <a:r>
              <a:rPr lang="en-GB" b="0" i="0" dirty="0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en-GB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command</a:t>
            </a:r>
          </a:p>
          <a:p>
            <a:pPr marL="514350" indent="-514350" algn="l">
              <a:spcAft>
                <a:spcPts val="1125"/>
              </a:spcAft>
              <a:buFont typeface="+mj-lt"/>
              <a:buAutoNum type="arabicPeriod"/>
            </a:pPr>
            <a:r>
              <a:rPr lang="en-GB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configure an </a:t>
            </a:r>
            <a:r>
              <a:rPr lang="en-GB" b="0" i="0" u="sng" dirty="0">
                <a:solidFill>
                  <a:srgbClr val="294A70"/>
                </a:solidFill>
                <a:effectLst/>
                <a:latin typeface="Arial" panose="020B0604020202020204" pitchFamily="34" charset="0"/>
                <a:hlinkClick r:id="rId2"/>
              </a:rPr>
              <a:t>ACL</a:t>
            </a:r>
            <a:r>
              <a:rPr lang="en-GB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that has a list of the inside source addresses that will be translated</a:t>
            </a:r>
          </a:p>
          <a:p>
            <a:pPr marL="514350" indent="-514350" algn="l">
              <a:spcAft>
                <a:spcPts val="1125"/>
              </a:spcAft>
              <a:buFont typeface="+mj-lt"/>
              <a:buAutoNum type="arabicPeriod"/>
            </a:pPr>
            <a:r>
              <a:rPr lang="en-GB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configure a pool of global IP addresses using the</a:t>
            </a:r>
            <a:r>
              <a:rPr lang="en-GB" b="0" i="0" dirty="0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en-GB" b="0" i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ip</a:t>
            </a:r>
            <a:r>
              <a:rPr lang="en-GB" b="0" i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b="0" i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nat</a:t>
            </a:r>
            <a:r>
              <a:rPr lang="en-GB" b="0" i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pool NAME FIRST_IP_ADDRESS LAST_IP_ADDRESS netmask SUBNET_MASK</a:t>
            </a:r>
            <a:r>
              <a:rPr lang="en-GB" b="0" i="0" dirty="0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en-GB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command</a:t>
            </a:r>
            <a:endParaRPr lang="en-GB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514350" indent="-514350" algn="l">
              <a:spcAft>
                <a:spcPts val="1125"/>
              </a:spcAft>
              <a:buFont typeface="+mj-lt"/>
              <a:buAutoNum type="arabicPeriod"/>
            </a:pPr>
            <a:r>
              <a:rPr lang="en-GB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enable dynamic NAT with the</a:t>
            </a:r>
            <a:r>
              <a:rPr lang="en-GB" b="0" i="0" dirty="0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en-GB" b="0" i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ip</a:t>
            </a:r>
            <a:r>
              <a:rPr lang="en-GB" b="0" i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b="0" i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nat</a:t>
            </a:r>
            <a:r>
              <a:rPr lang="en-GB" b="0" i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inside source list ACL_NUMBER pool NAME</a:t>
            </a:r>
            <a:r>
              <a:rPr lang="en-GB" b="0" i="0" dirty="0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en-GB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global configuration command</a:t>
            </a:r>
          </a:p>
          <a:p>
            <a:endParaRPr lang="en-DK" dirty="0"/>
          </a:p>
        </p:txBody>
      </p:sp>
    </p:spTree>
    <p:extLst>
      <p:ext uri="{BB962C8B-B14F-4D97-AF65-F5344CB8AC3E}">
        <p14:creationId xmlns:p14="http://schemas.microsoft.com/office/powerpoint/2010/main" val="25073322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A158BE2-2C58-66C8-E713-5DE8F97D1D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" y="0"/>
            <a:ext cx="12070079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71238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C84A7C-9837-B4D0-6AA8-87824AB94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NAT?</a:t>
            </a:r>
            <a:endParaRPr lang="en-DK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8C8289-331F-E127-E75F-852D8CEEE4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GB" sz="22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NAT (Network Address Translation)</a:t>
            </a:r>
            <a:r>
              <a:rPr lang="en-GB" sz="2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is a process of changing the source and destination IP addresses and ports. </a:t>
            </a:r>
          </a:p>
          <a:p>
            <a:pPr>
              <a:lnSpc>
                <a:spcPct val="150000"/>
              </a:lnSpc>
            </a:pPr>
            <a:r>
              <a:rPr lang="en-GB" sz="2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Address translation reduces the need for IPv4 public addresses and hides private network address ranges. </a:t>
            </a:r>
          </a:p>
          <a:p>
            <a:pPr>
              <a:lnSpc>
                <a:spcPct val="150000"/>
              </a:lnSpc>
            </a:pPr>
            <a:r>
              <a:rPr lang="en-GB" sz="2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This process is usually done by routers or firewalls.</a:t>
            </a:r>
            <a:endParaRPr lang="en-GB" sz="2200" b="0" i="0" dirty="0">
              <a:solidFill>
                <a:srgbClr val="3B3B3B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GB" sz="2200" b="0" i="0" dirty="0">
                <a:solidFill>
                  <a:srgbClr val="3B3B3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NAT was introduced to allow multiple devices on a private network to share a single public IP address</a:t>
            </a:r>
          </a:p>
          <a:p>
            <a:pPr lvl="1">
              <a:lnSpc>
                <a:spcPct val="150000"/>
              </a:lnSpc>
            </a:pPr>
            <a:r>
              <a:rPr lang="en-GB" sz="2200" b="0" i="0" dirty="0">
                <a:solidFill>
                  <a:srgbClr val="3B3B3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enabling seamless access to the internet without requiring every device to have a unique public IP.</a:t>
            </a:r>
            <a:endParaRPr lang="en-DK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59674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6ED8334-4961-ED14-AFCF-4247C6FD63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9325" y="2133601"/>
            <a:ext cx="9407557" cy="3679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04658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087827-9F38-64C4-E573-41345D23B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0" i="0" dirty="0">
                <a:solidFill>
                  <a:srgbClr val="3B3B3B"/>
                </a:solidFill>
                <a:effectLst/>
                <a:latin typeface="Roboto" panose="02000000000000000000" pitchFamily="2" charset="0"/>
              </a:rPr>
              <a:t>Key reasons we need NAT:</a:t>
            </a:r>
            <a:br>
              <a:rPr lang="en-GB" b="0" i="0" dirty="0">
                <a:solidFill>
                  <a:srgbClr val="3B3B3B"/>
                </a:solidFill>
                <a:effectLst/>
                <a:latin typeface="Roboto" panose="02000000000000000000" pitchFamily="2" charset="0"/>
              </a:rPr>
            </a:br>
            <a:endParaRPr lang="en-D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F456E0-7600-880D-E9B1-B86A2CDF35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b="1" i="0" dirty="0">
                <a:solidFill>
                  <a:srgbClr val="3B3B3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IPv4 Address Conservation:</a:t>
            </a:r>
            <a:r>
              <a:rPr lang="en-GB" b="0" i="0" dirty="0">
                <a:solidFill>
                  <a:srgbClr val="3B3B3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NAT reduces the demand for public IPv4 addresses.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b="1" i="0" dirty="0">
                <a:solidFill>
                  <a:srgbClr val="3B3B3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Security</a:t>
            </a:r>
            <a:r>
              <a:rPr lang="en-GB" b="0" i="0" dirty="0">
                <a:solidFill>
                  <a:srgbClr val="3B3B3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NAT hides internal IP addresses, offering a layer of protection by preventing direct access from external networks.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b="1" i="0" dirty="0">
                <a:solidFill>
                  <a:srgbClr val="3B3B3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IP Address Reuse:</a:t>
            </a:r>
            <a:r>
              <a:rPr lang="en-GB" b="0" i="0" dirty="0">
                <a:solidFill>
                  <a:srgbClr val="3B3B3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Private IP ranges (defined in RFC 1918) can be reused within different networks without causing conflicts.</a:t>
            </a:r>
          </a:p>
          <a:p>
            <a:pPr>
              <a:lnSpc>
                <a:spcPct val="150000"/>
              </a:lnSpc>
            </a:pPr>
            <a:endParaRPr lang="en-DK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12209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58013B-65EE-AB05-DE69-E2046303BF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There are three types of address translation:</a:t>
            </a:r>
            <a:br>
              <a:rPr lang="en-GB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endParaRPr lang="en-D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DD31BB-DCAE-6610-B05B-357F185D5F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spcAft>
                <a:spcPts val="1125"/>
              </a:spcAft>
              <a:buFont typeface="+mj-lt"/>
              <a:buAutoNum type="arabicPeriod"/>
            </a:pPr>
            <a:r>
              <a:rPr lang="en-GB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Static NAT</a:t>
            </a:r>
            <a:r>
              <a:rPr lang="en-GB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– translates one private IP address to a public one. The public IP address is always the same.</a:t>
            </a:r>
          </a:p>
          <a:p>
            <a:pPr algn="l">
              <a:spcAft>
                <a:spcPts val="1125"/>
              </a:spcAft>
              <a:buFont typeface="+mj-lt"/>
              <a:buAutoNum type="arabicPeriod"/>
            </a:pPr>
            <a:r>
              <a:rPr lang="en-GB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Dynamic NAT</a:t>
            </a:r>
            <a:r>
              <a:rPr lang="en-GB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– private IP addresses are mapped to the pool of public IP addresses.</a:t>
            </a:r>
          </a:p>
          <a:p>
            <a:pPr algn="l">
              <a:spcAft>
                <a:spcPts val="1125"/>
              </a:spcAft>
              <a:buFont typeface="+mj-lt"/>
              <a:buAutoNum type="arabicPeriod"/>
            </a:pPr>
            <a:r>
              <a:rPr lang="en-GB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Port Address Translation (PAT)</a:t>
            </a:r>
            <a:r>
              <a:rPr lang="en-GB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– one public IP address is used for all internal devices, but a different port is assigned to each private IP address. Also known as </a:t>
            </a:r>
            <a:r>
              <a:rPr lang="en-GB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NAT Overload</a:t>
            </a:r>
            <a:r>
              <a:rPr lang="en-GB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None/>
            </a:pPr>
            <a:b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DK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17772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150438-80F2-853A-E019-3F18E47000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i="0" dirty="0">
                <a:solidFill>
                  <a:srgbClr val="3B3B3B"/>
                </a:solidFill>
                <a:effectLst/>
                <a:latin typeface="Roboto" panose="02000000000000000000" pitchFamily="2" charset="0"/>
              </a:rPr>
              <a:t>Static NAT</a:t>
            </a:r>
            <a:br>
              <a:rPr lang="en-GB" b="0" i="0" dirty="0">
                <a:solidFill>
                  <a:srgbClr val="3B3B3B"/>
                </a:solidFill>
                <a:effectLst/>
                <a:latin typeface="Roboto" panose="02000000000000000000" pitchFamily="2" charset="0"/>
              </a:rPr>
            </a:br>
            <a:endParaRPr lang="en-D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2476C2-2BDC-1644-C780-7ED8777B4B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2080"/>
            <a:ext cx="10515600" cy="4774883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60000"/>
              </a:lnSpc>
            </a:pPr>
            <a:r>
              <a:rPr lang="en-GB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Static NAT maps a single private IP address to a single public IP address.</a:t>
            </a:r>
          </a:p>
          <a:p>
            <a:pPr>
              <a:lnSpc>
                <a:spcPct val="160000"/>
              </a:lnSpc>
            </a:pPr>
            <a:r>
              <a:rPr lang="en-GB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This is a one-to-one mapping, meaning that a specific device on the internal network is always reachable from the outside using a consistent public IP address. </a:t>
            </a:r>
          </a:p>
          <a:p>
            <a:pPr>
              <a:lnSpc>
                <a:spcPct val="160000"/>
              </a:lnSpc>
            </a:pPr>
            <a:r>
              <a:rPr lang="en-GB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Static NAT is commonly used for:</a:t>
            </a:r>
          </a:p>
          <a:p>
            <a:pPr lvl="1">
              <a:lnSpc>
                <a:spcPct val="160000"/>
              </a:lnSpc>
            </a:pPr>
            <a:r>
              <a:rPr lang="en-GB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Servers or devices that need to be accessible from the public internet, such as web or mail servers.</a:t>
            </a:r>
          </a:p>
          <a:p>
            <a:pPr lvl="1">
              <a:lnSpc>
                <a:spcPct val="160000"/>
              </a:lnSpc>
            </a:pPr>
            <a:r>
              <a:rPr lang="en-GB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Increased security by exposing only specific devices while the rest of the network remains hidden.</a:t>
            </a:r>
          </a:p>
          <a:p>
            <a:pPr>
              <a:lnSpc>
                <a:spcPct val="160000"/>
              </a:lnSpc>
            </a:pPr>
            <a:endParaRPr lang="en-DK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23082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D4F860-69BB-D951-D212-27E8B43556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0" i="0" dirty="0">
                <a:solidFill>
                  <a:srgbClr val="3B3B3B"/>
                </a:solidFill>
                <a:effectLst/>
                <a:latin typeface="Roboto" panose="02000000000000000000" pitchFamily="2" charset="0"/>
              </a:rPr>
              <a:t>Key Characteristics:</a:t>
            </a:r>
            <a:br>
              <a:rPr lang="en-GB" b="0" i="0" dirty="0">
                <a:solidFill>
                  <a:srgbClr val="3B3B3B"/>
                </a:solidFill>
                <a:effectLst/>
                <a:latin typeface="Roboto" panose="02000000000000000000" pitchFamily="2" charset="0"/>
              </a:rPr>
            </a:br>
            <a:endParaRPr lang="en-D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5942D-4E0E-50F4-2ED3-73FC071278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GB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One-to-one mapping</a:t>
            </a:r>
            <a:r>
              <a:rPr lang="en-GB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Fixed correspondence between private and public IP addresses.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GB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Suitable for services that must be reachable from the internet (e.g., a web server).</a:t>
            </a:r>
          </a:p>
          <a:p>
            <a:endParaRPr lang="en-DK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BB3C1B5-BB0A-3F5B-5F57-8027227387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7016" y="4001294"/>
            <a:ext cx="8040344" cy="2919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38065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04AF00-BE04-15B8-5694-FE7115880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How to configure static NAT. </a:t>
            </a:r>
            <a:endParaRPr lang="en-DK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716A102-911A-D5B1-7A74-50E42F14724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06200" y="1690687"/>
            <a:ext cx="11321266" cy="2573387"/>
          </a:xfr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46222D6-3526-322D-8CD2-2135A68BABC5}"/>
              </a:ext>
            </a:extLst>
          </p:cNvPr>
          <p:cNvSpPr txBox="1"/>
          <p:nvPr/>
        </p:nvSpPr>
        <p:spPr>
          <a:xfrm>
            <a:off x="706200" y="4736426"/>
            <a:ext cx="8590200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5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 check NAT, you can use the</a:t>
            </a:r>
          </a:p>
          <a:p>
            <a:r>
              <a:rPr lang="en-GB" sz="2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GB" sz="2500" b="0" i="0" dirty="0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en-GB" sz="2500" b="0" i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show </a:t>
            </a:r>
            <a:r>
              <a:rPr lang="en-GB" sz="2500" b="0" i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ip</a:t>
            </a:r>
            <a:r>
              <a:rPr lang="en-GB" sz="2500" b="0" i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2500" b="0" i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nat</a:t>
            </a:r>
            <a:r>
              <a:rPr lang="en-GB" sz="2500" b="0" i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translations</a:t>
            </a:r>
            <a:r>
              <a:rPr lang="en-GB" sz="2500" b="0" i="0" dirty="0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en-GB" sz="25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command</a:t>
            </a:r>
            <a:endParaRPr lang="en-DK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21319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D21376-A5B0-E677-6773-AD4C09B56B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0040" y="332105"/>
            <a:ext cx="10515600" cy="457200"/>
          </a:xfrm>
        </p:spPr>
        <p:txBody>
          <a:bodyPr>
            <a:normAutofit fontScale="90000"/>
          </a:bodyPr>
          <a:lstStyle/>
          <a:p>
            <a:r>
              <a:rPr lang="en-GB" b="1" i="0" dirty="0">
                <a:solidFill>
                  <a:srgbClr val="3B3B3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Dynamic NAT</a:t>
            </a:r>
            <a:br>
              <a:rPr lang="en-GB" b="0" i="0" dirty="0">
                <a:solidFill>
                  <a:srgbClr val="3B3B3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DK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D0DE06-DEC1-CDA0-D297-E56EC0BF97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60705"/>
            <a:ext cx="10515600" cy="4351338"/>
          </a:xfrm>
        </p:spPr>
        <p:txBody>
          <a:bodyPr>
            <a:noAutofit/>
          </a:bodyPr>
          <a:lstStyle/>
          <a:p>
            <a:pPr>
              <a:lnSpc>
                <a:spcPct val="160000"/>
              </a:lnSpc>
            </a:pPr>
            <a:r>
              <a:rPr lang="en-GB" sz="2500" b="0" i="0" dirty="0">
                <a:solidFill>
                  <a:srgbClr val="3B3B3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Dynamic NAT provides a temporary one-to-one mapping between private IP addresses and a pool of public IP addresses. </a:t>
            </a:r>
          </a:p>
          <a:p>
            <a:pPr>
              <a:lnSpc>
                <a:spcPct val="160000"/>
              </a:lnSpc>
            </a:pPr>
            <a:r>
              <a:rPr lang="en-GB" sz="2500" b="0" i="0" dirty="0">
                <a:solidFill>
                  <a:srgbClr val="3B3B3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Dynamic NAT assigns public IP addresses from a pool dynamically when internal devices initiate traffic to the internet.</a:t>
            </a:r>
          </a:p>
          <a:p>
            <a:pPr>
              <a:lnSpc>
                <a:spcPct val="160000"/>
              </a:lnSpc>
            </a:pPr>
            <a:r>
              <a:rPr lang="en-GB" sz="2500" b="0" i="0" dirty="0">
                <a:solidFill>
                  <a:srgbClr val="3B3B3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Once the session ends, the public IP becomes available for use by other devices.</a:t>
            </a:r>
          </a:p>
          <a:p>
            <a:pPr algn="l">
              <a:lnSpc>
                <a:spcPct val="160000"/>
              </a:lnSpc>
              <a:buNone/>
            </a:pPr>
            <a:r>
              <a:rPr lang="en-GB" sz="2500" b="0" i="0" dirty="0">
                <a:solidFill>
                  <a:srgbClr val="3B3B3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This type of NAT is used when:</a:t>
            </a:r>
          </a:p>
          <a:p>
            <a:pPr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2500" b="0" i="0" dirty="0">
                <a:solidFill>
                  <a:srgbClr val="3B3B3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You have more devices on the internal network than available public IP addresses.</a:t>
            </a:r>
          </a:p>
          <a:p>
            <a:pPr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2500" b="0" i="0" dirty="0">
                <a:solidFill>
                  <a:srgbClr val="3B3B3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internal devices do not need a permanent public address.</a:t>
            </a:r>
          </a:p>
          <a:p>
            <a:pPr>
              <a:lnSpc>
                <a:spcPct val="160000"/>
              </a:lnSpc>
            </a:pPr>
            <a:endParaRPr lang="en-DK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72551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630</Words>
  <Application>Microsoft Office PowerPoint</Application>
  <PresentationFormat>Widescreen</PresentationFormat>
  <Paragraphs>47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</vt:lpstr>
      <vt:lpstr>Calibri</vt:lpstr>
      <vt:lpstr>Calibri Light</vt:lpstr>
      <vt:lpstr>Courier New</vt:lpstr>
      <vt:lpstr>Open Sans</vt:lpstr>
      <vt:lpstr>Roboto</vt:lpstr>
      <vt:lpstr>Times New Roman</vt:lpstr>
      <vt:lpstr>Office Theme</vt:lpstr>
      <vt:lpstr>Network Address Translation (NAT) </vt:lpstr>
      <vt:lpstr>What is NAT?</vt:lpstr>
      <vt:lpstr>PowerPoint Presentation</vt:lpstr>
      <vt:lpstr>Key reasons we need NAT: </vt:lpstr>
      <vt:lpstr>There are three types of address translation: </vt:lpstr>
      <vt:lpstr>Static NAT </vt:lpstr>
      <vt:lpstr>Key Characteristics: </vt:lpstr>
      <vt:lpstr>How to configure static NAT. </vt:lpstr>
      <vt:lpstr> Dynamic NAT </vt:lpstr>
      <vt:lpstr>PowerPoint Presentation</vt:lpstr>
      <vt:lpstr>Key Characteristics: </vt:lpstr>
      <vt:lpstr>Steps in configuring dynamic NAT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hajarah ali</dc:creator>
  <cp:lastModifiedBy>hajarah ali</cp:lastModifiedBy>
  <cp:revision>1</cp:revision>
  <dcterms:created xsi:type="dcterms:W3CDTF">2025-03-31T08:03:42Z</dcterms:created>
  <dcterms:modified xsi:type="dcterms:W3CDTF">2025-03-31T08:18:30Z</dcterms:modified>
</cp:coreProperties>
</file>