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ppt/tags/tag20.xml" ContentType="application/vnd.openxmlformats-officedocument.presentationml.tags+xml"/>
  <Override PartName="/ppt/notesSlides/notesSlide20.xml" ContentType="application/vnd.openxmlformats-officedocument.presentationml.notesSlide+xml"/>
  <Override PartName="/ppt/tags/tag21.xml" ContentType="application/vnd.openxmlformats-officedocument.presentationml.tags+xml"/>
  <Override PartName="/ppt/notesSlides/notesSlide21.xml" ContentType="application/vnd.openxmlformats-officedocument.presentationml.notesSlide+xml"/>
  <Override PartName="/ppt/tags/tag22.xml" ContentType="application/vnd.openxmlformats-officedocument.presentationml.tags+xml"/>
  <Override PartName="/ppt/notesSlides/notesSlide22.xml" ContentType="application/vnd.openxmlformats-officedocument.presentationml.notesSlide+xml"/>
  <Override PartName="/ppt/tags/tag23.xml" ContentType="application/vnd.openxmlformats-officedocument.presentationml.tags+xml"/>
  <Override PartName="/ppt/notesSlides/notesSlide23.xml" ContentType="application/vnd.openxmlformats-officedocument.presentationml.notesSlide+xml"/>
  <Override PartName="/ppt/tags/tag24.xml" ContentType="application/vnd.openxmlformats-officedocument.presentationml.tags+xml"/>
  <Override PartName="/ppt/notesSlides/notesSlide24.xml" ContentType="application/vnd.openxmlformats-officedocument.presentationml.notesSlide+xml"/>
  <Override PartName="/ppt/tags/tag25.xml" ContentType="application/vnd.openxmlformats-officedocument.presentationml.tags+xml"/>
  <Override PartName="/ppt/notesSlides/notesSlide25.xml" ContentType="application/vnd.openxmlformats-officedocument.presentationml.notesSlide+xml"/>
  <Override PartName="/ppt/tags/tag26.xml" ContentType="application/vnd.openxmlformats-officedocument.presentationml.tags+xml"/>
  <Override PartName="/ppt/notesSlides/notesSlide26.xml" ContentType="application/vnd.openxmlformats-officedocument.presentationml.notesSlide+xml"/>
  <Override PartName="/ppt/tags/tag27.xml" ContentType="application/vnd.openxmlformats-officedocument.presentationml.tags+xml"/>
  <Override PartName="/ppt/notesSlides/notesSlide27.xml" ContentType="application/vnd.openxmlformats-officedocument.presentationml.notesSlide+xml"/>
  <Override PartName="/ppt/tags/tag28.xml" ContentType="application/vnd.openxmlformats-officedocument.presentationml.tags+xml"/>
  <Override PartName="/ppt/notesSlides/notesSlide28.xml" ContentType="application/vnd.openxmlformats-officedocument.presentationml.notesSlide+xml"/>
  <Override PartName="/ppt/tags/tag29.xml" ContentType="application/vnd.openxmlformats-officedocument.presentationml.tags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60" r:id="rId4"/>
    <p:sldId id="261" r:id="rId5"/>
    <p:sldId id="258" r:id="rId6"/>
    <p:sldId id="262" r:id="rId7"/>
    <p:sldId id="266" r:id="rId8"/>
    <p:sldId id="264" r:id="rId9"/>
    <p:sldId id="259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54A4A-324B-4F89-9C71-F501D3C56CD6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DA0A1-D7EA-4D2E-B352-1811BE2EEE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114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22207A2-D124-4957-B3EF-641497B2FB78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057883B-486C-47B9-BA7B-3DE640EF66A9}" type="slidenum">
              <a:rPr lang="en-US" smtClean="0"/>
              <a:pPr eaLnBrk="1" hangingPunct="1"/>
              <a:t>18</a:t>
            </a:fld>
            <a:endParaRPr lang="en-US" smtClean="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34163AF-3E00-4E79-95FF-0A1B97E6EEDF}" type="slidenum">
              <a:rPr lang="en-US" smtClean="0"/>
              <a:pPr eaLnBrk="1" hangingPunct="1"/>
              <a:t>19</a:t>
            </a:fld>
            <a:endParaRPr lang="en-US" smtClean="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CA160E5-FCAE-43BA-9227-B212743F0AC3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8523B02-22B6-452C-933D-0E7759762D8F}" type="slidenum">
              <a:rPr lang="en-US" smtClean="0"/>
              <a:pPr eaLnBrk="1" hangingPunct="1"/>
              <a:t>21</a:t>
            </a:fld>
            <a:endParaRPr lang="en-US" smtClean="0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360AE4E-3AEF-4FE7-9BB9-83BFCB6B3900}" type="slidenum">
              <a:rPr lang="en-US" smtClean="0"/>
              <a:pPr eaLnBrk="1" hangingPunct="1"/>
              <a:t>22</a:t>
            </a:fld>
            <a:endParaRPr lang="en-US" smtClean="0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B7C68E1-E5D4-4886-96D8-BB12C87680E3}" type="slidenum">
              <a:rPr lang="en-US" smtClean="0"/>
              <a:pPr eaLnBrk="1" hangingPunct="1"/>
              <a:t>23</a:t>
            </a:fld>
            <a:endParaRPr lang="en-US" smtClean="0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59026E5-A176-4FAA-A954-DFA0CF890C39}" type="slidenum">
              <a:rPr lang="en-US" smtClean="0"/>
              <a:pPr eaLnBrk="1" hangingPunct="1"/>
              <a:t>24</a:t>
            </a:fld>
            <a:endParaRPr lang="en-US" smtClean="0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48D5C7C-885A-4A97-948A-BF0CD041F386}" type="slidenum">
              <a:rPr lang="en-US" smtClean="0"/>
              <a:pPr eaLnBrk="1" hangingPunct="1"/>
              <a:t>25</a:t>
            </a:fld>
            <a:endParaRPr lang="en-US" smtClean="0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FFAD69B-99EA-4C05-AB3C-F49F8DE1F6B4}" type="slidenum">
              <a:rPr lang="en-US" smtClean="0"/>
              <a:pPr eaLnBrk="1" hangingPunct="1"/>
              <a:t>26</a:t>
            </a:fld>
            <a:endParaRPr lang="en-US" smtClean="0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75F847F-5C73-4D0A-9E08-556CEFA1652F}" type="slidenum">
              <a:rPr lang="en-US" smtClean="0"/>
              <a:pPr eaLnBrk="1" hangingPunct="1"/>
              <a:t>27</a:t>
            </a:fld>
            <a:endParaRPr lang="en-US" smtClean="0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C4B411C-07F2-40D2-B6E3-E33C08688256}" type="slidenum">
              <a:rPr lang="en-US" smtClean="0"/>
              <a:pPr eaLnBrk="1" hangingPunct="1"/>
              <a:t>10</a:t>
            </a:fld>
            <a:endParaRPr lang="en-US" smtClean="0"/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6EC80D3-29F6-4D1F-B42E-78988D563D31}" type="slidenum">
              <a:rPr lang="en-US" smtClean="0"/>
              <a:pPr eaLnBrk="1" hangingPunct="1"/>
              <a:t>28</a:t>
            </a:fld>
            <a:endParaRPr lang="en-US" smtClean="0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6F50129-A610-45B7-9378-13EE03AFF01A}" type="slidenum">
              <a:rPr lang="en-US" smtClean="0"/>
              <a:pPr eaLnBrk="1" hangingPunct="1"/>
              <a:t>29</a:t>
            </a:fld>
            <a:endParaRPr lang="en-US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65649FD-C89E-46BB-9AAC-ECEBCB85610C}" type="slidenum">
              <a:rPr lang="en-US" smtClean="0"/>
              <a:pPr eaLnBrk="1" hangingPunct="1"/>
              <a:t>30</a:t>
            </a:fld>
            <a:endParaRPr lang="en-US" smtClean="0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D65A42C-D1D2-4B72-8F8E-BBFC83B35A36}" type="slidenum">
              <a:rPr lang="en-US" smtClean="0"/>
              <a:pPr eaLnBrk="1" hangingPunct="1"/>
              <a:t>31</a:t>
            </a:fld>
            <a:endParaRPr lang="en-US" smtClean="0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3A6E20D-C850-449F-9AFF-E69E01E0DEF6}" type="slidenum">
              <a:rPr lang="en-US" smtClean="0"/>
              <a:pPr eaLnBrk="1" hangingPunct="1"/>
              <a:t>32</a:t>
            </a:fld>
            <a:endParaRPr lang="en-US" smtClean="0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889305A-64C7-41A8-98C3-651B5146B8CB}" type="slidenum">
              <a:rPr lang="en-US" smtClean="0"/>
              <a:pPr eaLnBrk="1" hangingPunct="1"/>
              <a:t>33</a:t>
            </a:fld>
            <a:endParaRPr lang="en-US" smtClean="0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B25D450-10F1-443B-A605-AEE8BD713BDE}" type="slidenum">
              <a:rPr lang="en-US" smtClean="0"/>
              <a:pPr eaLnBrk="1" hangingPunct="1"/>
              <a:t>34</a:t>
            </a:fld>
            <a:endParaRPr lang="en-US" smtClean="0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ACD2B22-27A2-43ED-BAD7-A8D80D074B4F}" type="slidenum">
              <a:rPr lang="en-US" smtClean="0"/>
              <a:pPr eaLnBrk="1" hangingPunct="1"/>
              <a:t>35</a:t>
            </a:fld>
            <a:endParaRPr lang="en-US" smtClean="0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DEDF080-8AF0-428D-B44F-0B5A5FB87114}" type="slidenum">
              <a:rPr lang="en-US" smtClean="0"/>
              <a:pPr eaLnBrk="1" hangingPunct="1"/>
              <a:t>36</a:t>
            </a:fld>
            <a:endParaRPr lang="en-US" smtClean="0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4AC36A6-68DC-4CD1-B8A9-CD3D4A793897}" type="slidenum">
              <a:rPr lang="en-US" smtClean="0"/>
              <a:pPr eaLnBrk="1" hangingPunct="1"/>
              <a:t>37</a:t>
            </a:fld>
            <a:endParaRPr lang="en-US" smtClean="0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926E7C2D-143D-4663-B4F0-FE6912EF9A4C}" type="slidenum">
              <a:rPr lang="en-US" smtClean="0"/>
              <a:pPr eaLnBrk="1" hangingPunct="1"/>
              <a:t>11</a:t>
            </a:fld>
            <a:endParaRPr lang="en-US" smtClean="0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92A294F-8947-4D03-95AB-5239D15B8AB1}" type="slidenum">
              <a:rPr lang="en-US" smtClean="0"/>
              <a:pPr eaLnBrk="1" hangingPunct="1"/>
              <a:t>12</a:t>
            </a:fld>
            <a:endParaRPr lang="en-US" smtClean="0"/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7D6A8D0-BA56-4329-85FB-568ABD046331}" type="slidenum">
              <a:rPr lang="en-US" smtClean="0"/>
              <a:pPr eaLnBrk="1" hangingPunct="1"/>
              <a:t>13</a:t>
            </a:fld>
            <a:endParaRPr lang="en-US" smtClean="0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0F13323-38AD-4258-B918-E0AC4613C8CF}" type="slidenum">
              <a:rPr lang="en-US" smtClean="0"/>
              <a:pPr eaLnBrk="1" hangingPunct="1"/>
              <a:t>14</a:t>
            </a:fld>
            <a:endParaRPr lang="en-US" smtClean="0"/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5BFEA08-29C5-4560-9892-AECC23D34E0D}" type="slidenum">
              <a:rPr lang="en-US" smtClean="0"/>
              <a:pPr eaLnBrk="1" hangingPunct="1"/>
              <a:t>15</a:t>
            </a:fld>
            <a:endParaRPr lang="en-US" smtClean="0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B405A0-625B-45C8-A779-E14BF809A80A}" type="slidenum">
              <a:rPr lang="en-US" smtClean="0"/>
              <a:pPr eaLnBrk="1" hangingPunct="1"/>
              <a:t>16</a:t>
            </a:fld>
            <a:endParaRPr lang="en-US" smtClean="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6F137A8-7577-4FB2-9335-8980C852698E}" type="slidenum">
              <a:rPr lang="en-US" smtClean="0"/>
              <a:pPr eaLnBrk="1" hangingPunct="1"/>
              <a:t>17</a:t>
            </a:fld>
            <a:endParaRPr lang="en-US" smtClean="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82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68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52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569325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50825" y="1412875"/>
            <a:ext cx="8569325" cy="4824413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  <p:extLst>
      <p:ext uri="{BB962C8B-B14F-4D97-AF65-F5344CB8AC3E}">
        <p14:creationId xmlns:p14="http://schemas.microsoft.com/office/powerpoint/2010/main" val="176652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56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5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056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72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9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11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883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C9B3E-BC90-4183-9E63-5DA5632B3F84}" type="datetimeFigureOut">
              <a:rPr lang="en-US" smtClean="0"/>
              <a:t>08-Aug-22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9C6DE-2963-47B6-86AF-8BD68A74D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7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tumwesigye@mubs.ac.u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2286000"/>
          </a:xfrm>
        </p:spPr>
        <p:txBody>
          <a:bodyPr>
            <a:normAutofit lnSpcReduction="10000"/>
          </a:bodyPr>
          <a:lstStyle/>
          <a:p>
            <a:r>
              <a:rPr lang="en-GB" b="1" dirty="0" smtClean="0">
                <a:solidFill>
                  <a:schemeClr val="tx1"/>
                </a:solidFill>
              </a:rPr>
              <a:t>By </a:t>
            </a:r>
          </a:p>
          <a:p>
            <a:r>
              <a:rPr lang="en-GB" b="1" dirty="0" smtClean="0">
                <a:solidFill>
                  <a:schemeClr val="tx1"/>
                </a:solidFill>
              </a:rPr>
              <a:t>Dr Godfrey Tumwesigye</a:t>
            </a:r>
          </a:p>
          <a:p>
            <a:r>
              <a:rPr lang="en-US" b="1" dirty="0" smtClean="0">
                <a:solidFill>
                  <a:schemeClr val="tx1"/>
                </a:solidFill>
                <a:hlinkClick r:id="rId2"/>
              </a:rPr>
              <a:t>gtumwesigye@mubs.ac.ug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0702419414; 0779907510</a:t>
            </a:r>
          </a:p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" name="Text Box 4"/>
          <p:cNvSpPr txBox="1">
            <a:spLocks noGrp="1" noChangeArrowheads="1"/>
          </p:cNvSpPr>
          <p:nvPr>
            <p:ph type="ctrTitle"/>
          </p:nvPr>
        </p:nvSpPr>
        <p:spPr bwMode="auto">
          <a:xfrm>
            <a:off x="838200" y="685800"/>
            <a:ext cx="77724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GB" sz="5400" b="1" dirty="0" smtClean="0"/>
              <a:t>Porter’s Generic Competitive Strategies</a:t>
            </a:r>
            <a:endParaRPr lang="en-US" sz="5400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79806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PORTER’S GENERIC STRATEGIES</a:t>
            </a:r>
            <a:endParaRPr lang="en-GB" b="1" dirty="0" smtClean="0"/>
          </a:p>
        </p:txBody>
      </p:sp>
      <p:graphicFrame>
        <p:nvGraphicFramePr>
          <p:cNvPr id="114729" name="Group 4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500493461"/>
              </p:ext>
            </p:extLst>
          </p:nvPr>
        </p:nvGraphicFramePr>
        <p:xfrm>
          <a:off x="250825" y="1412875"/>
          <a:ext cx="8569325" cy="4637088"/>
        </p:xfrm>
        <a:graphic>
          <a:graphicData uri="http://schemas.openxmlformats.org/drawingml/2006/table">
            <a:tbl>
              <a:tblPr/>
              <a:tblGrid>
                <a:gridCol w="2664991"/>
                <a:gridCol w="2294359"/>
                <a:gridCol w="3609975"/>
              </a:tblGrid>
              <a:tr h="1419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TARGET SCOPE/MARKET</a:t>
                      </a:r>
                      <a:endParaRPr kumimoji="0" lang="en-GB" sz="2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ADVANTAGE</a:t>
                      </a:r>
                      <a:endParaRPr kumimoji="0" lang="en-GB" sz="2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Low cost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ADVANTAGE</a:t>
                      </a:r>
                      <a:endParaRPr kumimoji="0" lang="en-GB" sz="2400" b="1" i="0" u="sng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Product uniqueness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9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Broad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(industry wide)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Cost leadership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Differentiation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Narrow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(market wide)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Focus 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(low cost)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Focus 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(differentiation)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762461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b="1" dirty="0" smtClean="0"/>
              <a:t>FEATURES OF GENERIC STRATEGIES</a:t>
            </a:r>
            <a:endParaRPr lang="en-GB" b="1" dirty="0" smtClean="0"/>
          </a:p>
        </p:txBody>
      </p:sp>
      <p:graphicFrame>
        <p:nvGraphicFramePr>
          <p:cNvPr id="137230" name="Group 14"/>
          <p:cNvGraphicFramePr>
            <a:graphicFrameLocks noGrp="1"/>
          </p:cNvGraphicFramePr>
          <p:nvPr>
            <p:ph type="tbl" idx="1"/>
          </p:nvPr>
        </p:nvGraphicFramePr>
        <p:xfrm>
          <a:off x="568325" y="1738313"/>
          <a:ext cx="8013700" cy="4181848"/>
        </p:xfrm>
        <a:graphic>
          <a:graphicData uri="http://schemas.openxmlformats.org/drawingml/2006/table">
            <a:tbl>
              <a:tblPr/>
              <a:tblGrid>
                <a:gridCol w="2671763"/>
                <a:gridCol w="2670175"/>
                <a:gridCol w="2671762"/>
              </a:tblGrid>
              <a:tr h="418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Low cost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Low cost culture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Economies of scale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Eliminate unnecessary costs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Enjoy high profits through cost advantage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Differentiation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Adding value through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-product features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-product quality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-distinctive offering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Offer something new or different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High costs but charge premium price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Focus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Niche markets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Targeting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Limited territory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Focus on a specific group of customers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Either cost leader or differentiation with in the segment 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5969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COST LEADERSHIP</a:t>
            </a:r>
            <a:endParaRPr lang="en-GB" b="1" dirty="0" smtClean="0"/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This strategy concentrates on </a:t>
            </a:r>
            <a:r>
              <a:rPr lang="en-GB" dirty="0" smtClean="0"/>
              <a:t>becoming the </a:t>
            </a:r>
            <a:r>
              <a:rPr lang="en-GB" b="1" dirty="0" smtClean="0"/>
              <a:t>lowest cost producer</a:t>
            </a:r>
            <a:r>
              <a:rPr lang="en-GB" dirty="0" smtClean="0"/>
              <a:t> in the industry through </a:t>
            </a:r>
            <a:r>
              <a:rPr lang="en-GB" b="1" dirty="0" smtClean="0"/>
              <a:t>economies of scale</a:t>
            </a:r>
            <a:endParaRPr lang="en-GB" dirty="0" smtClean="0"/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In this way the firm can compete on price with every other producers in the industry and earn higher unit profits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Cost reduction provides the focus of the organisation’s strategy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Competitive advantage is achieved by driving down costs</a:t>
            </a:r>
          </a:p>
          <a:p>
            <a:pPr eaLnBrk="1" hangingPunct="1">
              <a:lnSpc>
                <a:spcPct val="90000"/>
              </a:lnSpc>
            </a:pPr>
            <a:endParaRPr lang="en-GB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071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COST LEADERSHIP</a:t>
            </a:r>
            <a:endParaRPr lang="en-GB" b="1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Cost leadership is based on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Efficiency to drive down costs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Effectiveness- knowing what is and what is not important to customers and saving on the latter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But there is room for only one cost leader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A successful cost leadership strategy requires that the firm is the cost leader and is unchallenged in this position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Cost leadership is especially beneficial in markets where customers are price </a:t>
            </a:r>
            <a:r>
              <a:rPr lang="en-GB" sz="2800" dirty="0" smtClean="0"/>
              <a:t>sensitive (PRICE ELASTICITY OF DEMAND)</a:t>
            </a:r>
            <a:endParaRPr lang="en-GB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49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SOURCES OF COST LEADERSHIP</a:t>
            </a:r>
            <a:endParaRPr lang="en-GB" b="1" dirty="0" smtClean="0"/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Size - economies of scale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Greater labour efficiency and effectiveness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Control of overheads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Superior management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Greater operating efficiency and effectiveness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Low </a:t>
            </a:r>
            <a:r>
              <a:rPr lang="en-GB" sz="2400" dirty="0" smtClean="0"/>
              <a:t>cost of production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Low cost labour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Design for low cost production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Use the latest technology to reduce costs and or enhance productivity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Relocation to low cost site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Favourable access to low cost sources of supply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Reduction in </a:t>
            </a:r>
            <a:r>
              <a:rPr lang="en-GB" sz="2400" dirty="0" smtClean="0"/>
              <a:t>waste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Cheap source of raw materials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>
                <a:solidFill>
                  <a:srgbClr val="FF0000"/>
                </a:solidFill>
              </a:rPr>
              <a:t>(</a:t>
            </a:r>
            <a:r>
              <a:rPr lang="en-GB" sz="2400" b="1" dirty="0" smtClean="0">
                <a:solidFill>
                  <a:srgbClr val="FF0000"/>
                </a:solidFill>
              </a:rPr>
              <a:t>WHAT KILLED SELECT GARMENTS? HIGH COST OF RENT AT FOREST MALL?)</a:t>
            </a:r>
          </a:p>
          <a:p>
            <a:pPr eaLnBrk="1" hangingPunct="1">
              <a:lnSpc>
                <a:spcPct val="80000"/>
              </a:lnSpc>
            </a:pPr>
            <a:endParaRPr lang="en-GB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493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dirty="0" smtClean="0"/>
              <a:t>FIRMS THAT SUCCEED IN COST LEADERSHIP</a:t>
            </a:r>
            <a:endParaRPr lang="en-GB" sz="3200" b="1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Firms that succeed in cost leadership have the following strengths: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Access to the capital required to make significant investment in fixed assets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Design skills for efficient manufacture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A high level of expertise in manufacturing process engineering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dirty="0" smtClean="0"/>
              <a:t>Efficient distribution channels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u="sng" dirty="0" smtClean="0"/>
              <a:t>Examples of cost </a:t>
            </a:r>
            <a:r>
              <a:rPr lang="en-GB" sz="2800" u="sng" dirty="0" smtClean="0"/>
              <a:t>leadership</a:t>
            </a:r>
            <a:r>
              <a:rPr lang="en-GB" sz="2800" dirty="0"/>
              <a:t> </a:t>
            </a:r>
            <a:r>
              <a:rPr lang="en-GB" sz="2800" dirty="0" smtClean="0"/>
              <a:t>firms in Uganda that you are familiar with?</a:t>
            </a:r>
          </a:p>
          <a:p>
            <a:pPr>
              <a:lnSpc>
                <a:spcPct val="9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Toyota, Compared to European and American cars?</a:t>
            </a:r>
          </a:p>
          <a:p>
            <a:pPr>
              <a:lnSpc>
                <a:spcPct val="90000"/>
              </a:lnSpc>
            </a:pPr>
            <a:r>
              <a:rPr lang="en-GB" sz="2800" b="1" dirty="0" smtClean="0">
                <a:solidFill>
                  <a:srgbClr val="FF0000"/>
                </a:solidFill>
              </a:rPr>
              <a:t>Why is it that almost every car on Uganda’s roads is a Toyota?</a:t>
            </a:r>
            <a:endParaRPr lang="en-GB" sz="2800" b="1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GB" sz="2800" dirty="0" smtClean="0"/>
          </a:p>
          <a:p>
            <a:pPr eaLnBrk="1" hangingPunct="1">
              <a:lnSpc>
                <a:spcPct val="90000"/>
              </a:lnSpc>
            </a:pPr>
            <a:endParaRPr lang="en-GB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393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A MISCONCEPTION</a:t>
            </a:r>
            <a:endParaRPr lang="en-GB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r>
              <a:rPr lang="en-GB" sz="2800" dirty="0" smtClean="0"/>
              <a:t>Cost leadership is often seen as a strategy that aims to attract customers with low prices that are made possible by low costs </a:t>
            </a:r>
          </a:p>
          <a:p>
            <a:pPr eaLnBrk="1" hangingPunct="1"/>
            <a:r>
              <a:rPr lang="en-GB" sz="2800" dirty="0" smtClean="0"/>
              <a:t>But cost leadership </a:t>
            </a:r>
            <a:r>
              <a:rPr lang="en-GB" sz="2800" u="sng" dirty="0" smtClean="0"/>
              <a:t>does not necessarily</a:t>
            </a:r>
            <a:r>
              <a:rPr lang="en-GB" sz="2800" dirty="0" smtClean="0"/>
              <a:t> mean selling at the lowest price</a:t>
            </a:r>
          </a:p>
          <a:p>
            <a:pPr eaLnBrk="1" hangingPunct="1"/>
            <a:r>
              <a:rPr lang="en-GB" sz="2800" dirty="0" smtClean="0"/>
              <a:t>It might mean selling at the industry average price but enjoying above average profits through low cost production</a:t>
            </a:r>
          </a:p>
          <a:p>
            <a:pPr eaLnBrk="1" hangingPunct="1"/>
            <a:r>
              <a:rPr lang="en-GB" sz="2800" dirty="0" smtClean="0"/>
              <a:t>The low costs result in high profit </a:t>
            </a:r>
            <a:r>
              <a:rPr lang="en-GB" sz="2800" dirty="0" smtClean="0"/>
              <a:t>margins</a:t>
            </a:r>
          </a:p>
          <a:p>
            <a:pPr eaLnBrk="1" hangingPunct="1"/>
            <a:r>
              <a:rPr lang="en-GB" sz="2800" dirty="0" smtClean="0">
                <a:solidFill>
                  <a:srgbClr val="FF0000"/>
                </a:solidFill>
              </a:rPr>
              <a:t>In a perfect or near perfect competition market, if you reduce your price below the average price, what happens?</a:t>
            </a:r>
            <a:endParaRPr lang="en-GB" sz="2800" dirty="0" smtClean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54587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BENEFITS OF COST LEADERSHIP</a:t>
            </a:r>
            <a:endParaRPr lang="en-GB" b="1" dirty="0" smtClean="0"/>
          </a:p>
        </p:txBody>
      </p:sp>
      <p:sp>
        <p:nvSpPr>
          <p:cNvPr id="1331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mtClean="0"/>
              <a:t>Enjoy higher than average profits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Engage in price war 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Eliminate rivals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Defend market share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Increase market share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Build barriers to the entry of newcomers to the market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Weaken the threat of substitutes</a:t>
            </a:r>
          </a:p>
          <a:p>
            <a:pPr eaLnBrk="1" hangingPunct="1">
              <a:lnSpc>
                <a:spcPct val="90000"/>
              </a:lnSpc>
            </a:pPr>
            <a:r>
              <a:rPr lang="en-GB" smtClean="0"/>
              <a:t>Enter new markets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796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RISKS OF COST LEADERSHIP</a:t>
            </a:r>
            <a:endParaRPr lang="en-GB" b="1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Vulnerability to even lower cost operators</a:t>
            </a:r>
          </a:p>
          <a:p>
            <a:pPr eaLnBrk="1" hangingPunct="1"/>
            <a:r>
              <a:rPr lang="en-GB" sz="2800" dirty="0" smtClean="0"/>
              <a:t>As technology improves, a competitor may be able to leapfrog the production capabilities, thus eliminating the competitive advantage</a:t>
            </a:r>
          </a:p>
          <a:p>
            <a:pPr eaLnBrk="1" hangingPunct="1"/>
            <a:r>
              <a:rPr lang="en-GB" sz="2800" dirty="0" smtClean="0"/>
              <a:t>It could lead to a damaging price wars</a:t>
            </a:r>
          </a:p>
          <a:p>
            <a:pPr eaLnBrk="1" hangingPunct="1"/>
            <a:r>
              <a:rPr lang="en-GB" sz="2800" dirty="0" smtClean="0"/>
              <a:t>There might </a:t>
            </a:r>
            <a:r>
              <a:rPr lang="en-GB" sz="2800" dirty="0" smtClean="0"/>
              <a:t>be </a:t>
            </a:r>
            <a:r>
              <a:rPr lang="en-GB" sz="2800" dirty="0" smtClean="0"/>
              <a:t>difficulty in sustaining cost leadership in the long run</a:t>
            </a:r>
          </a:p>
          <a:p>
            <a:pPr eaLnBrk="1" hangingPunct="1"/>
            <a:r>
              <a:rPr lang="en-GB" sz="2800" dirty="0" smtClean="0"/>
              <a:t>A firm following a focus strategy might be able to achieve even lower cost within their segment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936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DIFFERENTIATION STRATEGY</a:t>
            </a:r>
            <a:endParaRPr lang="en-GB" b="1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 smtClean="0"/>
              <a:t>A differentiation strategy calls for the development of a product or service that offers attributes that are both </a:t>
            </a:r>
            <a:r>
              <a:rPr lang="en-GB" b="1" dirty="0" smtClean="0"/>
              <a:t>UNIQUE</a:t>
            </a:r>
            <a:r>
              <a:rPr lang="en-GB" dirty="0" smtClean="0"/>
              <a:t> </a:t>
            </a:r>
            <a:r>
              <a:rPr lang="en-GB" u="sng" dirty="0" smtClean="0"/>
              <a:t>and</a:t>
            </a:r>
            <a:r>
              <a:rPr lang="en-GB" dirty="0" smtClean="0"/>
              <a:t> </a:t>
            </a:r>
            <a:r>
              <a:rPr lang="en-GB" dirty="0" smtClean="0"/>
              <a:t>are </a:t>
            </a:r>
            <a:r>
              <a:rPr lang="en-GB" b="1" dirty="0" smtClean="0"/>
              <a:t>VALUED BY CUSTOMERS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Customers </a:t>
            </a:r>
            <a:r>
              <a:rPr lang="en-GB" dirty="0" smtClean="0"/>
              <a:t>perceive the product to be different and better than that  of rivals</a:t>
            </a:r>
          </a:p>
          <a:p>
            <a:pPr eaLnBrk="1" hangingPunct="1">
              <a:lnSpc>
                <a:spcPct val="90000"/>
              </a:lnSpc>
            </a:pPr>
            <a:r>
              <a:rPr lang="en-GB" dirty="0" smtClean="0"/>
              <a:t>As a result the value added by the uniqueness of the product may allow the firm to charge a premium price for it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760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839200" cy="1325562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/>
              <a:t>Introduction to Generic Competitive Strategies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Char char="•"/>
            </a:pPr>
            <a:r>
              <a:rPr lang="en-GB" altLang="en-US" b="1" dirty="0" smtClean="0"/>
              <a:t>Porter</a:t>
            </a:r>
            <a:r>
              <a:rPr lang="en-GB" altLang="en-US" b="1" dirty="0"/>
              <a:t>:</a:t>
            </a:r>
            <a:r>
              <a:rPr lang="en-GB" altLang="en-US" b="1" dirty="0" smtClean="0"/>
              <a:t> </a:t>
            </a:r>
            <a:r>
              <a:rPr lang="en-GB" altLang="en-US" dirty="0" smtClean="0"/>
              <a:t>For organisations to survive and succeed they need to adopt a competitive strategy</a:t>
            </a:r>
          </a:p>
          <a:p>
            <a:pPr marL="342900" lvl="1" indent="-342900" algn="just">
              <a:buFontTx/>
              <a:buChar char="•"/>
            </a:pPr>
            <a:r>
              <a:rPr lang="en-GB" altLang="en-US" dirty="0" smtClean="0"/>
              <a:t>Suggests that a firm can gain competitive advantage </a:t>
            </a:r>
            <a:r>
              <a:rPr lang="en-GB" altLang="en-US" dirty="0" smtClean="0"/>
              <a:t>through:</a:t>
            </a:r>
          </a:p>
          <a:p>
            <a:pPr marL="1371600" lvl="1" indent="-457200" algn="just">
              <a:buAutoNum type="alphaLcParenBoth"/>
            </a:pPr>
            <a:r>
              <a:rPr lang="en-GB" altLang="en-US" dirty="0" smtClean="0"/>
              <a:t>better </a:t>
            </a:r>
            <a:r>
              <a:rPr lang="en-GB" altLang="en-US" dirty="0"/>
              <a:t>value, </a:t>
            </a:r>
          </a:p>
          <a:p>
            <a:pPr marL="1371600" lvl="1" indent="-457200" algn="just">
              <a:buAutoNum type="alphaLcParenBoth"/>
            </a:pPr>
            <a:r>
              <a:rPr lang="en-GB" altLang="en-US" dirty="0" smtClean="0"/>
              <a:t>Better </a:t>
            </a:r>
            <a:r>
              <a:rPr lang="en-GB" altLang="en-US" dirty="0"/>
              <a:t>price or </a:t>
            </a:r>
            <a:endParaRPr lang="en-GB" altLang="en-US" dirty="0" smtClean="0"/>
          </a:p>
          <a:p>
            <a:pPr marL="1371600" lvl="1" indent="-457200" algn="just">
              <a:buAutoNum type="alphaLcParenBoth"/>
            </a:pPr>
            <a:r>
              <a:rPr lang="en-GB" altLang="en-US" dirty="0" smtClean="0"/>
              <a:t>Better </a:t>
            </a:r>
            <a:r>
              <a:rPr lang="en-GB" altLang="en-US" dirty="0"/>
              <a:t>benefits</a:t>
            </a:r>
          </a:p>
          <a:p>
            <a:pPr algn="just">
              <a:buFontTx/>
              <a:buChar char="•"/>
            </a:pPr>
            <a:endParaRPr lang="en-GB" alt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9193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DIFFERENTIATION STRATEGY</a:t>
            </a:r>
            <a:endParaRPr lang="en-GB" b="1" dirty="0" smtClean="0"/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800" smtClean="0"/>
              <a:t>Success in a differentiation strategy means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Gaining a competitive advantage by making their product different from competitors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Competing on the basis of value added to customers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Persuading customers that the firm’s product is superior to that offered by rivals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smtClean="0"/>
              <a:t>Customers being willing to pay a premium price to cover higher costs 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Differentiation can be based on product image or durability,after-sales,quality,additional features,after sales 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And it requires talent, research capability and strong marketing </a:t>
            </a:r>
          </a:p>
          <a:p>
            <a:pPr eaLnBrk="1" hangingPunct="1">
              <a:lnSpc>
                <a:spcPct val="80000"/>
              </a:lnSpc>
            </a:pPr>
            <a:endParaRPr lang="en-GB" sz="280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571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b="1" dirty="0" smtClean="0"/>
              <a:t>EXTRA COSTS AND PREMIUM PRICES</a:t>
            </a:r>
            <a:endParaRPr lang="en-GB" b="1" dirty="0" smtClean="0"/>
          </a:p>
        </p:txBody>
      </p:sp>
      <p:sp>
        <p:nvSpPr>
          <p:cNvPr id="1945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Differentiation adds costs in order to add value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The extra costs can only be recouped if the market is willing to pay a premium price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Problems occur if the extra costs incurred outweigh the additional revenue generated by higher prices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For a successful differentiation strategy it is insufficient merely to add value - customers must recognise and  appreciate the difference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Extra costs should be added only in areas that customers perceive to be important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33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SOURCES OF DIFFERENTIATION</a:t>
            </a:r>
            <a:endParaRPr lang="en-GB" b="1" dirty="0" smtClean="0"/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Creation of strong brand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Superior performance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High quality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Additional features offered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Innovation in packaging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Speed of distribution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Higher service levels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Greater flexibility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Delivery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Quality of the materials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0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dirty="0" smtClean="0"/>
              <a:t>FIRMS THAT SUCCEED IN A DIFFERENTIATION STRATEGY</a:t>
            </a:r>
            <a:endParaRPr lang="en-GB" sz="3200" b="1" dirty="0" smtClean="0"/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Firms that succeed in a differentiation strategy have: </a:t>
            </a:r>
            <a:r>
              <a:rPr lang="en-GB" sz="2800" dirty="0" smtClean="0">
                <a:solidFill>
                  <a:srgbClr val="7F7F7F"/>
                </a:solidFill>
              </a:rPr>
              <a:t>	</a:t>
            </a:r>
            <a:endParaRPr lang="en-GB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Have access to leading scientific research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A strong creative product development team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Strong sales team with the ability to successfully communicate the strengths of the product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Reputation for quality and innovation 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dirty="0" smtClean="0"/>
              <a:t>Examples: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BMW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Mercedes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400" dirty="0" smtClean="0"/>
              <a:t>Apple</a:t>
            </a:r>
            <a:endParaRPr lang="en-GB" sz="24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60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b="1" dirty="0" smtClean="0"/>
              <a:t>DIFFERENTIATION STRATEGY: BENEFITS</a:t>
            </a:r>
            <a:endParaRPr lang="en-GB" b="1" dirty="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dirty="0" smtClean="0"/>
              <a:t>Differentiation offers the prospect of charging a </a:t>
            </a:r>
            <a:r>
              <a:rPr lang="en-GB" sz="2800" b="1" dirty="0" smtClean="0"/>
              <a:t>premium price</a:t>
            </a:r>
          </a:p>
          <a:p>
            <a:pPr eaLnBrk="1" hangingPunct="1"/>
            <a:r>
              <a:rPr lang="en-GB" sz="2800" dirty="0" smtClean="0"/>
              <a:t>Demand for a differentiated product will be </a:t>
            </a:r>
            <a:r>
              <a:rPr lang="en-GB" sz="2800" b="1" dirty="0" smtClean="0"/>
              <a:t>less elastic</a:t>
            </a:r>
            <a:r>
              <a:rPr lang="en-GB" sz="2800" dirty="0" smtClean="0"/>
              <a:t> than that for competitors products</a:t>
            </a:r>
          </a:p>
          <a:p>
            <a:pPr eaLnBrk="1" hangingPunct="1"/>
            <a:r>
              <a:rPr lang="en-GB" sz="2800" dirty="0" smtClean="0"/>
              <a:t>Differentiation can result in above average profits</a:t>
            </a:r>
          </a:p>
          <a:p>
            <a:pPr eaLnBrk="1" hangingPunct="1"/>
            <a:r>
              <a:rPr lang="en-GB" sz="2800" dirty="0" smtClean="0"/>
              <a:t>Differentiation can create additional barriers to entry to the market for newcomers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37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dirty="0" smtClean="0"/>
              <a:t>THE FIVE FORCES AND DIFFERENTIATION</a:t>
            </a:r>
            <a:endParaRPr lang="en-GB" sz="3200" b="1" dirty="0" smtClean="0"/>
          </a:p>
        </p:txBody>
      </p:sp>
      <p:graphicFrame>
        <p:nvGraphicFramePr>
          <p:cNvPr id="151601" name="Group 49"/>
          <p:cNvGraphicFramePr>
            <a:graphicFrameLocks noGrp="1"/>
          </p:cNvGraphicFramePr>
          <p:nvPr>
            <p:ph type="tbl" idx="1"/>
          </p:nvPr>
        </p:nvGraphicFramePr>
        <p:xfrm>
          <a:off x="250825" y="1412875"/>
          <a:ext cx="8569325" cy="4749802"/>
        </p:xfrm>
        <a:graphic>
          <a:graphicData uri="http://schemas.openxmlformats.org/drawingml/2006/table">
            <a:tbl>
              <a:tblPr/>
              <a:tblGrid>
                <a:gridCol w="2709863"/>
                <a:gridCol w="5859462"/>
              </a:tblGrid>
              <a:tr h="420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Five forces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firm pursuing a differentiation strategy…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Entry barriers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Benefits from customer loyalty which discourages potential entrants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9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Buyer power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Enjoys some protection since large buyers have less power to negotiate because of the absence of close alternatives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46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Supplier power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better able to pass on supplier price increases to customers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Threat of substitution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protected from the threat of substitutes by customer loyalty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Rivalry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Benefits from brand loyalty to keep customers from rivals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5997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b="1" dirty="0" smtClean="0"/>
              <a:t>RISKS OF DIFFERENTIATION STRATEGY </a:t>
            </a:r>
            <a:endParaRPr lang="en-GB" b="1" dirty="0" smtClean="0"/>
          </a:p>
        </p:txBody>
      </p:sp>
      <p:sp>
        <p:nvSpPr>
          <p:cNvPr id="2457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400" smtClean="0"/>
              <a:t>There are difficulties of sustaining differentiation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Differentiation involves higher costs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There is a risk of creating differences that customers do not value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Customers might become price sensitive and choose on price rather than uniqueness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It might involve differentiation on dimensions that become less important to customers over time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Customers may no longer need the differentiation factor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Imitators may narrow the differentiation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smtClean="0"/>
              <a:t>Rivals pursuing a focus strategy may be able to achieve even greater differentiation in their market segments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944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FOCUS STRATEGY</a:t>
            </a:r>
            <a:endParaRPr lang="en-GB" b="1" dirty="0" smtClean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In a focus strategy the firm concentrates on one (or at most a limited number of) segments of the market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The premise behind this strategy is that the needs of the group can be bettered served by focussing entirely on it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The firm might feel more secure in the niche with greater insulation from competition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A focus strategy means that the firm’s efforts are not spread too thinly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Focus strategies  are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Cost focus: cost leader in a particular segment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Focus differentiation: differentiation in the chosen segment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043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Requirements of a focus strategy </a:t>
            </a:r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800" smtClean="0"/>
              <a:t>A focus strategy requires…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The identification of a suitable target customer group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Identification of the specific needs of that group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Confirmation that the market is sufficiently large to sustain the business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Estimation of the extent of competition within the segment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Production of products to meet the specific needs of that group</a:t>
            </a:r>
          </a:p>
          <a:p>
            <a:pPr eaLnBrk="1" hangingPunct="1">
              <a:lnSpc>
                <a:spcPct val="80000"/>
              </a:lnSpc>
            </a:pPr>
            <a:r>
              <a:rPr lang="en-GB" sz="2800" smtClean="0"/>
              <a:t>A decision on whether to opt for cost leadership or differentiation within the segment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291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BENEFITS OF A FOCUS STRATEGY</a:t>
            </a:r>
            <a:endParaRPr lang="en-GB" b="1" dirty="0" smtClean="0"/>
          </a:p>
        </p:txBody>
      </p:sp>
      <p:sp>
        <p:nvSpPr>
          <p:cNvPr id="2765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It involves lower investment in resources</a:t>
            </a:r>
          </a:p>
          <a:p>
            <a:pPr eaLnBrk="1" hangingPunct="1"/>
            <a:r>
              <a:rPr lang="en-GB" smtClean="0"/>
              <a:t>The firm benefits from specialisation</a:t>
            </a:r>
          </a:p>
          <a:p>
            <a:pPr eaLnBrk="1" hangingPunct="1"/>
            <a:r>
              <a:rPr lang="en-GB" smtClean="0"/>
              <a:t>It provides scope for greater knowledge of a segment of the market</a:t>
            </a:r>
          </a:p>
          <a:p>
            <a:pPr eaLnBrk="1" hangingPunct="1"/>
            <a:r>
              <a:rPr lang="en-GB" smtClean="0"/>
              <a:t>It makes entry to new markets easier and less costly</a:t>
            </a:r>
          </a:p>
          <a:p>
            <a:pPr eaLnBrk="1" hangingPunct="1"/>
            <a:r>
              <a:rPr lang="en-GB" smtClean="0"/>
              <a:t>Firms using a focus strategy often enjoy a high degree of customer loyalty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821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Generic Competitive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Competitive advantage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 </a:t>
            </a:r>
            <a:r>
              <a:rPr lang="en-GB" dirty="0"/>
              <a:t>Is</a:t>
            </a:r>
            <a:r>
              <a:rPr lang="en-GB" dirty="0" smtClean="0"/>
              <a:t> the ability of an organisation to add more value for its customers than its rivals and therefore attain a position of relative advantage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dirty="0" smtClean="0"/>
              <a:t>Is what gives a firm an edge over its rivals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dirty="0"/>
              <a:t>Arises</a:t>
            </a:r>
            <a:r>
              <a:rPr lang="en-GB" dirty="0" smtClean="0"/>
              <a:t> from the selection of the </a:t>
            </a:r>
            <a:r>
              <a:rPr lang="en-GB" b="1" dirty="0" smtClean="0"/>
              <a:t>generic strategy</a:t>
            </a:r>
            <a:r>
              <a:rPr lang="en-GB" dirty="0" smtClean="0"/>
              <a:t> that best fits the organisation’s </a:t>
            </a:r>
            <a:r>
              <a:rPr lang="en-GB" b="1" dirty="0" smtClean="0"/>
              <a:t>competitive environment</a:t>
            </a:r>
            <a:endParaRPr lang="en-GB" dirty="0" smtClean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en-GB" dirty="0" smtClean="0"/>
              <a:t>The  key drivers of competitive advantage are </a:t>
            </a:r>
            <a:r>
              <a:rPr lang="en-GB" b="1" dirty="0" smtClean="0"/>
              <a:t>cost leadership</a:t>
            </a:r>
            <a:r>
              <a:rPr lang="en-GB" dirty="0" smtClean="0"/>
              <a:t> and </a:t>
            </a:r>
            <a:r>
              <a:rPr lang="en-GB" b="1" dirty="0" smtClean="0"/>
              <a:t>differentiation of product</a:t>
            </a:r>
            <a:endParaRPr lang="en-GB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8161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FOCUSSED COST LEADERSHIP</a:t>
            </a:r>
            <a:endParaRPr lang="en-GB" b="1" dirty="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strategy that aims…</a:t>
            </a:r>
          </a:p>
          <a:p>
            <a:pPr eaLnBrk="1" hangingPunct="1"/>
            <a:r>
              <a:rPr lang="en-GB" smtClean="0"/>
              <a:t>To attract one type of customer with a low cost product</a:t>
            </a:r>
          </a:p>
          <a:p>
            <a:pPr eaLnBrk="1" hangingPunct="1"/>
            <a:r>
              <a:rPr lang="en-GB" smtClean="0"/>
              <a:t>To be the lowest cost operator in one particular niche segment of the market</a:t>
            </a:r>
          </a:p>
          <a:p>
            <a:pPr eaLnBrk="1" hangingPunct="1"/>
            <a:r>
              <a:rPr lang="en-GB" smtClean="0"/>
              <a:t>Example :Hyundai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5521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FOCUSSED DIFFERENTIATION</a:t>
            </a:r>
            <a:endParaRPr lang="en-GB" b="1" dirty="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strategy that aims to attract one type of customer with a differentiated product</a:t>
            </a:r>
          </a:p>
          <a:p>
            <a:pPr eaLnBrk="1" hangingPunct="1"/>
            <a:r>
              <a:rPr lang="en-GB" smtClean="0"/>
              <a:t>It involves distinctiveness in one segment</a:t>
            </a:r>
          </a:p>
          <a:p>
            <a:pPr eaLnBrk="1" hangingPunct="1"/>
            <a:r>
              <a:rPr lang="en-GB" smtClean="0"/>
              <a:t>Aims to exploit unique position in a niche segment of the market</a:t>
            </a:r>
          </a:p>
          <a:p>
            <a:pPr eaLnBrk="1" hangingPunct="1"/>
            <a:r>
              <a:rPr lang="en-GB" smtClean="0"/>
              <a:t>Not the cheapest but the best or most distinctive in  that  segment</a:t>
            </a:r>
          </a:p>
          <a:p>
            <a:pPr eaLnBrk="1" hangingPunct="1"/>
            <a:r>
              <a:rPr lang="en-GB" smtClean="0"/>
              <a:t>Example: BMW, Mercedes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323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dirty="0" smtClean="0"/>
              <a:t>THE FIVE FORCES AND A FOCUS STRATEGY</a:t>
            </a:r>
            <a:endParaRPr lang="en-GB" sz="3200" b="1" dirty="0" smtClean="0"/>
          </a:p>
        </p:txBody>
      </p:sp>
      <p:graphicFrame>
        <p:nvGraphicFramePr>
          <p:cNvPr id="153647" name="Group 47"/>
          <p:cNvGraphicFramePr>
            <a:graphicFrameLocks noGrp="1"/>
          </p:cNvGraphicFramePr>
          <p:nvPr>
            <p:ph type="tbl" idx="1"/>
          </p:nvPr>
        </p:nvGraphicFramePr>
        <p:xfrm>
          <a:off x="250825" y="1412875"/>
          <a:ext cx="8569325" cy="4603751"/>
        </p:xfrm>
        <a:graphic>
          <a:graphicData uri="http://schemas.openxmlformats.org/drawingml/2006/table">
            <a:tbl>
              <a:tblPr/>
              <a:tblGrid>
                <a:gridCol w="2709863"/>
                <a:gridCol w="5859462"/>
              </a:tblGrid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The five forces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 firm pursuing a focus strategy…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Entry barriers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Develops core competencies that can act as an entry barrier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Buyer power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Enjoys some insulation since large buyers have less power to negotiate because few alternatives are available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Supplier power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Is better able to pass on supplier price rises thereby reducing the impact of supplier power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Threat of substitution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Enjoys some protection against substitutes by specialised products and core competencies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3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Rivalry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Enjoys some protection because rivals cannot meet differentiation focused customer needs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99080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dirty="0" smtClean="0"/>
              <a:t>PROBLEMS ASSOCIATED WITH FOCUS STRATEGY</a:t>
            </a:r>
            <a:endParaRPr lang="en-GB" sz="3200" b="1" dirty="0" smtClean="0"/>
          </a:p>
        </p:txBody>
      </p:sp>
      <p:sp>
        <p:nvSpPr>
          <p:cNvPr id="317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Limited opportunities for growth</a:t>
            </a:r>
          </a:p>
          <a:p>
            <a:pPr eaLnBrk="1" hangingPunct="1"/>
            <a:r>
              <a:rPr lang="en-GB" sz="2800" smtClean="0"/>
              <a:t>Sacrifice of economies of scale that would be available from a larger market</a:t>
            </a:r>
          </a:p>
          <a:p>
            <a:pPr eaLnBrk="1" hangingPunct="1"/>
            <a:r>
              <a:rPr lang="en-GB" sz="2800" smtClean="0"/>
              <a:t>The firm could outgrow the market</a:t>
            </a:r>
          </a:p>
          <a:p>
            <a:pPr eaLnBrk="1" hangingPunct="1"/>
            <a:r>
              <a:rPr lang="en-GB" sz="2800" smtClean="0"/>
              <a:t>Danger of decline in the chose segment or niche</a:t>
            </a:r>
          </a:p>
          <a:p>
            <a:pPr eaLnBrk="1" hangingPunct="1"/>
            <a:r>
              <a:rPr lang="en-GB" sz="2800" smtClean="0"/>
              <a:t>A reputation for specialisation inhibits move into new sectors</a:t>
            </a:r>
          </a:p>
          <a:p>
            <a:pPr eaLnBrk="1" hangingPunct="1"/>
            <a:r>
              <a:rPr lang="en-GB" sz="2800" smtClean="0"/>
              <a:t>Risk of imitation</a:t>
            </a:r>
          </a:p>
          <a:p>
            <a:pPr eaLnBrk="1" hangingPunct="1"/>
            <a:r>
              <a:rPr lang="en-GB" sz="2800" smtClean="0"/>
              <a:t>Risk of changes in the target segment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89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STUCK IN THE MIDDLE </a:t>
            </a:r>
            <a:endParaRPr lang="en-GB" b="1" dirty="0" smtClean="0"/>
          </a:p>
        </p:txBody>
      </p:sp>
      <p:sp>
        <p:nvSpPr>
          <p:cNvPr id="3277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Porter argued that a firm must make a conscious choice about the competitive advantage it seeks to develop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If it fails to choose  one of these strategies,it risks being “stuck in the middle”,trying to be all things to all people,and ends up with no competitive strategy at all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Being stuck in the middle leads to low profitability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Competitors with a clear strategy outperform those whose strategy is unclear or attempt a combination of strategies</a:t>
            </a:r>
          </a:p>
          <a:p>
            <a:pPr eaLnBrk="1" hangingPunct="1">
              <a:lnSpc>
                <a:spcPct val="90000"/>
              </a:lnSpc>
            </a:pPr>
            <a:endParaRPr lang="en-GB" sz="280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0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300" b="1" dirty="0" smtClean="0"/>
              <a:t>WHAT IS WRONG WITH BEING “STUCK IN THE MIDDLE”?</a:t>
            </a:r>
            <a:endParaRPr lang="en-GB" sz="3300" b="1" dirty="0" smtClean="0"/>
          </a:p>
        </p:txBody>
      </p:sp>
      <p:sp>
        <p:nvSpPr>
          <p:cNvPr id="3379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800" smtClean="0"/>
              <a:t>It is difficult to simultaneously become differentiated and low cost </a:t>
            </a:r>
          </a:p>
          <a:p>
            <a:pPr eaLnBrk="1" hangingPunct="1"/>
            <a:r>
              <a:rPr lang="en-GB" sz="2800" smtClean="0"/>
              <a:t>The firm loses out to others able to undercut it and to those able to offer a superior product</a:t>
            </a:r>
          </a:p>
          <a:p>
            <a:pPr eaLnBrk="1" hangingPunct="1"/>
            <a:r>
              <a:rPr lang="en-GB" sz="2800" smtClean="0"/>
              <a:t>If a firm differentiates itself by supplying very high quality products it risks undermining that quality if it seeks to be come a cost leader</a:t>
            </a:r>
          </a:p>
          <a:p>
            <a:pPr eaLnBrk="1" hangingPunct="1"/>
            <a:r>
              <a:rPr lang="en-GB" sz="2800" smtClean="0"/>
              <a:t>Such a firm also suffers from a blurred corporate culture and the projection of a confusing image  </a:t>
            </a:r>
          </a:p>
          <a:p>
            <a:pPr eaLnBrk="1" hangingPunct="1"/>
            <a:endParaRPr lang="en-GB" sz="280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3565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Multiple strategies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Firms that are able to succeed at multiple strategies create separate business units for each strategy</a:t>
            </a:r>
          </a:p>
          <a:p>
            <a:pPr eaLnBrk="1" hangingPunct="1"/>
            <a:r>
              <a:rPr lang="en-GB" smtClean="0"/>
              <a:t>By separating the strategies into</a:t>
            </a:r>
          </a:p>
          <a:p>
            <a:pPr lvl="1" eaLnBrk="1" hangingPunct="1"/>
            <a:r>
              <a:rPr lang="en-GB" smtClean="0"/>
              <a:t>Different units</a:t>
            </a:r>
          </a:p>
          <a:p>
            <a:pPr lvl="1" eaLnBrk="1" hangingPunct="1"/>
            <a:r>
              <a:rPr lang="en-GB" smtClean="0"/>
              <a:t>Each with its own culture</a:t>
            </a:r>
          </a:p>
          <a:p>
            <a:pPr lvl="1" eaLnBrk="1" hangingPunct="1"/>
            <a:r>
              <a:rPr lang="en-GB" smtClean="0"/>
              <a:t>Each with its own brands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713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GENERIC STRATEGIES: SUMMARY</a:t>
            </a:r>
            <a:endParaRPr lang="en-GB" b="1" dirty="0" smtClean="0"/>
          </a:p>
        </p:txBody>
      </p:sp>
      <p:sp>
        <p:nvSpPr>
          <p:cNvPr id="3584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800" smtClean="0"/>
              <a:t>Cost leadership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Being the lowest cost producer in the industry as a whole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Differentiation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The exploitation of a product or service which is believed to be unique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smtClean="0"/>
              <a:t>Focus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Restricting activities to only part of the market through: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Providing goods or services at lower cost to that segment (cost focus)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400" smtClean="0"/>
              <a:t>Providing a differentiated product or service to that segment (differentiation focus)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2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Introduction to Generic Competitive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b="1" dirty="0" smtClean="0"/>
              <a:t>Competitive strategy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Is the means by which organisations seek to achieve and sustain competitive advantage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Porter argues that competitive strategy means “taking offensive or defensive actions to create a defendable position in an industry, to cope with …competitive forces and thereby yield a superior return for the firm”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Firms have discovered different approaches competitive strategy and the best strategy for a firm  should reflect its particular circumstances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539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Porters Model of Generic 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model is presented in form of a matrix with two dimensions:</a:t>
            </a:r>
          </a:p>
          <a:p>
            <a:pPr marL="971550" lvl="1" indent="-514350">
              <a:buAutoNum type="alphaLcParenBoth"/>
            </a:pPr>
            <a:r>
              <a:rPr lang="en-US" sz="3600" dirty="0" smtClean="0"/>
              <a:t>Competitive scope (narrow, wide)</a:t>
            </a:r>
          </a:p>
          <a:p>
            <a:pPr marL="971550" lvl="1" indent="-514350">
              <a:buAutoNum type="alphaLcParenBoth"/>
            </a:pPr>
            <a:r>
              <a:rPr lang="en-US" sz="3600" dirty="0" smtClean="0"/>
              <a:t>Source of Competitive advantage (differentiation, cost)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9930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BASIS OF GENERIC 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Porter argues that a firm’s strengths ultimate fall into one of two headings: </a:t>
            </a:r>
            <a:r>
              <a:rPr lang="en-GB" b="1" dirty="0" smtClean="0"/>
              <a:t>cost advantage</a:t>
            </a:r>
            <a:r>
              <a:rPr lang="en-GB" dirty="0" smtClean="0"/>
              <a:t> and </a:t>
            </a:r>
            <a:r>
              <a:rPr lang="en-GB" b="1" dirty="0" smtClean="0"/>
              <a:t>differentiation</a:t>
            </a:r>
            <a:endParaRPr lang="en-GB" dirty="0" smtClean="0"/>
          </a:p>
          <a:p>
            <a:r>
              <a:rPr lang="en-GB" dirty="0" smtClean="0"/>
              <a:t>By applying these strengths in a broad or a narrow focus, three generic strategies result: cost leadership, differentiation and focus</a:t>
            </a:r>
          </a:p>
          <a:p>
            <a:r>
              <a:rPr lang="en-GB" dirty="0" smtClean="0"/>
              <a:t>They are called generic strategies because they are not specific to a firm or an industry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989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PORTER’S GENERIC STRATEGIES</a:t>
            </a:r>
            <a:endParaRPr lang="en-GB" b="1" dirty="0" smtClean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GB" sz="2800" dirty="0" smtClean="0"/>
              <a:t>Porter identified the </a:t>
            </a:r>
            <a:r>
              <a:rPr lang="en-GB" sz="2800" b="1" dirty="0" smtClean="0"/>
              <a:t>FOUR </a:t>
            </a:r>
            <a:r>
              <a:rPr lang="en-GB" sz="2800" dirty="0" smtClean="0"/>
              <a:t>strategies </a:t>
            </a:r>
            <a:r>
              <a:rPr lang="en-GB" sz="2800" dirty="0" smtClean="0"/>
              <a:t>to achieve a competitive advantage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dirty="0" smtClean="0"/>
              <a:t>COST LEADERSHIP</a:t>
            </a:r>
            <a:r>
              <a:rPr lang="en-GB" sz="2800" dirty="0" smtClean="0"/>
              <a:t>: superior </a:t>
            </a:r>
            <a:r>
              <a:rPr lang="en-GB" sz="2800" dirty="0" smtClean="0"/>
              <a:t>profits through lower costs 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dirty="0" smtClean="0"/>
              <a:t>DIFFERENTIATION</a:t>
            </a:r>
            <a:r>
              <a:rPr lang="en-GB" sz="2800" dirty="0" smtClean="0"/>
              <a:t>: higher </a:t>
            </a:r>
            <a:r>
              <a:rPr lang="en-GB" sz="2800" dirty="0" smtClean="0"/>
              <a:t>profits by adding value to the product areas which are of real significance for customers who in turn are willing to pay premium prices</a:t>
            </a:r>
          </a:p>
          <a:p>
            <a:pPr eaLnBrk="1" hangingPunct="1">
              <a:lnSpc>
                <a:spcPct val="90000"/>
              </a:lnSpc>
            </a:pPr>
            <a:r>
              <a:rPr lang="en-GB" sz="2800" b="1" dirty="0" smtClean="0"/>
              <a:t>FOCUS STRATEGY</a:t>
            </a:r>
            <a:r>
              <a:rPr lang="en-GB" sz="2800" dirty="0" smtClean="0"/>
              <a:t>: concentrating </a:t>
            </a:r>
            <a:r>
              <a:rPr lang="en-GB" sz="2800" dirty="0" smtClean="0"/>
              <a:t>on a limited part of the </a:t>
            </a:r>
            <a:r>
              <a:rPr lang="en-GB" sz="2800" dirty="0" smtClean="0"/>
              <a:t>market. </a:t>
            </a:r>
            <a:r>
              <a:rPr lang="en-GB" sz="2800" dirty="0" smtClean="0"/>
              <a:t>Focus  strategy is then subdivided into </a:t>
            </a:r>
            <a:endParaRPr lang="en-GB" sz="2800" dirty="0" smtClean="0"/>
          </a:p>
          <a:p>
            <a:pPr lvl="1">
              <a:lnSpc>
                <a:spcPct val="90000"/>
              </a:lnSpc>
            </a:pPr>
            <a:r>
              <a:rPr lang="en-GB" sz="2400" b="1" dirty="0" smtClean="0"/>
              <a:t>FOCUS COST LEADERSHIP</a:t>
            </a:r>
            <a:r>
              <a:rPr lang="en-GB" sz="2400" dirty="0" smtClean="0"/>
              <a:t> and </a:t>
            </a:r>
          </a:p>
          <a:p>
            <a:pPr lvl="1">
              <a:lnSpc>
                <a:spcPct val="90000"/>
              </a:lnSpc>
            </a:pPr>
            <a:r>
              <a:rPr lang="en-GB" sz="2400" b="1" dirty="0" smtClean="0"/>
              <a:t>FOCUS DIFFERENTIATION </a:t>
            </a:r>
            <a:endParaRPr lang="en-GB" sz="2400" b="1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465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GENERIC 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</a:pPr>
            <a:r>
              <a:rPr lang="en-US" dirty="0" smtClean="0"/>
              <a:t>A differentiated product in a wide market </a:t>
            </a:r>
            <a:r>
              <a:rPr lang="en-US" b="1" dirty="0" smtClean="0"/>
              <a:t>(DIFFERENTIATION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</a:pPr>
            <a:r>
              <a:rPr lang="en-US" dirty="0" smtClean="0"/>
              <a:t>A low cost product  in a wide market </a:t>
            </a:r>
            <a:r>
              <a:rPr lang="en-US" b="1" dirty="0" smtClean="0"/>
              <a:t>(COST LEADERSHIP)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</a:pPr>
            <a:r>
              <a:rPr lang="en-US" dirty="0" smtClean="0"/>
              <a:t>A differentiated product a narrow market (</a:t>
            </a:r>
            <a:r>
              <a:rPr lang="en-US" b="1" dirty="0" smtClean="0"/>
              <a:t>DIFFERENTIATED FOCUS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0"/>
              </a:spcBef>
              <a:spcAft>
                <a:spcPts val="3000"/>
              </a:spcAft>
              <a:buFont typeface="+mj-lt"/>
              <a:buAutoNum type="arabicPeriod"/>
            </a:pPr>
            <a:r>
              <a:rPr lang="en-US" dirty="0" smtClean="0"/>
              <a:t>A low cost product in a narrow market </a:t>
            </a:r>
            <a:r>
              <a:rPr lang="en-US" b="1" dirty="0" smtClean="0"/>
              <a:t>(COST FOCUS)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7052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Porters Generic Competitive Strategies</a:t>
            </a:r>
            <a:endParaRPr lang="en-US" b="1" dirty="0"/>
          </a:p>
        </p:txBody>
      </p:sp>
      <p:pic>
        <p:nvPicPr>
          <p:cNvPr id="4" name="Picture 3" descr="C:\Users\User\Desktop\generic_strategi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850" y="1371600"/>
            <a:ext cx="732155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55630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2217</Words>
  <Application>Microsoft Office PowerPoint</Application>
  <PresentationFormat>On-screen Show (4:3)</PresentationFormat>
  <Paragraphs>311</Paragraphs>
  <Slides>37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Porter’s Generic Competitive Strategies</vt:lpstr>
      <vt:lpstr>Introduction to Generic Competitive Strategies</vt:lpstr>
      <vt:lpstr>Introduction to Generic Competitive Strategies</vt:lpstr>
      <vt:lpstr>Introduction to Generic Competitive Strategies</vt:lpstr>
      <vt:lpstr>Porters Model of Generic Strategies</vt:lpstr>
      <vt:lpstr>BASIS OF GENERIC STRATEGIES</vt:lpstr>
      <vt:lpstr>PORTER’S GENERIC STRATEGIES</vt:lpstr>
      <vt:lpstr>THE GENERIC STRATEGIES</vt:lpstr>
      <vt:lpstr>Porters Generic Competitive Strategies</vt:lpstr>
      <vt:lpstr>PORTER’S GENERIC STRATEGIES</vt:lpstr>
      <vt:lpstr>FEATURES OF GENERIC STRATEGIES</vt:lpstr>
      <vt:lpstr>COST LEADERSHIP</vt:lpstr>
      <vt:lpstr>COST LEADERSHIP</vt:lpstr>
      <vt:lpstr>SOURCES OF COST LEADERSHIP</vt:lpstr>
      <vt:lpstr>FIRMS THAT SUCCEED IN COST LEADERSHIP</vt:lpstr>
      <vt:lpstr>A MISCONCEPTION</vt:lpstr>
      <vt:lpstr>BENEFITS OF COST LEADERSHIP</vt:lpstr>
      <vt:lpstr>RISKS OF COST LEADERSHIP</vt:lpstr>
      <vt:lpstr>DIFFERENTIATION STRATEGY</vt:lpstr>
      <vt:lpstr>DIFFERENTIATION STRATEGY</vt:lpstr>
      <vt:lpstr>EXTRA COSTS AND PREMIUM PRICES</vt:lpstr>
      <vt:lpstr>SOURCES OF DIFFERENTIATION</vt:lpstr>
      <vt:lpstr>FIRMS THAT SUCCEED IN A DIFFERENTIATION STRATEGY</vt:lpstr>
      <vt:lpstr>DIFFERENTIATION STRATEGY: BENEFITS</vt:lpstr>
      <vt:lpstr>THE FIVE FORCES AND DIFFERENTIATION</vt:lpstr>
      <vt:lpstr>RISKS OF DIFFERENTIATION STRATEGY </vt:lpstr>
      <vt:lpstr>FOCUS STRATEGY</vt:lpstr>
      <vt:lpstr>Requirements of a focus strategy </vt:lpstr>
      <vt:lpstr>BENEFITS OF A FOCUS STRATEGY</vt:lpstr>
      <vt:lpstr>FOCUSSED COST LEADERSHIP</vt:lpstr>
      <vt:lpstr>FOCUSSED DIFFERENTIATION</vt:lpstr>
      <vt:lpstr>THE FIVE FORCES AND A FOCUS STRATEGY</vt:lpstr>
      <vt:lpstr>PROBLEMS ASSOCIATED WITH FOCUS STRATEGY</vt:lpstr>
      <vt:lpstr>STUCK IN THE MIDDLE </vt:lpstr>
      <vt:lpstr>WHAT IS WRONG WITH BEING “STUCK IN THE MIDDLE”?</vt:lpstr>
      <vt:lpstr>Multiple strategies</vt:lpstr>
      <vt:lpstr>GENERIC STRATEGIES: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Porter’s Generic Competitive Strategies</dc:title>
  <dc:creator>DELL</dc:creator>
  <cp:lastModifiedBy>DELL</cp:lastModifiedBy>
  <cp:revision>7</cp:revision>
  <dcterms:created xsi:type="dcterms:W3CDTF">2022-08-08T18:31:55Z</dcterms:created>
  <dcterms:modified xsi:type="dcterms:W3CDTF">2022-08-08T19:43:32Z</dcterms:modified>
</cp:coreProperties>
</file>