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4" r:id="rId3"/>
    <p:sldId id="257" r:id="rId4"/>
    <p:sldId id="285" r:id="rId5"/>
    <p:sldId id="324" r:id="rId6"/>
    <p:sldId id="325" r:id="rId7"/>
    <p:sldId id="326" r:id="rId8"/>
    <p:sldId id="333" r:id="rId9"/>
    <p:sldId id="327" r:id="rId10"/>
    <p:sldId id="290" r:id="rId11"/>
    <p:sldId id="291" r:id="rId12"/>
    <p:sldId id="292" r:id="rId13"/>
    <p:sldId id="334" r:id="rId14"/>
    <p:sldId id="335" r:id="rId15"/>
    <p:sldId id="293" r:id="rId16"/>
    <p:sldId id="294" r:id="rId17"/>
    <p:sldId id="330" r:id="rId18"/>
    <p:sldId id="329" r:id="rId19"/>
    <p:sldId id="331" r:id="rId20"/>
    <p:sldId id="339" r:id="rId21"/>
    <p:sldId id="303" r:id="rId22"/>
    <p:sldId id="297" r:id="rId23"/>
    <p:sldId id="298" r:id="rId24"/>
    <p:sldId id="299" r:id="rId25"/>
    <p:sldId id="336" r:id="rId26"/>
    <p:sldId id="337" r:id="rId27"/>
    <p:sldId id="340" r:id="rId28"/>
    <p:sldId id="341" r:id="rId29"/>
    <p:sldId id="342" r:id="rId30"/>
    <p:sldId id="343" r:id="rId31"/>
    <p:sldId id="344" r:id="rId32"/>
    <p:sldId id="345" r:id="rId33"/>
    <p:sldId id="347" r:id="rId34"/>
    <p:sldId id="348" r:id="rId35"/>
    <p:sldId id="350" r:id="rId36"/>
    <p:sldId id="351" r:id="rId37"/>
    <p:sldId id="352" r:id="rId38"/>
    <p:sldId id="349" r:id="rId39"/>
    <p:sldId id="304" r:id="rId40"/>
    <p:sldId id="305" r:id="rId41"/>
    <p:sldId id="353" r:id="rId42"/>
    <p:sldId id="354" r:id="rId43"/>
    <p:sldId id="307" r:id="rId44"/>
    <p:sldId id="356" r:id="rId45"/>
    <p:sldId id="359" r:id="rId46"/>
    <p:sldId id="360" r:id="rId47"/>
    <p:sldId id="361" r:id="rId48"/>
    <p:sldId id="362" r:id="rId49"/>
    <p:sldId id="364" r:id="rId50"/>
    <p:sldId id="365" r:id="rId51"/>
    <p:sldId id="367" r:id="rId52"/>
    <p:sldId id="368" r:id="rId53"/>
    <p:sldId id="369" r:id="rId54"/>
    <p:sldId id="370" r:id="rId55"/>
    <p:sldId id="374" r:id="rId56"/>
    <p:sldId id="308" r:id="rId57"/>
    <p:sldId id="314" r:id="rId58"/>
    <p:sldId id="309" r:id="rId59"/>
    <p:sldId id="315" r:id="rId60"/>
    <p:sldId id="316" r:id="rId61"/>
    <p:sldId id="317" r:id="rId62"/>
    <p:sldId id="318" r:id="rId63"/>
    <p:sldId id="319" r:id="rId64"/>
    <p:sldId id="310" r:id="rId65"/>
    <p:sldId id="311" r:id="rId66"/>
    <p:sldId id="312" r:id="rId67"/>
    <p:sldId id="371" r:id="rId68"/>
    <p:sldId id="313" r:id="rId69"/>
    <p:sldId id="320" r:id="rId70"/>
    <p:sldId id="321" r:id="rId71"/>
    <p:sldId id="322" r:id="rId72"/>
    <p:sldId id="283" r:id="rId7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2" autoAdjust="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130425"/>
            <a:ext cx="8610600" cy="2746375"/>
          </a:xfrm>
        </p:spPr>
        <p:txBody>
          <a:bodyPr/>
          <a:lstStyle/>
          <a:p>
            <a:r>
              <a:rPr lang="en-GB" b="1" dirty="0"/>
              <a:t>WORKING CAPITAL/CURRENT ASSET MANAGEMENT/DECISION  </a:t>
            </a:r>
          </a:p>
        </p:txBody>
      </p:sp>
    </p:spTree>
    <p:extLst>
      <p:ext uri="{BB962C8B-B14F-4D97-AF65-F5344CB8AC3E}">
        <p14:creationId xmlns:p14="http://schemas.microsoft.com/office/powerpoint/2010/main" val="355380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normAutofit/>
          </a:bodyPr>
          <a:lstStyle/>
          <a:p>
            <a:r>
              <a:rPr lang="en-US" b="1" dirty="0"/>
              <a:t>Working Capital Management </a:t>
            </a:r>
            <a:endParaRPr lang="en-GB" b="1" dirty="0"/>
          </a:p>
        </p:txBody>
      </p:sp>
      <p:sp>
        <p:nvSpPr>
          <p:cNvPr id="3" name="Content Placeholder 2"/>
          <p:cNvSpPr>
            <a:spLocks noGrp="1"/>
          </p:cNvSpPr>
          <p:nvPr>
            <p:ph idx="1"/>
          </p:nvPr>
        </p:nvSpPr>
        <p:spPr>
          <a:xfrm>
            <a:off x="152400" y="914400"/>
            <a:ext cx="8839200" cy="5715000"/>
          </a:xfrm>
        </p:spPr>
        <p:txBody>
          <a:bodyPr>
            <a:noAutofit/>
          </a:bodyPr>
          <a:lstStyle/>
          <a:p>
            <a:r>
              <a:rPr lang="en-GB" sz="3800" dirty="0"/>
              <a:t>Concerned with the specific management of the working capital components </a:t>
            </a:r>
          </a:p>
          <a:p>
            <a:r>
              <a:rPr lang="en-GB" sz="3800" dirty="0"/>
              <a:t>Include; Cash Resources, Inventories, Receivables/Debtors and Payables/Creditors </a:t>
            </a:r>
          </a:p>
          <a:p>
            <a:r>
              <a:rPr lang="en-GB" sz="3800" dirty="0"/>
              <a:t>It involves the determination of the level of investment that must be committed to each of the working capital components </a:t>
            </a:r>
          </a:p>
        </p:txBody>
      </p:sp>
    </p:spTree>
    <p:extLst>
      <p:ext uri="{BB962C8B-B14F-4D97-AF65-F5344CB8AC3E}">
        <p14:creationId xmlns:p14="http://schemas.microsoft.com/office/powerpoint/2010/main" val="3546683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normAutofit/>
          </a:bodyPr>
          <a:lstStyle/>
          <a:p>
            <a:r>
              <a:rPr lang="en-US" b="1" dirty="0"/>
              <a:t>Objectives of WCM</a:t>
            </a:r>
            <a:endParaRPr lang="en-GB" b="1" dirty="0"/>
          </a:p>
        </p:txBody>
      </p:sp>
      <p:sp>
        <p:nvSpPr>
          <p:cNvPr id="3" name="Content Placeholder 2"/>
          <p:cNvSpPr>
            <a:spLocks noGrp="1"/>
          </p:cNvSpPr>
          <p:nvPr>
            <p:ph idx="1"/>
          </p:nvPr>
        </p:nvSpPr>
        <p:spPr>
          <a:xfrm>
            <a:off x="76200" y="914400"/>
            <a:ext cx="8915400" cy="5791200"/>
          </a:xfrm>
        </p:spPr>
        <p:txBody>
          <a:bodyPr>
            <a:normAutofit lnSpcReduction="10000"/>
          </a:bodyPr>
          <a:lstStyle/>
          <a:p>
            <a:r>
              <a:rPr lang="en-GB" dirty="0"/>
              <a:t>The main objective of working capital management is to ensure that the firm has sufficient level of working capital to support the smooth operations while generating sufficient returns from its assets</a:t>
            </a:r>
          </a:p>
          <a:p>
            <a:r>
              <a:rPr lang="en-GB" dirty="0"/>
              <a:t>In other wards, it should ensure a trade off between Liquidity and Profitability. </a:t>
            </a:r>
          </a:p>
          <a:p>
            <a:r>
              <a:rPr lang="en-US" dirty="0"/>
              <a:t>The firm is usually faced with two fundamental questions while managing working capital;</a:t>
            </a:r>
            <a:endParaRPr lang="en-GB" b="1" dirty="0"/>
          </a:p>
          <a:p>
            <a:pPr marL="514350" lvl="0" indent="-514350">
              <a:buFont typeface="+mj-lt"/>
              <a:buAutoNum type="arabicPeriod"/>
            </a:pPr>
            <a:r>
              <a:rPr lang="en-GB" dirty="0"/>
              <a:t>How much should be Invested in Working Capital?</a:t>
            </a:r>
          </a:p>
          <a:p>
            <a:pPr marL="514350" lvl="0" indent="-514350">
              <a:buFont typeface="+mj-lt"/>
              <a:buAutoNum type="arabicPeriod"/>
            </a:pPr>
            <a:r>
              <a:rPr lang="en-GB" dirty="0"/>
              <a:t>How should working capital be financed?</a:t>
            </a:r>
          </a:p>
        </p:txBody>
      </p:sp>
    </p:spTree>
    <p:extLst>
      <p:ext uri="{BB962C8B-B14F-4D97-AF65-F5344CB8AC3E}">
        <p14:creationId xmlns:p14="http://schemas.microsoft.com/office/powerpoint/2010/main" val="3664844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09600"/>
          </a:xfrm>
        </p:spPr>
        <p:txBody>
          <a:bodyPr>
            <a:normAutofit fontScale="90000"/>
          </a:bodyPr>
          <a:lstStyle/>
          <a:p>
            <a:pPr algn="l"/>
            <a:r>
              <a:rPr lang="en-US" b="1" dirty="0"/>
              <a:t>How Much should be Invested in WC</a:t>
            </a:r>
            <a:endParaRPr lang="en-GB" b="1" dirty="0"/>
          </a:p>
        </p:txBody>
      </p:sp>
      <p:sp>
        <p:nvSpPr>
          <p:cNvPr id="3" name="Content Placeholder 2"/>
          <p:cNvSpPr>
            <a:spLocks noGrp="1"/>
          </p:cNvSpPr>
          <p:nvPr>
            <p:ph idx="1"/>
          </p:nvPr>
        </p:nvSpPr>
        <p:spPr>
          <a:xfrm>
            <a:off x="152400" y="762000"/>
            <a:ext cx="8915400" cy="5867400"/>
          </a:xfrm>
        </p:spPr>
        <p:txBody>
          <a:bodyPr/>
          <a:lstStyle/>
          <a:p>
            <a:r>
              <a:rPr lang="en-GB" dirty="0"/>
              <a:t>Managers need to avoid two danger points </a:t>
            </a:r>
          </a:p>
          <a:p>
            <a:pPr marL="514350" indent="-514350">
              <a:buAutoNum type="arabicPeriod"/>
            </a:pPr>
            <a:r>
              <a:rPr lang="en-GB" dirty="0"/>
              <a:t>Excessive Investment in WC (Maintaining very High Level of WC)</a:t>
            </a:r>
          </a:p>
          <a:p>
            <a:pPr marL="514350" indent="-514350">
              <a:buAutoNum type="arabicPeriod"/>
            </a:pPr>
            <a:r>
              <a:rPr lang="en-GB" dirty="0"/>
              <a:t>Inadequate Investment in Working (Maintaining very Low Level of WC)</a:t>
            </a:r>
          </a:p>
          <a:p>
            <a:r>
              <a:rPr lang="en-GB" dirty="0"/>
              <a:t>This is because they are normally associated with high levels of costs which can be looked at as the dangers of extreme levels of working capital </a:t>
            </a:r>
          </a:p>
        </p:txBody>
      </p:sp>
    </p:spTree>
    <p:extLst>
      <p:ext uri="{BB962C8B-B14F-4D97-AF65-F5344CB8AC3E}">
        <p14:creationId xmlns:p14="http://schemas.microsoft.com/office/powerpoint/2010/main" val="1176675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610600" cy="838200"/>
          </a:xfrm>
        </p:spPr>
        <p:txBody>
          <a:bodyPr>
            <a:noAutofit/>
          </a:bodyPr>
          <a:lstStyle/>
          <a:p>
            <a:r>
              <a:rPr lang="en-GB" sz="2800" b="1" dirty="0"/>
              <a:t>Dangers/Demerit of Excessive Investment in WC (Maintaining High Level of WC)</a:t>
            </a:r>
          </a:p>
        </p:txBody>
      </p:sp>
      <p:sp>
        <p:nvSpPr>
          <p:cNvPr id="3" name="Content Placeholder 2"/>
          <p:cNvSpPr>
            <a:spLocks noGrp="1"/>
          </p:cNvSpPr>
          <p:nvPr>
            <p:ph idx="1"/>
          </p:nvPr>
        </p:nvSpPr>
        <p:spPr>
          <a:xfrm>
            <a:off x="76200" y="914400"/>
            <a:ext cx="8915400" cy="5943599"/>
          </a:xfrm>
        </p:spPr>
        <p:txBody>
          <a:bodyPr>
            <a:normAutofit/>
          </a:bodyPr>
          <a:lstStyle/>
          <a:p>
            <a:r>
              <a:rPr lang="en-GB" dirty="0"/>
              <a:t>Holding Cost – in respect to inventory. </a:t>
            </a:r>
            <a:r>
              <a:rPr lang="en-GB" dirty="0" err="1"/>
              <a:t>Eg</a:t>
            </a:r>
            <a:r>
              <a:rPr lang="en-GB" dirty="0"/>
              <a:t>. Storage, Maintenance, Loss of Purchasing Power, Damage </a:t>
            </a:r>
          </a:p>
          <a:p>
            <a:r>
              <a:rPr lang="en-GB" dirty="0"/>
              <a:t>Idle Resources – Due to the non usage of the available resources in the business. </a:t>
            </a:r>
          </a:p>
          <a:p>
            <a:r>
              <a:rPr lang="en-GB" dirty="0"/>
              <a:t>Risk of Bad Debts – in respect to accounts receivables/Debtors  </a:t>
            </a:r>
          </a:p>
          <a:p>
            <a:r>
              <a:rPr lang="en-GB" dirty="0"/>
              <a:t>Signifies Managerial Inefficiencies – Because they are not able to convert the Raw Materials into Finished goods and then into cash (cash operating cycle)</a:t>
            </a:r>
          </a:p>
          <a:p>
            <a:r>
              <a:rPr lang="en-GB" dirty="0"/>
              <a:t>Low level of Profitability </a:t>
            </a:r>
          </a:p>
        </p:txBody>
      </p:sp>
    </p:spTree>
    <p:extLst>
      <p:ext uri="{BB962C8B-B14F-4D97-AF65-F5344CB8AC3E}">
        <p14:creationId xmlns:p14="http://schemas.microsoft.com/office/powerpoint/2010/main" val="2197218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r>
              <a:rPr lang="en-GB" sz="3600" b="1" dirty="0"/>
              <a:t>Dangers of Inadequate Investment in Working (Maintaining Low Level of WC)</a:t>
            </a:r>
          </a:p>
        </p:txBody>
      </p:sp>
      <p:sp>
        <p:nvSpPr>
          <p:cNvPr id="3" name="Content Placeholder 2"/>
          <p:cNvSpPr>
            <a:spLocks noGrp="1"/>
          </p:cNvSpPr>
          <p:nvPr>
            <p:ph idx="1"/>
          </p:nvPr>
        </p:nvSpPr>
        <p:spPr>
          <a:xfrm>
            <a:off x="152400" y="1447800"/>
            <a:ext cx="8763000" cy="5257800"/>
          </a:xfrm>
        </p:spPr>
        <p:txBody>
          <a:bodyPr>
            <a:normAutofit fontScale="92500" lnSpcReduction="20000"/>
          </a:bodyPr>
          <a:lstStyle/>
          <a:p>
            <a:r>
              <a:rPr lang="en-GB" dirty="0"/>
              <a:t>Under utilization of long term capacity/Assets </a:t>
            </a:r>
          </a:p>
          <a:p>
            <a:r>
              <a:rPr lang="en-GB" dirty="0"/>
              <a:t>Growth Stagnation </a:t>
            </a:r>
          </a:p>
          <a:p>
            <a:r>
              <a:rPr lang="en-GB" dirty="0"/>
              <a:t>Disruption in Operations </a:t>
            </a:r>
          </a:p>
          <a:p>
            <a:r>
              <a:rPr lang="en-GB" dirty="0"/>
              <a:t>Inability to settle short term obligations – Liquidity challenge (illiquid) </a:t>
            </a:r>
          </a:p>
          <a:p>
            <a:r>
              <a:rPr lang="en-GB" dirty="0"/>
              <a:t>Inability to secure favourable credit facilities</a:t>
            </a:r>
          </a:p>
          <a:p>
            <a:r>
              <a:rPr lang="en-GB" dirty="0"/>
              <a:t>Poor Image of the Business/Firm </a:t>
            </a:r>
          </a:p>
          <a:p>
            <a:r>
              <a:rPr lang="en-GB" dirty="0"/>
              <a:t>Risk of Overtrading – A situation where the business is operating with a very low level of working capital. It is also called Undercapitalization  </a:t>
            </a:r>
          </a:p>
          <a:p>
            <a:r>
              <a:rPr lang="en-GB" dirty="0"/>
              <a:t>Missed economies of Scale – Do not enjoy the advantages of large scale operations;   </a:t>
            </a:r>
          </a:p>
        </p:txBody>
      </p:sp>
    </p:spTree>
    <p:extLst>
      <p:ext uri="{BB962C8B-B14F-4D97-AF65-F5344CB8AC3E}">
        <p14:creationId xmlns:p14="http://schemas.microsoft.com/office/powerpoint/2010/main" val="749355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Determinants of Level of WC of a Firm </a:t>
            </a:r>
            <a:endParaRPr lang="en-GB" b="1" dirty="0"/>
          </a:p>
        </p:txBody>
      </p:sp>
      <p:sp>
        <p:nvSpPr>
          <p:cNvPr id="3" name="Content Placeholder 2"/>
          <p:cNvSpPr>
            <a:spLocks noGrp="1"/>
          </p:cNvSpPr>
          <p:nvPr>
            <p:ph idx="1"/>
          </p:nvPr>
        </p:nvSpPr>
        <p:spPr/>
        <p:txBody>
          <a:bodyPr>
            <a:normAutofit fontScale="85000" lnSpcReduction="20000"/>
          </a:bodyPr>
          <a:lstStyle/>
          <a:p>
            <a:pPr lvl="0"/>
            <a:r>
              <a:rPr lang="en-GB" dirty="0"/>
              <a:t>Nature of business</a:t>
            </a:r>
          </a:p>
          <a:p>
            <a:pPr lvl="0"/>
            <a:r>
              <a:rPr lang="en-GB" dirty="0"/>
              <a:t>Size of the firm</a:t>
            </a:r>
          </a:p>
          <a:p>
            <a:pPr lvl="0"/>
            <a:r>
              <a:rPr lang="en-GB" dirty="0"/>
              <a:t>Market and demand conditions</a:t>
            </a:r>
          </a:p>
          <a:p>
            <a:pPr lvl="0"/>
            <a:r>
              <a:rPr lang="en-GB" dirty="0"/>
              <a:t>Growth level of the firm</a:t>
            </a:r>
          </a:p>
          <a:p>
            <a:pPr lvl="0"/>
            <a:r>
              <a:rPr lang="en-GB" dirty="0"/>
              <a:t>Manufacturing cycle</a:t>
            </a:r>
          </a:p>
          <a:p>
            <a:pPr lvl="0"/>
            <a:r>
              <a:rPr lang="en-GB" dirty="0"/>
              <a:t>Credit policy of the firm</a:t>
            </a:r>
          </a:p>
          <a:p>
            <a:pPr lvl="0"/>
            <a:r>
              <a:rPr lang="en-GB" dirty="0"/>
              <a:t>Operating efficiency</a:t>
            </a:r>
          </a:p>
          <a:p>
            <a:pPr lvl="0"/>
            <a:r>
              <a:rPr lang="en-GB" dirty="0"/>
              <a:t>Price level changes</a:t>
            </a:r>
          </a:p>
          <a:p>
            <a:pPr lvl="0"/>
            <a:r>
              <a:rPr lang="en-GB" dirty="0"/>
              <a:t>Supplier terms of trade</a:t>
            </a:r>
          </a:p>
          <a:p>
            <a:pPr lvl="0"/>
            <a:r>
              <a:rPr lang="en-GB" dirty="0"/>
              <a:t>The operating cycle</a:t>
            </a:r>
          </a:p>
          <a:p>
            <a:endParaRPr lang="en-GB" dirty="0"/>
          </a:p>
        </p:txBody>
      </p:sp>
    </p:spTree>
    <p:extLst>
      <p:ext uri="{BB962C8B-B14F-4D97-AF65-F5344CB8AC3E}">
        <p14:creationId xmlns:p14="http://schemas.microsoft.com/office/powerpoint/2010/main" val="15460706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Working Capital Approaches </a:t>
            </a:r>
            <a:endParaRPr lang="en-GB" b="1" dirty="0"/>
          </a:p>
        </p:txBody>
      </p:sp>
      <p:sp>
        <p:nvSpPr>
          <p:cNvPr id="3" name="Content Placeholder 2"/>
          <p:cNvSpPr>
            <a:spLocks noGrp="1"/>
          </p:cNvSpPr>
          <p:nvPr>
            <p:ph idx="1"/>
          </p:nvPr>
        </p:nvSpPr>
        <p:spPr/>
        <p:txBody>
          <a:bodyPr/>
          <a:lstStyle/>
          <a:p>
            <a:r>
              <a:rPr lang="en-GB" dirty="0"/>
              <a:t>Three approaches; </a:t>
            </a:r>
          </a:p>
          <a:p>
            <a:pPr marL="514350" indent="-514350">
              <a:buAutoNum type="arabicPeriod"/>
            </a:pPr>
            <a:r>
              <a:rPr lang="en-GB" dirty="0"/>
              <a:t>Conservative approach </a:t>
            </a:r>
          </a:p>
          <a:p>
            <a:pPr marL="514350" indent="-514350">
              <a:buFont typeface="Arial" pitchFamily="34" charset="0"/>
              <a:buAutoNum type="arabicPeriod"/>
            </a:pPr>
            <a:r>
              <a:rPr lang="en-GB" dirty="0"/>
              <a:t>Aggressive approach </a:t>
            </a:r>
          </a:p>
          <a:p>
            <a:pPr marL="514350" indent="-514350">
              <a:buAutoNum type="arabicPeriod"/>
            </a:pPr>
            <a:r>
              <a:rPr lang="en-GB" dirty="0"/>
              <a:t>Matching approach/Mediating </a:t>
            </a:r>
          </a:p>
          <a:p>
            <a:endParaRPr lang="en-GB" dirty="0"/>
          </a:p>
        </p:txBody>
      </p:sp>
    </p:spTree>
    <p:extLst>
      <p:ext uri="{BB962C8B-B14F-4D97-AF65-F5344CB8AC3E}">
        <p14:creationId xmlns:p14="http://schemas.microsoft.com/office/powerpoint/2010/main" val="32325585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15962"/>
          </a:xfrm>
        </p:spPr>
        <p:txBody>
          <a:bodyPr>
            <a:noAutofit/>
          </a:bodyPr>
          <a:lstStyle/>
          <a:p>
            <a:pPr algn="l"/>
            <a:r>
              <a:rPr lang="en-US" sz="4800" b="1" dirty="0"/>
              <a:t>1. Conservative WC policy</a:t>
            </a:r>
            <a:endParaRPr lang="en-GB" sz="4800" dirty="0"/>
          </a:p>
        </p:txBody>
      </p:sp>
      <p:sp>
        <p:nvSpPr>
          <p:cNvPr id="3" name="Content Placeholder 2"/>
          <p:cNvSpPr>
            <a:spLocks noGrp="1"/>
          </p:cNvSpPr>
          <p:nvPr>
            <p:ph idx="1"/>
          </p:nvPr>
        </p:nvSpPr>
        <p:spPr>
          <a:xfrm>
            <a:off x="228600" y="838200"/>
            <a:ext cx="8686800" cy="5867400"/>
          </a:xfrm>
        </p:spPr>
        <p:txBody>
          <a:bodyPr>
            <a:normAutofit fontScale="92500" lnSpcReduction="10000"/>
          </a:bodyPr>
          <a:lstStyle/>
          <a:p>
            <a:r>
              <a:rPr lang="en-US" dirty="0"/>
              <a:t>This is where a firm finances all its permanent current assets, fixed assets and part of the temporary current assets using long term sources of funds and a proportion of temporary current assets using short term source of funds. </a:t>
            </a:r>
          </a:p>
          <a:p>
            <a:r>
              <a:rPr lang="en-US" dirty="0"/>
              <a:t>Uses Long sources of funds to finance its business operations. But finances a small proportion of temporary Current assets using short term sources of funds. </a:t>
            </a:r>
          </a:p>
          <a:p>
            <a:r>
              <a:rPr lang="en-US" dirty="0"/>
              <a:t>Pursued by risk-averse managers with the intention to maintain high level of liquidity in the firm. </a:t>
            </a:r>
          </a:p>
          <a:p>
            <a:r>
              <a:rPr lang="en-US" dirty="0"/>
              <a:t>Likely to reduce profitability due to high cost of financing and maintaining idle resources in the firm. </a:t>
            </a:r>
            <a:endParaRPr lang="en-GB" dirty="0"/>
          </a:p>
          <a:p>
            <a:endParaRPr lang="en-GB" dirty="0"/>
          </a:p>
        </p:txBody>
      </p:sp>
    </p:spTree>
    <p:extLst>
      <p:ext uri="{BB962C8B-B14F-4D97-AF65-F5344CB8AC3E}">
        <p14:creationId xmlns:p14="http://schemas.microsoft.com/office/powerpoint/2010/main" val="29770367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p:spPr>
        <p:txBody>
          <a:bodyPr>
            <a:normAutofit/>
          </a:bodyPr>
          <a:lstStyle/>
          <a:p>
            <a:pPr algn="l"/>
            <a:r>
              <a:rPr lang="en-GB" b="1" dirty="0"/>
              <a:t>1. Aggressive WC policy:</a:t>
            </a:r>
            <a:endParaRPr lang="en-GB" dirty="0"/>
          </a:p>
        </p:txBody>
      </p:sp>
      <p:sp>
        <p:nvSpPr>
          <p:cNvPr id="3" name="Content Placeholder 2"/>
          <p:cNvSpPr>
            <a:spLocks noGrp="1"/>
          </p:cNvSpPr>
          <p:nvPr>
            <p:ph idx="1"/>
          </p:nvPr>
        </p:nvSpPr>
        <p:spPr>
          <a:xfrm>
            <a:off x="152400" y="990600"/>
            <a:ext cx="8763000" cy="5715000"/>
          </a:xfrm>
        </p:spPr>
        <p:txBody>
          <a:bodyPr>
            <a:normAutofit fontScale="92500" lnSpcReduction="10000"/>
          </a:bodyPr>
          <a:lstStyle/>
          <a:p>
            <a:r>
              <a:rPr lang="en-GB" dirty="0"/>
              <a:t>This is where a firm finances all its current assets and part of Long Term assets using Short Term source of Funds. </a:t>
            </a:r>
          </a:p>
          <a:p>
            <a:r>
              <a:rPr lang="en-GB" dirty="0"/>
              <a:t>The policy is mostly adopted by aggressive manager (Risk seekers) to take advantage of the low costs of financing in short term borrowings and earn higher return.  </a:t>
            </a:r>
          </a:p>
          <a:p>
            <a:r>
              <a:rPr lang="en-GB" dirty="0"/>
              <a:t>May lead to exposure to the risk of liquidity, the risk of default (Bad Debt) and the risk of bankruptcy to increase.</a:t>
            </a:r>
          </a:p>
          <a:p>
            <a:r>
              <a:rPr lang="en-GB" dirty="0"/>
              <a:t>For example, a sudden emergency can leave a firm unable to make a bond interest payment.</a:t>
            </a:r>
          </a:p>
        </p:txBody>
      </p:sp>
    </p:spTree>
    <p:extLst>
      <p:ext uri="{BB962C8B-B14F-4D97-AF65-F5344CB8AC3E}">
        <p14:creationId xmlns:p14="http://schemas.microsoft.com/office/powerpoint/2010/main" val="29880746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p:spPr>
        <p:txBody>
          <a:bodyPr>
            <a:normAutofit/>
          </a:bodyPr>
          <a:lstStyle/>
          <a:p>
            <a:pPr algn="l"/>
            <a:r>
              <a:rPr lang="en-US" b="1" dirty="0"/>
              <a:t>3. Moderate Approach (Matching)</a:t>
            </a:r>
            <a:endParaRPr lang="en-GB" dirty="0"/>
          </a:p>
        </p:txBody>
      </p:sp>
      <p:sp>
        <p:nvSpPr>
          <p:cNvPr id="3" name="Content Placeholder 2"/>
          <p:cNvSpPr>
            <a:spLocks noGrp="1"/>
          </p:cNvSpPr>
          <p:nvPr>
            <p:ph idx="1"/>
          </p:nvPr>
        </p:nvSpPr>
        <p:spPr>
          <a:xfrm>
            <a:off x="228600" y="1066800"/>
            <a:ext cx="8686800" cy="5562600"/>
          </a:xfrm>
        </p:spPr>
        <p:txBody>
          <a:bodyPr>
            <a:normAutofit fontScale="92500"/>
          </a:bodyPr>
          <a:lstStyle/>
          <a:p>
            <a:r>
              <a:rPr lang="en-US" dirty="0"/>
              <a:t>This is when Long Term Assets and permanent WC are financed using Long Term Sources of finance. </a:t>
            </a:r>
          </a:p>
          <a:p>
            <a:r>
              <a:rPr lang="en-US" dirty="0"/>
              <a:t>While Short Term Assets and Temporary WC is financed using short term source of funds. </a:t>
            </a:r>
          </a:p>
          <a:p>
            <a:r>
              <a:rPr lang="en-US" dirty="0"/>
              <a:t>Addresses the challenge of Liquidity while pursuing Profitability at the same time. </a:t>
            </a:r>
          </a:p>
          <a:p>
            <a:r>
              <a:rPr lang="en-US" dirty="0"/>
              <a:t>Matches the life of the assets with the source of funds. </a:t>
            </a:r>
          </a:p>
          <a:p>
            <a:r>
              <a:rPr lang="en-US" dirty="0"/>
              <a:t>To ensure that the benefits derived from the asset is able to offset/meet the associated obligations arising from the source of funds.</a:t>
            </a:r>
            <a:endParaRPr lang="en-GB" b="1" dirty="0"/>
          </a:p>
          <a:p>
            <a:endParaRPr lang="en-GB" dirty="0"/>
          </a:p>
        </p:txBody>
      </p:sp>
    </p:spTree>
    <p:extLst>
      <p:ext uri="{BB962C8B-B14F-4D97-AF65-F5344CB8AC3E}">
        <p14:creationId xmlns:p14="http://schemas.microsoft.com/office/powerpoint/2010/main" val="3149241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Autofit/>
          </a:bodyPr>
          <a:lstStyle/>
          <a:p>
            <a:r>
              <a:rPr lang="en-GB" sz="4800" b="1" dirty="0"/>
              <a:t>Content </a:t>
            </a:r>
          </a:p>
        </p:txBody>
      </p:sp>
      <p:sp>
        <p:nvSpPr>
          <p:cNvPr id="3" name="Content Placeholder 2"/>
          <p:cNvSpPr>
            <a:spLocks noGrp="1"/>
          </p:cNvSpPr>
          <p:nvPr>
            <p:ph idx="1"/>
          </p:nvPr>
        </p:nvSpPr>
        <p:spPr>
          <a:xfrm>
            <a:off x="304800" y="990600"/>
            <a:ext cx="8077200" cy="5181600"/>
          </a:xfrm>
        </p:spPr>
        <p:txBody>
          <a:bodyPr>
            <a:noAutofit/>
          </a:bodyPr>
          <a:lstStyle/>
          <a:p>
            <a:r>
              <a:rPr lang="en-US" dirty="0"/>
              <a:t>Introduction   </a:t>
            </a:r>
          </a:p>
          <a:p>
            <a:r>
              <a:rPr lang="en-US" b="1" dirty="0"/>
              <a:t>Components of Working  Capital Management </a:t>
            </a:r>
            <a:endParaRPr lang="en-GB" b="1" dirty="0"/>
          </a:p>
          <a:p>
            <a:pPr marL="0" indent="0">
              <a:buNone/>
            </a:pPr>
            <a:r>
              <a:rPr lang="en-US" dirty="0"/>
              <a:t>1. Management of Cash Resources</a:t>
            </a:r>
            <a:endParaRPr lang="en-GB" dirty="0"/>
          </a:p>
          <a:p>
            <a:pPr marL="0" indent="0">
              <a:buNone/>
            </a:pPr>
            <a:r>
              <a:rPr lang="en-US" dirty="0"/>
              <a:t>2. Management of Debtors/Accounts Receivables </a:t>
            </a:r>
            <a:endParaRPr lang="en-GB" dirty="0"/>
          </a:p>
          <a:p>
            <a:pPr marL="0" indent="0">
              <a:buNone/>
            </a:pPr>
            <a:r>
              <a:rPr lang="en-US" dirty="0"/>
              <a:t>3. Management of Inventory</a:t>
            </a:r>
          </a:p>
          <a:p>
            <a:pPr marL="0" indent="0">
              <a:buNone/>
            </a:pPr>
            <a:r>
              <a:rPr lang="en-US" dirty="0"/>
              <a:t>4. Management of  Account Payables /Creditors </a:t>
            </a:r>
            <a:endParaRPr lang="en-US" sz="3200" dirty="0"/>
          </a:p>
        </p:txBody>
      </p:sp>
    </p:spTree>
    <p:extLst>
      <p:ext uri="{BB962C8B-B14F-4D97-AF65-F5344CB8AC3E}">
        <p14:creationId xmlns:p14="http://schemas.microsoft.com/office/powerpoint/2010/main" val="23640889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Components of WCM </a:t>
            </a:r>
            <a:endParaRPr lang="en-GB" dirty="0"/>
          </a:p>
        </p:txBody>
      </p:sp>
      <p:sp>
        <p:nvSpPr>
          <p:cNvPr id="3" name="Content Placeholder 2"/>
          <p:cNvSpPr>
            <a:spLocks noGrp="1"/>
          </p:cNvSpPr>
          <p:nvPr>
            <p:ph idx="1"/>
          </p:nvPr>
        </p:nvSpPr>
        <p:spPr/>
        <p:txBody>
          <a:bodyPr/>
          <a:lstStyle/>
          <a:p>
            <a:r>
              <a:rPr lang="en-GB" dirty="0"/>
              <a:t>Cash Resources</a:t>
            </a:r>
          </a:p>
          <a:p>
            <a:r>
              <a:rPr lang="en-GB" dirty="0"/>
              <a:t>Debtors/Accounts Receivables</a:t>
            </a:r>
          </a:p>
          <a:p>
            <a:r>
              <a:rPr lang="en-GB" dirty="0"/>
              <a:t>Creditors/Accounts Payables </a:t>
            </a:r>
          </a:p>
          <a:p>
            <a:r>
              <a:rPr lang="en-GB" dirty="0"/>
              <a:t>Inventories </a:t>
            </a:r>
          </a:p>
        </p:txBody>
      </p:sp>
    </p:spTree>
    <p:extLst>
      <p:ext uri="{BB962C8B-B14F-4D97-AF65-F5344CB8AC3E}">
        <p14:creationId xmlns:p14="http://schemas.microsoft.com/office/powerpoint/2010/main" val="378915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fontScale="90000"/>
          </a:bodyPr>
          <a:lstStyle/>
          <a:p>
            <a:r>
              <a:rPr lang="en-US" b="1" dirty="0"/>
              <a:t>Cash Resources</a:t>
            </a:r>
            <a:endParaRPr lang="en-GB" b="1" dirty="0"/>
          </a:p>
        </p:txBody>
      </p:sp>
      <p:sp>
        <p:nvSpPr>
          <p:cNvPr id="3" name="Content Placeholder 2"/>
          <p:cNvSpPr>
            <a:spLocks noGrp="1"/>
          </p:cNvSpPr>
          <p:nvPr>
            <p:ph idx="1"/>
          </p:nvPr>
        </p:nvSpPr>
        <p:spPr>
          <a:xfrm>
            <a:off x="76200" y="762000"/>
            <a:ext cx="8915400" cy="5943600"/>
          </a:xfrm>
        </p:spPr>
        <p:txBody>
          <a:bodyPr>
            <a:normAutofit fontScale="92500"/>
          </a:bodyPr>
          <a:lstStyle/>
          <a:p>
            <a:r>
              <a:rPr lang="en-GB" dirty="0"/>
              <a:t>Refers to current money in hand, at bank, cheques and near cash equivalents; E.g. Marketable securities like; Commercial paper, Certificate of deposits, Money Market Funds, Short term Bonds etc. </a:t>
            </a:r>
          </a:p>
          <a:p>
            <a:r>
              <a:rPr lang="en-GB" dirty="0"/>
              <a:t>Every business requires cash resources either as an input in the production process or output from the sale of goods and services </a:t>
            </a:r>
          </a:p>
          <a:p>
            <a:r>
              <a:rPr lang="en-GB" dirty="0"/>
              <a:t>It is one of the factors of production </a:t>
            </a:r>
          </a:p>
          <a:p>
            <a:r>
              <a:rPr lang="en-GB" dirty="0"/>
              <a:t>What investors hope to receive as benefit from committing resources into investment projects. </a:t>
            </a:r>
          </a:p>
          <a:p>
            <a:r>
              <a:rPr lang="en-GB" dirty="0"/>
              <a:t>Cash generated from an investment is what is used to determine whether a project creates wealth or Not. </a:t>
            </a:r>
          </a:p>
        </p:txBody>
      </p:sp>
    </p:spTree>
    <p:extLst>
      <p:ext uri="{BB962C8B-B14F-4D97-AF65-F5344CB8AC3E}">
        <p14:creationId xmlns:p14="http://schemas.microsoft.com/office/powerpoint/2010/main" val="424236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15962"/>
          </a:xfrm>
        </p:spPr>
        <p:txBody>
          <a:bodyPr>
            <a:normAutofit fontScale="90000"/>
          </a:bodyPr>
          <a:lstStyle/>
          <a:p>
            <a:pPr algn="l"/>
            <a:r>
              <a:rPr lang="en-US" b="1" dirty="0"/>
              <a:t>Motives/Reasons for Holding Cash </a:t>
            </a:r>
            <a:endParaRPr lang="en-GB" b="1" dirty="0"/>
          </a:p>
        </p:txBody>
      </p:sp>
      <p:sp>
        <p:nvSpPr>
          <p:cNvPr id="3" name="Content Placeholder 2"/>
          <p:cNvSpPr>
            <a:spLocks noGrp="1"/>
          </p:cNvSpPr>
          <p:nvPr>
            <p:ph idx="1"/>
          </p:nvPr>
        </p:nvSpPr>
        <p:spPr>
          <a:xfrm>
            <a:off x="76200" y="838200"/>
            <a:ext cx="8915400" cy="5867400"/>
          </a:xfrm>
        </p:spPr>
        <p:txBody>
          <a:bodyPr>
            <a:normAutofit fontScale="85000" lnSpcReduction="20000"/>
          </a:bodyPr>
          <a:lstStyle/>
          <a:p>
            <a:r>
              <a:rPr lang="en-GB" dirty="0"/>
              <a:t>Transactions Motive </a:t>
            </a:r>
          </a:p>
          <a:p>
            <a:pPr lvl="1"/>
            <a:r>
              <a:rPr lang="en-GB" dirty="0"/>
              <a:t>To carry out day to day transactions of the firm </a:t>
            </a:r>
          </a:p>
          <a:p>
            <a:pPr lvl="1"/>
            <a:r>
              <a:rPr lang="en-GB" dirty="0" err="1"/>
              <a:t>Eg</a:t>
            </a:r>
            <a:r>
              <a:rPr lang="en-GB" dirty="0"/>
              <a:t>. Payment of labour, Suppliers, Utilities, Acquisition of Raw materials </a:t>
            </a:r>
          </a:p>
          <a:p>
            <a:pPr lvl="1"/>
            <a:r>
              <a:rPr lang="en-GB" dirty="0"/>
              <a:t>Money kept available for expenses  </a:t>
            </a:r>
          </a:p>
          <a:p>
            <a:r>
              <a:rPr lang="en-GB" dirty="0"/>
              <a:t>Precautionary Motive </a:t>
            </a:r>
          </a:p>
          <a:p>
            <a:pPr lvl="1"/>
            <a:r>
              <a:rPr lang="en-GB" dirty="0"/>
              <a:t>To cater for unknown expenses</a:t>
            </a:r>
          </a:p>
          <a:p>
            <a:pPr lvl="1"/>
            <a:r>
              <a:rPr lang="en-GB" dirty="0" err="1"/>
              <a:t>Eg</a:t>
            </a:r>
            <a:r>
              <a:rPr lang="en-GB" dirty="0"/>
              <a:t>. Machine breakdown, interruptions in the sources of supply, increase in material prices, cancellation of orders etc. </a:t>
            </a:r>
          </a:p>
          <a:p>
            <a:r>
              <a:rPr lang="en-GB" dirty="0"/>
              <a:t>Speculative Motive </a:t>
            </a:r>
          </a:p>
          <a:p>
            <a:pPr lvl="1"/>
            <a:r>
              <a:rPr lang="en-GB" dirty="0"/>
              <a:t>To take advantage of any profitable opportunities as and when they arise. </a:t>
            </a:r>
          </a:p>
          <a:p>
            <a:pPr lvl="1"/>
            <a:r>
              <a:rPr lang="en-GB" dirty="0" err="1"/>
              <a:t>Eg</a:t>
            </a:r>
            <a:r>
              <a:rPr lang="en-GB" dirty="0"/>
              <a:t>. Fall in prices of inputs, taking advantage of a declining share price etc. </a:t>
            </a:r>
          </a:p>
          <a:p>
            <a:pPr lvl="1"/>
            <a:r>
              <a:rPr lang="en-GB" dirty="0"/>
              <a:t>Money kept to take advantage of Impromptu opportunities </a:t>
            </a:r>
          </a:p>
        </p:txBody>
      </p:sp>
    </p:spTree>
    <p:extLst>
      <p:ext uri="{BB962C8B-B14F-4D97-AF65-F5344CB8AC3E}">
        <p14:creationId xmlns:p14="http://schemas.microsoft.com/office/powerpoint/2010/main" val="20811929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normAutofit/>
          </a:bodyPr>
          <a:lstStyle/>
          <a:p>
            <a:pPr algn="l"/>
            <a:r>
              <a:rPr lang="en-US" b="1" dirty="0"/>
              <a:t>Objectives of Cash management </a:t>
            </a:r>
            <a:endParaRPr lang="en-GB" b="1" dirty="0"/>
          </a:p>
        </p:txBody>
      </p:sp>
      <p:sp>
        <p:nvSpPr>
          <p:cNvPr id="3" name="Content Placeholder 2"/>
          <p:cNvSpPr>
            <a:spLocks noGrp="1"/>
          </p:cNvSpPr>
          <p:nvPr>
            <p:ph idx="1"/>
          </p:nvPr>
        </p:nvSpPr>
        <p:spPr>
          <a:xfrm>
            <a:off x="76200" y="838200"/>
            <a:ext cx="8915400" cy="5867400"/>
          </a:xfrm>
        </p:spPr>
        <p:txBody>
          <a:bodyPr>
            <a:normAutofit fontScale="85000" lnSpcReduction="10000"/>
          </a:bodyPr>
          <a:lstStyle/>
          <a:p>
            <a:r>
              <a:rPr lang="en-GB" dirty="0"/>
              <a:t>To maintain an Optimal Cash Balance that is sufficient; </a:t>
            </a:r>
          </a:p>
          <a:p>
            <a:pPr lvl="1"/>
            <a:r>
              <a:rPr lang="en-GB" dirty="0"/>
              <a:t>To support the motives of holding cash </a:t>
            </a:r>
          </a:p>
          <a:p>
            <a:pPr lvl="1"/>
            <a:r>
              <a:rPr lang="en-GB" dirty="0"/>
              <a:t>While avoiding the costs of holding excessive cash level</a:t>
            </a:r>
          </a:p>
          <a:p>
            <a:r>
              <a:rPr lang="en-GB" dirty="0"/>
              <a:t>An optimal cash balance is where the cash inflows/Receipts are equal to Cash Outflows/Disbursements. </a:t>
            </a:r>
          </a:p>
          <a:p>
            <a:r>
              <a:rPr lang="en-GB" dirty="0"/>
              <a:t>The ideal situation is normally to attain a Zero Cash Balance. </a:t>
            </a:r>
          </a:p>
          <a:p>
            <a:pPr lvl="1"/>
            <a:r>
              <a:rPr lang="en-GB" dirty="0"/>
              <a:t>I.e. Where Cash Inflows Equals to Cash Outflows. </a:t>
            </a:r>
          </a:p>
          <a:p>
            <a:r>
              <a:rPr lang="en-GB" dirty="0"/>
              <a:t>This is referred to as the concept of “</a:t>
            </a:r>
            <a:r>
              <a:rPr lang="en-GB" b="1" dirty="0"/>
              <a:t>Zero Cash Balance</a:t>
            </a:r>
            <a:r>
              <a:rPr lang="en-GB" dirty="0"/>
              <a:t>”</a:t>
            </a:r>
          </a:p>
          <a:p>
            <a:r>
              <a:rPr lang="en-GB" dirty="0"/>
              <a:t>In practice though, firms find themselves with either a Cash Surplus/More cash or Cash Deficit/Less cash.  </a:t>
            </a:r>
          </a:p>
          <a:p>
            <a:r>
              <a:rPr lang="en-GB" b="1" dirty="0"/>
              <a:t>A Deficit Cash Balance: </a:t>
            </a:r>
            <a:r>
              <a:rPr lang="en-GB" dirty="0"/>
              <a:t>When the available balance is below the optimum balance </a:t>
            </a:r>
          </a:p>
          <a:p>
            <a:r>
              <a:rPr lang="en-GB" b="1" dirty="0"/>
              <a:t>A Surplus Cash Balance</a:t>
            </a:r>
            <a:r>
              <a:rPr lang="en-GB" dirty="0"/>
              <a:t>: When the available balance is above the estimated optimal cash balance </a:t>
            </a:r>
          </a:p>
        </p:txBody>
      </p:sp>
    </p:spTree>
    <p:extLst>
      <p:ext uri="{BB962C8B-B14F-4D97-AF65-F5344CB8AC3E}">
        <p14:creationId xmlns:p14="http://schemas.microsoft.com/office/powerpoint/2010/main" val="15780659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noAutofit/>
          </a:bodyPr>
          <a:lstStyle/>
          <a:p>
            <a:pPr algn="l"/>
            <a:r>
              <a:rPr lang="en-US" b="1" dirty="0"/>
              <a:t>Cash Management Policy </a:t>
            </a:r>
            <a:endParaRPr lang="en-GB" b="1" dirty="0"/>
          </a:p>
        </p:txBody>
      </p:sp>
      <p:sp>
        <p:nvSpPr>
          <p:cNvPr id="3" name="Content Placeholder 2"/>
          <p:cNvSpPr>
            <a:spLocks noGrp="1"/>
          </p:cNvSpPr>
          <p:nvPr>
            <p:ph idx="1"/>
          </p:nvPr>
        </p:nvSpPr>
        <p:spPr>
          <a:xfrm>
            <a:off x="228600" y="960437"/>
            <a:ext cx="8763000" cy="5211763"/>
          </a:xfrm>
        </p:spPr>
        <p:txBody>
          <a:bodyPr/>
          <a:lstStyle/>
          <a:p>
            <a:r>
              <a:rPr lang="en-GB" dirty="0"/>
              <a:t>Are guidelines designed to ensure sufficient management of cash resources of a firm. </a:t>
            </a:r>
          </a:p>
          <a:p>
            <a:r>
              <a:rPr lang="en-GB" dirty="0"/>
              <a:t>The policy looks at 3 different areas which include; </a:t>
            </a:r>
          </a:p>
          <a:p>
            <a:pPr lvl="1"/>
            <a:r>
              <a:rPr lang="en-GB" sz="3200" dirty="0"/>
              <a:t>Management of Cash Inflows/Receipts </a:t>
            </a:r>
          </a:p>
          <a:p>
            <a:pPr lvl="1"/>
            <a:r>
              <a:rPr lang="en-GB" sz="3200" dirty="0"/>
              <a:t>Management of Cash Disbursements/Outflows </a:t>
            </a:r>
          </a:p>
          <a:p>
            <a:pPr lvl="1"/>
            <a:r>
              <a:rPr lang="en-GB" sz="3200" dirty="0"/>
              <a:t>Management of Cash Deficits and Cash Surpluses </a:t>
            </a:r>
          </a:p>
        </p:txBody>
      </p:sp>
    </p:spTree>
    <p:extLst>
      <p:ext uri="{BB962C8B-B14F-4D97-AF65-F5344CB8AC3E}">
        <p14:creationId xmlns:p14="http://schemas.microsoft.com/office/powerpoint/2010/main" val="3337077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38200"/>
          </a:xfrm>
        </p:spPr>
        <p:txBody>
          <a:bodyPr/>
          <a:lstStyle/>
          <a:p>
            <a:pPr lvl="1" algn="l" rtl="0">
              <a:spcBef>
                <a:spcPct val="0"/>
              </a:spcBef>
            </a:pPr>
            <a:r>
              <a:rPr lang="en-GB" sz="3200" b="1" dirty="0"/>
              <a:t>Management of Cash Inflows/Receipts </a:t>
            </a:r>
            <a:endParaRPr lang="en-GB" b="1" dirty="0"/>
          </a:p>
        </p:txBody>
      </p:sp>
      <p:sp>
        <p:nvSpPr>
          <p:cNvPr id="3" name="Content Placeholder 2"/>
          <p:cNvSpPr>
            <a:spLocks noGrp="1"/>
          </p:cNvSpPr>
          <p:nvPr>
            <p:ph idx="1"/>
          </p:nvPr>
        </p:nvSpPr>
        <p:spPr>
          <a:xfrm>
            <a:off x="152400" y="990600"/>
            <a:ext cx="8839200" cy="5715000"/>
          </a:xfrm>
        </p:spPr>
        <p:txBody>
          <a:bodyPr>
            <a:normAutofit fontScale="70000" lnSpcReduction="20000"/>
          </a:bodyPr>
          <a:lstStyle/>
          <a:p>
            <a:r>
              <a:rPr lang="en-GB" dirty="0"/>
              <a:t>In management of cash inflows, firms normally employ strategies that accelerate cash Inflows/Receipts; </a:t>
            </a:r>
          </a:p>
          <a:p>
            <a:pPr marL="0" indent="0">
              <a:buNone/>
            </a:pPr>
            <a:r>
              <a:rPr lang="en-GB" sz="3800" b="1" dirty="0"/>
              <a:t>Strategies; </a:t>
            </a:r>
          </a:p>
          <a:p>
            <a:r>
              <a:rPr lang="en-GB" dirty="0"/>
              <a:t>Offering incentives – after sale services (installation, transporting, training the customer) </a:t>
            </a:r>
          </a:p>
          <a:p>
            <a:r>
              <a:rPr lang="en-GB" dirty="0"/>
              <a:t>Improve internal efficiency </a:t>
            </a:r>
          </a:p>
          <a:p>
            <a:pPr lvl="0"/>
            <a:r>
              <a:rPr lang="en-US" dirty="0"/>
              <a:t>Offering cash discounts. </a:t>
            </a:r>
            <a:endParaRPr lang="en-GB" dirty="0"/>
          </a:p>
          <a:p>
            <a:r>
              <a:rPr lang="en-GB" dirty="0"/>
              <a:t>Encourage electronic payments </a:t>
            </a:r>
          </a:p>
          <a:p>
            <a:r>
              <a:rPr lang="en-GB" dirty="0"/>
              <a:t>Reduce Cheque Floats – the period taken for collecting and processing the cheques </a:t>
            </a:r>
          </a:p>
          <a:p>
            <a:pPr lvl="1"/>
            <a:r>
              <a:rPr lang="en-GB" dirty="0"/>
              <a:t>Can be reduced by; </a:t>
            </a:r>
          </a:p>
          <a:p>
            <a:pPr lvl="1"/>
            <a:r>
              <a:rPr lang="en-GB" dirty="0"/>
              <a:t>Decentralized collection – the firm’s regional branches/offices are empowered to collect payments from customers within their geographical region </a:t>
            </a:r>
          </a:p>
          <a:p>
            <a:pPr lvl="1"/>
            <a:r>
              <a:rPr lang="en-GB" dirty="0"/>
              <a:t>Lock Box System – Customers deliver cheques to nearby post office box and a local bank is instructed to collect and process the cheque payment. </a:t>
            </a:r>
          </a:p>
          <a:p>
            <a:pPr lvl="1"/>
            <a:endParaRPr lang="en-GB" dirty="0"/>
          </a:p>
        </p:txBody>
      </p:sp>
    </p:spTree>
    <p:extLst>
      <p:ext uri="{BB962C8B-B14F-4D97-AF65-F5344CB8AC3E}">
        <p14:creationId xmlns:p14="http://schemas.microsoft.com/office/powerpoint/2010/main" val="24507774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22238"/>
            <a:ext cx="8686800" cy="639762"/>
          </a:xfrm>
        </p:spPr>
        <p:txBody>
          <a:bodyPr>
            <a:noAutofit/>
          </a:bodyPr>
          <a:lstStyle/>
          <a:p>
            <a:pPr algn="l"/>
            <a:r>
              <a:rPr lang="en-GB" sz="3200" b="1" dirty="0"/>
              <a:t>Management of Cash Disbursements/Outflows </a:t>
            </a:r>
          </a:p>
        </p:txBody>
      </p:sp>
      <p:sp>
        <p:nvSpPr>
          <p:cNvPr id="3" name="Content Placeholder 2"/>
          <p:cNvSpPr>
            <a:spLocks noGrp="1"/>
          </p:cNvSpPr>
          <p:nvPr>
            <p:ph idx="1"/>
          </p:nvPr>
        </p:nvSpPr>
        <p:spPr>
          <a:xfrm>
            <a:off x="76200" y="808037"/>
            <a:ext cx="8915400" cy="5897563"/>
          </a:xfrm>
        </p:spPr>
        <p:txBody>
          <a:bodyPr>
            <a:normAutofit fontScale="85000" lnSpcReduction="20000"/>
          </a:bodyPr>
          <a:lstStyle/>
          <a:p>
            <a:r>
              <a:rPr lang="en-GB" dirty="0"/>
              <a:t>This involves employing strategies that tend to delay outflow as much as possible without tarnishing the corporate image of the firm. </a:t>
            </a:r>
          </a:p>
          <a:p>
            <a:pPr marL="0" indent="0">
              <a:buNone/>
            </a:pPr>
            <a:r>
              <a:rPr lang="en-GB" b="1" dirty="0"/>
              <a:t>Strategies</a:t>
            </a:r>
          </a:p>
          <a:p>
            <a:r>
              <a:rPr lang="en-US" b="1" dirty="0"/>
              <a:t>Explore credit extension possibilities</a:t>
            </a:r>
            <a:r>
              <a:rPr lang="en-US" dirty="0"/>
              <a:t>; if suppliers are able to extend the credit period, the firm should explore such possibilities and negotiate with such suppliers.</a:t>
            </a:r>
            <a:endParaRPr lang="en-GB" sz="2400" dirty="0"/>
          </a:p>
          <a:p>
            <a:r>
              <a:rPr lang="en-US" b="1" dirty="0"/>
              <a:t>Implement </a:t>
            </a:r>
            <a:r>
              <a:rPr lang="en-US" b="1" dirty="0" err="1"/>
              <a:t>cheque</a:t>
            </a:r>
            <a:r>
              <a:rPr lang="en-US" b="1" dirty="0"/>
              <a:t> payment system</a:t>
            </a:r>
            <a:r>
              <a:rPr lang="en-US" dirty="0"/>
              <a:t>; Making payments through the bank because you take advantage of the processing time i.e. 3-4 days.</a:t>
            </a:r>
            <a:endParaRPr lang="en-GB" sz="2400" dirty="0"/>
          </a:p>
          <a:p>
            <a:r>
              <a:rPr lang="en-US" b="1" dirty="0"/>
              <a:t>Centralize payments</a:t>
            </a:r>
            <a:r>
              <a:rPr lang="en-US" dirty="0"/>
              <a:t>.  In this way, the firm buys time e.g. payment made at headquarters in Kampala yet transaction was in </a:t>
            </a:r>
            <a:r>
              <a:rPr lang="en-US" dirty="0" err="1"/>
              <a:t>Gulu</a:t>
            </a:r>
            <a:r>
              <a:rPr lang="en-US" dirty="0"/>
              <a:t>.</a:t>
            </a:r>
            <a:endParaRPr lang="en-GB" sz="2400" dirty="0"/>
          </a:p>
          <a:p>
            <a:r>
              <a:rPr lang="en-US" b="1" dirty="0"/>
              <a:t>Take advantage of credit facilities</a:t>
            </a:r>
            <a:r>
              <a:rPr lang="en-US" dirty="0"/>
              <a:t> offered by suppliers so that payments can be effected on a later date.</a:t>
            </a:r>
            <a:endParaRPr lang="en-GB" sz="2400" dirty="0"/>
          </a:p>
          <a:p>
            <a:endParaRPr lang="en-GB" dirty="0"/>
          </a:p>
          <a:p>
            <a:endParaRPr lang="en-GB" dirty="0"/>
          </a:p>
        </p:txBody>
      </p:sp>
    </p:spTree>
    <p:extLst>
      <p:ext uri="{BB962C8B-B14F-4D97-AF65-F5344CB8AC3E}">
        <p14:creationId xmlns:p14="http://schemas.microsoft.com/office/powerpoint/2010/main" val="19559942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r>
              <a:rPr lang="en-US" b="1" dirty="0"/>
              <a:t>Managing Surplus Cash Balances</a:t>
            </a:r>
            <a:endParaRPr lang="en-GB" dirty="0"/>
          </a:p>
        </p:txBody>
      </p:sp>
      <p:sp>
        <p:nvSpPr>
          <p:cNvPr id="3" name="Content Placeholder 2"/>
          <p:cNvSpPr>
            <a:spLocks noGrp="1"/>
          </p:cNvSpPr>
          <p:nvPr>
            <p:ph idx="1"/>
          </p:nvPr>
        </p:nvSpPr>
        <p:spPr>
          <a:xfrm>
            <a:off x="152400" y="990600"/>
            <a:ext cx="8534400" cy="4525963"/>
          </a:xfrm>
        </p:spPr>
        <p:txBody>
          <a:bodyPr/>
          <a:lstStyle/>
          <a:p>
            <a:r>
              <a:rPr lang="en-US" dirty="0"/>
              <a:t>Despite the efforts to match cash inflows and outflows, the firm will always find itself with either a cash deficit or surplus.  </a:t>
            </a:r>
          </a:p>
          <a:p>
            <a:r>
              <a:rPr lang="en-US" dirty="0"/>
              <a:t>Surplus cash balances represent idle resources and should be invested in short term ventures to earn returns.  </a:t>
            </a:r>
            <a:endParaRPr lang="en-GB" dirty="0"/>
          </a:p>
          <a:p>
            <a:endParaRPr lang="en-GB" dirty="0"/>
          </a:p>
        </p:txBody>
      </p:sp>
    </p:spTree>
    <p:extLst>
      <p:ext uri="{BB962C8B-B14F-4D97-AF65-F5344CB8AC3E}">
        <p14:creationId xmlns:p14="http://schemas.microsoft.com/office/powerpoint/2010/main" val="34705393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778098"/>
          </a:xfrm>
        </p:spPr>
        <p:txBody>
          <a:bodyPr>
            <a:normAutofit/>
          </a:bodyPr>
          <a:lstStyle/>
          <a:p>
            <a:r>
              <a:rPr lang="en-US" b="1" dirty="0"/>
              <a:t>Options for Investing Cash Surplus</a:t>
            </a:r>
            <a:endParaRPr lang="en-GB" dirty="0"/>
          </a:p>
        </p:txBody>
      </p:sp>
      <p:sp>
        <p:nvSpPr>
          <p:cNvPr id="3" name="Content Placeholder 2"/>
          <p:cNvSpPr>
            <a:spLocks noGrp="1"/>
          </p:cNvSpPr>
          <p:nvPr>
            <p:ph idx="1"/>
          </p:nvPr>
        </p:nvSpPr>
        <p:spPr>
          <a:xfrm>
            <a:off x="251520" y="1052736"/>
            <a:ext cx="8640960" cy="5688632"/>
          </a:xfrm>
        </p:spPr>
        <p:txBody>
          <a:bodyPr>
            <a:normAutofit lnSpcReduction="10000"/>
          </a:bodyPr>
          <a:lstStyle/>
          <a:p>
            <a:pPr lvl="0"/>
            <a:r>
              <a:rPr lang="en-US" b="1" dirty="0"/>
              <a:t>Investment in short term securities</a:t>
            </a:r>
            <a:r>
              <a:rPr lang="en-US" dirty="0"/>
              <a:t>; For instance treasury bills, certificates of deposits, commercial papers and bonds. </a:t>
            </a:r>
            <a:endParaRPr lang="en-GB" dirty="0"/>
          </a:p>
          <a:p>
            <a:pPr lvl="0"/>
            <a:r>
              <a:rPr lang="en-US" b="1" dirty="0"/>
              <a:t>Fixed deposit accounts - </a:t>
            </a:r>
            <a:r>
              <a:rPr lang="en-US" dirty="0"/>
              <a:t>3 to 12 months</a:t>
            </a:r>
            <a:endParaRPr lang="en-GB" dirty="0"/>
          </a:p>
          <a:p>
            <a:pPr lvl="0"/>
            <a:r>
              <a:rPr lang="en-US" b="1" dirty="0"/>
              <a:t>Invest in long term income generating asset:</a:t>
            </a:r>
            <a:r>
              <a:rPr lang="en-US" dirty="0"/>
              <a:t> where the surplus is expected to last for a long time, it can be invested in another long term asset. </a:t>
            </a:r>
            <a:endParaRPr lang="en-GB" dirty="0"/>
          </a:p>
          <a:p>
            <a:pPr lvl="0"/>
            <a:r>
              <a:rPr lang="en-US" b="1" dirty="0"/>
              <a:t>Diversification or expansion;</a:t>
            </a:r>
            <a:r>
              <a:rPr lang="en-US" dirty="0"/>
              <a:t> use the cash for expansion in case the surplus is expected to last for a longer period. </a:t>
            </a:r>
            <a:endParaRPr lang="en-GB" dirty="0"/>
          </a:p>
          <a:p>
            <a:endParaRPr lang="en-GB" dirty="0"/>
          </a:p>
        </p:txBody>
      </p:sp>
    </p:spTree>
    <p:extLst>
      <p:ext uri="{BB962C8B-B14F-4D97-AF65-F5344CB8AC3E}">
        <p14:creationId xmlns:p14="http://schemas.microsoft.com/office/powerpoint/2010/main" val="3821809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a:t>Criteria/considerations for investing surplus cash</a:t>
            </a:r>
            <a:endParaRPr lang="en-GB" dirty="0"/>
          </a:p>
        </p:txBody>
      </p:sp>
      <p:sp>
        <p:nvSpPr>
          <p:cNvPr id="3" name="Content Placeholder 2"/>
          <p:cNvSpPr>
            <a:spLocks noGrp="1"/>
          </p:cNvSpPr>
          <p:nvPr>
            <p:ph idx="1"/>
          </p:nvPr>
        </p:nvSpPr>
        <p:spPr>
          <a:xfrm>
            <a:off x="228600" y="1600200"/>
            <a:ext cx="8763000" cy="5105400"/>
          </a:xfrm>
        </p:spPr>
        <p:txBody>
          <a:bodyPr>
            <a:normAutofit fontScale="77500" lnSpcReduction="20000"/>
          </a:bodyPr>
          <a:lstStyle/>
          <a:p>
            <a:r>
              <a:rPr lang="en-US" dirty="0"/>
              <a:t>Where surplus is expected to last for only a short period of time, the firm should consider the following criteria in choosing where to invest;</a:t>
            </a:r>
            <a:endParaRPr lang="en-GB" dirty="0"/>
          </a:p>
          <a:p>
            <a:pPr lvl="0"/>
            <a:r>
              <a:rPr lang="en-US" b="1" dirty="0"/>
              <a:t>Safety of the investments</a:t>
            </a:r>
            <a:r>
              <a:rPr lang="en-US" dirty="0"/>
              <a:t>, the need for profitability should not increase the risk of illiquidity.  These investment instruments should have a low default risk so that return in form of interest and principal is realized as and when needed e.g. investment in fixed deposit accounts and treasury bills.</a:t>
            </a:r>
            <a:endParaRPr lang="en-GB" dirty="0"/>
          </a:p>
          <a:p>
            <a:pPr lvl="0"/>
            <a:r>
              <a:rPr lang="en-US" b="1" dirty="0"/>
              <a:t>Marketability of the investment</a:t>
            </a:r>
            <a:r>
              <a:rPr lang="en-US" dirty="0"/>
              <a:t> – These investments should be easily converted into cash with minimum possible loss.</a:t>
            </a:r>
            <a:endParaRPr lang="en-GB" dirty="0"/>
          </a:p>
          <a:p>
            <a:pPr lvl="0"/>
            <a:r>
              <a:rPr lang="en-US" b="1" dirty="0"/>
              <a:t>Profitability of such investment</a:t>
            </a:r>
            <a:r>
              <a:rPr lang="en-US" dirty="0"/>
              <a:t> i.e. should give a reasonable rate of return.</a:t>
            </a:r>
            <a:endParaRPr lang="en-GB" dirty="0"/>
          </a:p>
          <a:p>
            <a:pPr lvl="0"/>
            <a:r>
              <a:rPr lang="en-US" b="1" dirty="0"/>
              <a:t>Short maturity period</a:t>
            </a:r>
            <a:r>
              <a:rPr lang="en-US" dirty="0"/>
              <a:t>, the instruments should have short maturity periods in order to minimize risk of economic fluctuations.</a:t>
            </a:r>
            <a:endParaRPr lang="en-GB" dirty="0"/>
          </a:p>
          <a:p>
            <a:endParaRPr lang="en-GB" dirty="0"/>
          </a:p>
        </p:txBody>
      </p:sp>
    </p:spTree>
    <p:extLst>
      <p:ext uri="{BB962C8B-B14F-4D97-AF65-F5344CB8AC3E}">
        <p14:creationId xmlns:p14="http://schemas.microsoft.com/office/powerpoint/2010/main" val="1585358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09600"/>
          </a:xfrm>
        </p:spPr>
        <p:txBody>
          <a:bodyPr>
            <a:normAutofit fontScale="90000"/>
          </a:bodyPr>
          <a:lstStyle/>
          <a:p>
            <a:pPr algn="l"/>
            <a:r>
              <a:rPr lang="en-US" b="1" dirty="0"/>
              <a:t>Definition  of Working Capital </a:t>
            </a:r>
          </a:p>
        </p:txBody>
      </p:sp>
      <p:sp>
        <p:nvSpPr>
          <p:cNvPr id="3" name="Content Placeholder 2"/>
          <p:cNvSpPr>
            <a:spLocks noGrp="1"/>
          </p:cNvSpPr>
          <p:nvPr>
            <p:ph idx="1"/>
          </p:nvPr>
        </p:nvSpPr>
        <p:spPr>
          <a:xfrm>
            <a:off x="76200" y="762000"/>
            <a:ext cx="8915400" cy="5943600"/>
          </a:xfrm>
        </p:spPr>
        <p:txBody>
          <a:bodyPr>
            <a:normAutofit lnSpcReduction="10000"/>
          </a:bodyPr>
          <a:lstStyle/>
          <a:p>
            <a:r>
              <a:rPr lang="en-GB" dirty="0"/>
              <a:t>Funds required for the support of the day to day operations of a Business set up </a:t>
            </a:r>
          </a:p>
          <a:p>
            <a:r>
              <a:rPr lang="en-GB" dirty="0"/>
              <a:t>Also defined as short term capacity that enables the business to operate long term assets  on a daily basis in order to produce the desired goods and services. </a:t>
            </a:r>
          </a:p>
          <a:p>
            <a:r>
              <a:rPr lang="en-GB" dirty="0"/>
              <a:t>Capital invested in current assets.</a:t>
            </a:r>
          </a:p>
          <a:p>
            <a:r>
              <a:rPr lang="en-GB" dirty="0"/>
              <a:t>Also referred to as circulating, floating or revolving capital. </a:t>
            </a:r>
          </a:p>
          <a:p>
            <a:r>
              <a:rPr lang="en-GB" dirty="0"/>
              <a:t>Because when cash is received it is re-invested into raw materials, inventories, prepayments, or any other form of current asset.</a:t>
            </a:r>
          </a:p>
          <a:p>
            <a:endParaRPr lang="en-GB" dirty="0"/>
          </a:p>
          <a:p>
            <a:endParaRPr lang="en-GB" dirty="0"/>
          </a:p>
        </p:txBody>
      </p:sp>
    </p:spTree>
    <p:extLst>
      <p:ext uri="{BB962C8B-B14F-4D97-AF65-F5344CB8AC3E}">
        <p14:creationId xmlns:p14="http://schemas.microsoft.com/office/powerpoint/2010/main" val="29552727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fontScale="90000"/>
          </a:bodyPr>
          <a:lstStyle/>
          <a:p>
            <a:pPr algn="l"/>
            <a:r>
              <a:rPr lang="en-US" b="1" dirty="0"/>
              <a:t>Managing Deficit Cash Balances</a:t>
            </a:r>
            <a:endParaRPr lang="en-GB" dirty="0"/>
          </a:p>
        </p:txBody>
      </p:sp>
      <p:sp>
        <p:nvSpPr>
          <p:cNvPr id="3" name="Content Placeholder 2"/>
          <p:cNvSpPr>
            <a:spLocks noGrp="1"/>
          </p:cNvSpPr>
          <p:nvPr>
            <p:ph idx="1"/>
          </p:nvPr>
        </p:nvSpPr>
        <p:spPr>
          <a:xfrm>
            <a:off x="152400" y="762000"/>
            <a:ext cx="8839200" cy="5943600"/>
          </a:xfrm>
        </p:spPr>
        <p:txBody>
          <a:bodyPr>
            <a:normAutofit fontScale="85000" lnSpcReduction="20000"/>
          </a:bodyPr>
          <a:lstStyle/>
          <a:p>
            <a:pPr marL="0" indent="0">
              <a:buNone/>
            </a:pPr>
            <a:r>
              <a:rPr lang="en-US" dirty="0"/>
              <a:t>Here, the firm needs to make arrangements to finance the deficits in advance to avoid panic measures which may result into high costs of financing. </a:t>
            </a:r>
          </a:p>
          <a:p>
            <a:pPr marL="0" indent="0">
              <a:buNone/>
            </a:pPr>
            <a:r>
              <a:rPr lang="en-US" dirty="0"/>
              <a:t>These measures include;  </a:t>
            </a:r>
            <a:endParaRPr lang="en-GB" dirty="0"/>
          </a:p>
          <a:p>
            <a:pPr lvl="0"/>
            <a:r>
              <a:rPr lang="en-GB" dirty="0"/>
              <a:t>Arrange for a short term  bank loan to finance the deficit</a:t>
            </a:r>
          </a:p>
          <a:p>
            <a:pPr lvl="0"/>
            <a:r>
              <a:rPr lang="en-GB" dirty="0"/>
              <a:t>Apply for a bank overdraft – Withdraw more than what you have on your account.  </a:t>
            </a:r>
          </a:p>
          <a:p>
            <a:pPr lvl="0"/>
            <a:r>
              <a:rPr lang="en-GB" dirty="0"/>
              <a:t>Dispose some of the idle resources to finance the deficit </a:t>
            </a:r>
          </a:p>
          <a:p>
            <a:pPr lvl="0"/>
            <a:r>
              <a:rPr lang="en-GB" dirty="0"/>
              <a:t>Debt factoring; use part of the debtors to finance the deficit by selling them to financial institution and receive immediate cash</a:t>
            </a:r>
          </a:p>
          <a:p>
            <a:pPr lvl="0"/>
            <a:r>
              <a:rPr lang="en-GB" dirty="0"/>
              <a:t>Defer some of the expenditures that are not very critical to a future date. </a:t>
            </a:r>
          </a:p>
          <a:p>
            <a:pPr lvl="0"/>
            <a:r>
              <a:rPr lang="en-GB" dirty="0"/>
              <a:t>Prioritize activities and attend to the most urgent first</a:t>
            </a:r>
          </a:p>
          <a:p>
            <a:pPr lvl="0"/>
            <a:r>
              <a:rPr lang="en-GB" dirty="0"/>
              <a:t>Explore the invoice discounting possibilities. </a:t>
            </a:r>
          </a:p>
        </p:txBody>
      </p:sp>
    </p:spTree>
    <p:extLst>
      <p:ext uri="{BB962C8B-B14F-4D97-AF65-F5344CB8AC3E}">
        <p14:creationId xmlns:p14="http://schemas.microsoft.com/office/powerpoint/2010/main" val="93205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06090"/>
          </a:xfrm>
        </p:spPr>
        <p:txBody>
          <a:bodyPr>
            <a:normAutofit fontScale="90000"/>
          </a:bodyPr>
          <a:lstStyle/>
          <a:p>
            <a:pPr algn="l"/>
            <a:r>
              <a:rPr lang="en-US" b="1" dirty="0"/>
              <a:t>Cash planning</a:t>
            </a:r>
            <a:endParaRPr lang="en-GB" dirty="0"/>
          </a:p>
        </p:txBody>
      </p:sp>
      <p:sp>
        <p:nvSpPr>
          <p:cNvPr id="3" name="Content Placeholder 2"/>
          <p:cNvSpPr>
            <a:spLocks noGrp="1"/>
          </p:cNvSpPr>
          <p:nvPr>
            <p:ph idx="1"/>
          </p:nvPr>
        </p:nvSpPr>
        <p:spPr>
          <a:xfrm>
            <a:off x="76200" y="838200"/>
            <a:ext cx="8915400" cy="5943600"/>
          </a:xfrm>
        </p:spPr>
        <p:txBody>
          <a:bodyPr>
            <a:normAutofit lnSpcReduction="10000"/>
          </a:bodyPr>
          <a:lstStyle/>
          <a:p>
            <a:r>
              <a:rPr lang="en-US" dirty="0"/>
              <a:t>Refers to a technique used in estimating cash Receipts/Inflows and cash Disbursements/Outflows over a given period of time.</a:t>
            </a:r>
          </a:p>
          <a:p>
            <a:r>
              <a:rPr lang="en-US" dirty="0"/>
              <a:t>To be able to determine the cash position of a firm, there is need to undertake cash planning for a given period of time. </a:t>
            </a:r>
          </a:p>
          <a:p>
            <a:r>
              <a:rPr lang="en-US" dirty="0"/>
              <a:t>This helps a firm to anticipate the future cash inflows and outflows to reduce the possibility of surplus or deficit balances. </a:t>
            </a:r>
          </a:p>
          <a:p>
            <a:r>
              <a:rPr lang="en-US" dirty="0"/>
              <a:t>This gives rise to what is known as </a:t>
            </a:r>
            <a:r>
              <a:rPr lang="en-US" b="1" dirty="0"/>
              <a:t>FORECASTED CASH BUDGET. </a:t>
            </a:r>
            <a:endParaRPr lang="en-GB" b="1" dirty="0"/>
          </a:p>
        </p:txBody>
      </p:sp>
    </p:spTree>
    <p:extLst>
      <p:ext uri="{BB962C8B-B14F-4D97-AF65-F5344CB8AC3E}">
        <p14:creationId xmlns:p14="http://schemas.microsoft.com/office/powerpoint/2010/main" val="23582070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438"/>
            <a:ext cx="8229600" cy="715962"/>
          </a:xfrm>
        </p:spPr>
        <p:txBody>
          <a:bodyPr>
            <a:normAutofit fontScale="90000"/>
          </a:bodyPr>
          <a:lstStyle/>
          <a:p>
            <a:r>
              <a:rPr lang="en-GB" b="1" dirty="0"/>
              <a:t>Cash Budget </a:t>
            </a:r>
          </a:p>
        </p:txBody>
      </p:sp>
      <p:sp>
        <p:nvSpPr>
          <p:cNvPr id="3" name="Content Placeholder 2"/>
          <p:cNvSpPr>
            <a:spLocks noGrp="1"/>
          </p:cNvSpPr>
          <p:nvPr>
            <p:ph idx="1"/>
          </p:nvPr>
        </p:nvSpPr>
        <p:spPr>
          <a:xfrm>
            <a:off x="228600" y="914400"/>
            <a:ext cx="8686800" cy="5715000"/>
          </a:xfrm>
        </p:spPr>
        <p:txBody>
          <a:bodyPr>
            <a:normAutofit fontScale="92500" lnSpcReduction="10000"/>
          </a:bodyPr>
          <a:lstStyle/>
          <a:p>
            <a:r>
              <a:rPr lang="en-US" dirty="0"/>
              <a:t>In order to do proper cash planning, we use a cash budget. </a:t>
            </a:r>
          </a:p>
          <a:p>
            <a:r>
              <a:rPr lang="en-US" dirty="0"/>
              <a:t>A cash budget therefor refers to a summary of cash inflows and outflows for a business over a specific period of time.</a:t>
            </a:r>
          </a:p>
          <a:p>
            <a:pPr marL="0" indent="0">
              <a:buNone/>
            </a:pPr>
            <a:r>
              <a:rPr lang="en-US" b="1" dirty="0"/>
              <a:t>Uses </a:t>
            </a:r>
          </a:p>
          <a:p>
            <a:pPr lvl="0"/>
            <a:r>
              <a:rPr lang="en-US" dirty="0"/>
              <a:t>It is used for planning purposes</a:t>
            </a:r>
            <a:endParaRPr lang="en-GB" dirty="0"/>
          </a:p>
          <a:p>
            <a:pPr lvl="0"/>
            <a:r>
              <a:rPr lang="en-US" dirty="0"/>
              <a:t>It can be used as a performance measure against the actual budget</a:t>
            </a:r>
            <a:endParaRPr lang="en-GB" dirty="0"/>
          </a:p>
          <a:p>
            <a:pPr lvl="0"/>
            <a:r>
              <a:rPr lang="en-US" dirty="0"/>
              <a:t>It helps to address challenges of cash surpluses and shortages </a:t>
            </a:r>
            <a:endParaRPr lang="en-GB" dirty="0"/>
          </a:p>
          <a:p>
            <a:pPr lvl="0"/>
            <a:r>
              <a:rPr lang="en-US" dirty="0"/>
              <a:t>Helps in guiding a firm’s credit policy</a:t>
            </a:r>
            <a:endParaRPr lang="en-GB" dirty="0"/>
          </a:p>
          <a:p>
            <a:endParaRPr lang="en-GB" dirty="0"/>
          </a:p>
          <a:p>
            <a:pPr marL="0" indent="0">
              <a:buNone/>
            </a:pPr>
            <a:endParaRPr lang="en-GB" dirty="0"/>
          </a:p>
          <a:p>
            <a:endParaRPr lang="en-GB" dirty="0"/>
          </a:p>
        </p:txBody>
      </p:sp>
    </p:spTree>
    <p:extLst>
      <p:ext uri="{BB962C8B-B14F-4D97-AF65-F5344CB8AC3E}">
        <p14:creationId xmlns:p14="http://schemas.microsoft.com/office/powerpoint/2010/main" val="18191409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pPr algn="l"/>
            <a:r>
              <a:rPr lang="en-US" b="1" dirty="0"/>
              <a:t>Steps in preparing a Cash Budget</a:t>
            </a:r>
            <a:endParaRPr lang="en-GB" dirty="0"/>
          </a:p>
        </p:txBody>
      </p:sp>
      <p:sp>
        <p:nvSpPr>
          <p:cNvPr id="3" name="Content Placeholder 2"/>
          <p:cNvSpPr>
            <a:spLocks noGrp="1"/>
          </p:cNvSpPr>
          <p:nvPr>
            <p:ph idx="1"/>
          </p:nvPr>
        </p:nvSpPr>
        <p:spPr>
          <a:xfrm>
            <a:off x="152400" y="1066800"/>
            <a:ext cx="8839200" cy="5638800"/>
          </a:xfrm>
        </p:spPr>
        <p:txBody>
          <a:bodyPr>
            <a:normAutofit/>
          </a:bodyPr>
          <a:lstStyle/>
          <a:p>
            <a:pPr marL="514350" indent="-514350">
              <a:buFont typeface="+mj-lt"/>
              <a:buAutoNum type="arabicPeriod"/>
            </a:pPr>
            <a:r>
              <a:rPr lang="en-GB" dirty="0"/>
              <a:t>Estimate the firm’s Cash Outflows  needs over a defined period of time. </a:t>
            </a:r>
          </a:p>
          <a:p>
            <a:pPr marL="514350" indent="-514350">
              <a:buFont typeface="+mj-lt"/>
              <a:buAutoNum type="arabicPeriod"/>
            </a:pPr>
            <a:r>
              <a:rPr lang="en-GB" dirty="0"/>
              <a:t>Estimate the Cash Inflows over the same period of time. </a:t>
            </a:r>
          </a:p>
          <a:p>
            <a:pPr marL="514350" indent="-514350">
              <a:buFont typeface="+mj-lt"/>
              <a:buAutoNum type="arabicPeriod"/>
            </a:pPr>
            <a:r>
              <a:rPr lang="en-GB" dirty="0"/>
              <a:t>Determine the Net Periodic cash Balance. </a:t>
            </a:r>
          </a:p>
          <a:p>
            <a:pPr marL="514350" indent="-514350">
              <a:buFont typeface="+mj-lt"/>
              <a:buAutoNum type="arabicPeriod"/>
            </a:pPr>
            <a:r>
              <a:rPr lang="en-GB" dirty="0"/>
              <a:t>Add to the existing cash at hand/bank to obtain a closing balance for a period. </a:t>
            </a:r>
          </a:p>
          <a:p>
            <a:r>
              <a:rPr lang="en-GB" dirty="0"/>
              <a:t>The end result from the cash planning is a forecasted cash Budget. </a:t>
            </a:r>
          </a:p>
        </p:txBody>
      </p:sp>
    </p:spTree>
    <p:extLst>
      <p:ext uri="{BB962C8B-B14F-4D97-AF65-F5344CB8AC3E}">
        <p14:creationId xmlns:p14="http://schemas.microsoft.com/office/powerpoint/2010/main" val="11011338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569168"/>
          </a:xfrm>
        </p:spPr>
        <p:txBody>
          <a:bodyPr>
            <a:normAutofit fontScale="90000"/>
          </a:bodyPr>
          <a:lstStyle/>
          <a:p>
            <a:r>
              <a:rPr lang="en-GB" b="1" dirty="0"/>
              <a:t>Format of a Cash Budget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82174952"/>
              </p:ext>
            </p:extLst>
          </p:nvPr>
        </p:nvGraphicFramePr>
        <p:xfrm>
          <a:off x="228599" y="838199"/>
          <a:ext cx="8735889" cy="5791200"/>
        </p:xfrm>
        <a:graphic>
          <a:graphicData uri="http://schemas.openxmlformats.org/drawingml/2006/table">
            <a:tbl>
              <a:tblPr firstRow="1" firstCol="1" bandRow="1">
                <a:tableStyleId>{5C22544A-7EE6-4342-B048-85BDC9FD1C3A}</a:tableStyleId>
              </a:tblPr>
              <a:tblGrid>
                <a:gridCol w="5533313">
                  <a:extLst>
                    <a:ext uri="{9D8B030D-6E8A-4147-A177-3AD203B41FA5}">
                      <a16:colId xmlns:a16="http://schemas.microsoft.com/office/drawing/2014/main" val="20000"/>
                    </a:ext>
                  </a:extLst>
                </a:gridCol>
                <a:gridCol w="915521">
                  <a:extLst>
                    <a:ext uri="{9D8B030D-6E8A-4147-A177-3AD203B41FA5}">
                      <a16:colId xmlns:a16="http://schemas.microsoft.com/office/drawing/2014/main" val="20001"/>
                    </a:ext>
                  </a:extLst>
                </a:gridCol>
                <a:gridCol w="953959">
                  <a:extLst>
                    <a:ext uri="{9D8B030D-6E8A-4147-A177-3AD203B41FA5}">
                      <a16:colId xmlns:a16="http://schemas.microsoft.com/office/drawing/2014/main" val="20002"/>
                    </a:ext>
                  </a:extLst>
                </a:gridCol>
                <a:gridCol w="1333096">
                  <a:extLst>
                    <a:ext uri="{9D8B030D-6E8A-4147-A177-3AD203B41FA5}">
                      <a16:colId xmlns:a16="http://schemas.microsoft.com/office/drawing/2014/main" val="20003"/>
                    </a:ext>
                  </a:extLst>
                </a:gridCol>
              </a:tblGrid>
              <a:tr h="361950">
                <a:tc>
                  <a:txBody>
                    <a:bodyPr/>
                    <a:lstStyle/>
                    <a:p>
                      <a:pPr marL="457200" algn="l">
                        <a:lnSpc>
                          <a:spcPct val="115000"/>
                        </a:lnSpc>
                        <a:spcAft>
                          <a:spcPts val="0"/>
                        </a:spcAft>
                      </a:pPr>
                      <a:r>
                        <a:rPr lang="en-US" sz="1400" dirty="0">
                          <a:effectLst/>
                        </a:rPr>
                        <a:t>Items/Details</a:t>
                      </a:r>
                      <a:endParaRPr lang="en-GB" sz="1200" dirty="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Jan</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Feb</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dirty="0">
                          <a:effectLst/>
                        </a:rPr>
                        <a:t>March</a:t>
                      </a:r>
                      <a:endParaRPr lang="en-GB" sz="1200" dirty="0">
                        <a:effectLst/>
                        <a:latin typeface="Times New Roman"/>
                        <a:ea typeface="Times New Roman"/>
                      </a:endParaRPr>
                    </a:p>
                  </a:txBody>
                  <a:tcPr marL="68580" marR="68580" marT="0" marB="0"/>
                </a:tc>
                <a:extLst>
                  <a:ext uri="{0D108BD9-81ED-4DB2-BD59-A6C34878D82A}">
                    <a16:rowId xmlns:a16="http://schemas.microsoft.com/office/drawing/2014/main" val="10000"/>
                  </a:ext>
                </a:extLst>
              </a:tr>
              <a:tr h="361950">
                <a:tc>
                  <a:txBody>
                    <a:bodyPr/>
                    <a:lstStyle/>
                    <a:p>
                      <a:pPr marL="457200" algn="l">
                        <a:lnSpc>
                          <a:spcPct val="115000"/>
                        </a:lnSpc>
                        <a:spcAft>
                          <a:spcPts val="0"/>
                        </a:spcAft>
                      </a:pPr>
                      <a:r>
                        <a:rPr lang="en-US" sz="1400" dirty="0">
                          <a:effectLst/>
                        </a:rPr>
                        <a:t>REVENUE/CASH</a:t>
                      </a:r>
                      <a:r>
                        <a:rPr lang="en-US" sz="1400" baseline="0" dirty="0">
                          <a:effectLst/>
                        </a:rPr>
                        <a:t> INFLOWS/RECEIPTS – A </a:t>
                      </a:r>
                      <a:endParaRPr lang="en-GB" sz="1200" dirty="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 </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 </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dirty="0">
                          <a:effectLst/>
                        </a:rPr>
                        <a:t> </a:t>
                      </a:r>
                      <a:endParaRPr lang="en-GB" sz="1200" dirty="0">
                        <a:effectLst/>
                        <a:latin typeface="Times New Roman"/>
                        <a:ea typeface="Times New Roman"/>
                      </a:endParaRPr>
                    </a:p>
                  </a:txBody>
                  <a:tcPr marL="68580" marR="68580" marT="0" marB="0"/>
                </a:tc>
                <a:extLst>
                  <a:ext uri="{0D108BD9-81ED-4DB2-BD59-A6C34878D82A}">
                    <a16:rowId xmlns:a16="http://schemas.microsoft.com/office/drawing/2014/main" val="10001"/>
                  </a:ext>
                </a:extLst>
              </a:tr>
              <a:tr h="361950">
                <a:tc>
                  <a:txBody>
                    <a:bodyPr/>
                    <a:lstStyle/>
                    <a:p>
                      <a:pPr marL="457200" algn="l">
                        <a:lnSpc>
                          <a:spcPct val="115000"/>
                        </a:lnSpc>
                        <a:spcAft>
                          <a:spcPts val="0"/>
                        </a:spcAft>
                      </a:pPr>
                      <a:r>
                        <a:rPr lang="en-US" sz="1400" dirty="0">
                          <a:effectLst/>
                        </a:rPr>
                        <a:t>Cash Sales</a:t>
                      </a:r>
                      <a:endParaRPr lang="en-GB" sz="1200" dirty="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dirty="0">
                          <a:effectLst/>
                        </a:rPr>
                        <a:t>XX</a:t>
                      </a:r>
                      <a:endParaRPr lang="en-GB" sz="1200" dirty="0">
                        <a:effectLst/>
                        <a:latin typeface="Times New Roman"/>
                        <a:ea typeface="Times New Roman"/>
                      </a:endParaRPr>
                    </a:p>
                  </a:txBody>
                  <a:tcPr marL="68580" marR="68580" marT="0" marB="0"/>
                </a:tc>
                <a:extLst>
                  <a:ext uri="{0D108BD9-81ED-4DB2-BD59-A6C34878D82A}">
                    <a16:rowId xmlns:a16="http://schemas.microsoft.com/office/drawing/2014/main" val="10002"/>
                  </a:ext>
                </a:extLst>
              </a:tr>
              <a:tr h="361950">
                <a:tc>
                  <a:txBody>
                    <a:bodyPr/>
                    <a:lstStyle/>
                    <a:p>
                      <a:pPr marL="457200" algn="l">
                        <a:lnSpc>
                          <a:spcPct val="115000"/>
                        </a:lnSpc>
                        <a:spcAft>
                          <a:spcPts val="0"/>
                        </a:spcAft>
                      </a:pPr>
                      <a:r>
                        <a:rPr lang="en-US" sz="1400">
                          <a:effectLst/>
                        </a:rPr>
                        <a:t>Collections from debtors</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dirty="0">
                          <a:effectLst/>
                        </a:rPr>
                        <a:t>XX</a:t>
                      </a:r>
                      <a:endParaRPr lang="en-GB" sz="1200" dirty="0">
                        <a:effectLst/>
                        <a:latin typeface="Times New Roman"/>
                        <a:ea typeface="Times New Roman"/>
                      </a:endParaRPr>
                    </a:p>
                  </a:txBody>
                  <a:tcPr marL="68580" marR="68580" marT="0" marB="0"/>
                </a:tc>
                <a:extLst>
                  <a:ext uri="{0D108BD9-81ED-4DB2-BD59-A6C34878D82A}">
                    <a16:rowId xmlns:a16="http://schemas.microsoft.com/office/drawing/2014/main" val="10003"/>
                  </a:ext>
                </a:extLst>
              </a:tr>
              <a:tr h="361950">
                <a:tc>
                  <a:txBody>
                    <a:bodyPr/>
                    <a:lstStyle/>
                    <a:p>
                      <a:pPr marL="457200" algn="l">
                        <a:lnSpc>
                          <a:spcPct val="115000"/>
                        </a:lnSpc>
                        <a:spcAft>
                          <a:spcPts val="0"/>
                        </a:spcAft>
                      </a:pPr>
                      <a:r>
                        <a:rPr lang="en-US" sz="1400" dirty="0">
                          <a:effectLst/>
                          <a:latin typeface="+mn-lt"/>
                          <a:ea typeface="+mn-ea"/>
                        </a:rPr>
                        <a:t>Other</a:t>
                      </a:r>
                      <a:r>
                        <a:rPr lang="en-US" sz="1400" baseline="0" dirty="0">
                          <a:effectLst/>
                          <a:latin typeface="+mn-lt"/>
                          <a:ea typeface="+mn-ea"/>
                        </a:rPr>
                        <a:t> Cash Inflows</a:t>
                      </a:r>
                      <a:endParaRPr lang="en-GB" sz="1200" dirty="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dirty="0">
                          <a:effectLst/>
                        </a:rPr>
                        <a:t>XX</a:t>
                      </a:r>
                      <a:endParaRPr lang="en-GB" sz="1200" dirty="0">
                        <a:effectLst/>
                        <a:latin typeface="Times New Roman"/>
                        <a:ea typeface="Times New Roman"/>
                      </a:endParaRPr>
                    </a:p>
                  </a:txBody>
                  <a:tcPr marL="68580" marR="68580" marT="0" marB="0"/>
                </a:tc>
                <a:extLst>
                  <a:ext uri="{0D108BD9-81ED-4DB2-BD59-A6C34878D82A}">
                    <a16:rowId xmlns:a16="http://schemas.microsoft.com/office/drawing/2014/main" val="10004"/>
                  </a:ext>
                </a:extLst>
              </a:tr>
              <a:tr h="361950">
                <a:tc>
                  <a:txBody>
                    <a:bodyPr/>
                    <a:lstStyle/>
                    <a:p>
                      <a:pPr marL="457200" algn="l">
                        <a:lnSpc>
                          <a:spcPct val="115000"/>
                        </a:lnSpc>
                        <a:spcAft>
                          <a:spcPts val="0"/>
                        </a:spcAft>
                      </a:pPr>
                      <a:r>
                        <a:rPr lang="en-US" sz="1400" b="1" dirty="0">
                          <a:effectLst/>
                        </a:rPr>
                        <a:t>Total Revenue </a:t>
                      </a:r>
                      <a:endParaRPr lang="en-GB" sz="1200" b="1" dirty="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b="1">
                          <a:effectLst/>
                        </a:rPr>
                        <a:t>XX</a:t>
                      </a:r>
                      <a:endParaRPr lang="en-GB" sz="1200" b="1">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b="1">
                          <a:effectLst/>
                        </a:rPr>
                        <a:t>XX</a:t>
                      </a:r>
                      <a:endParaRPr lang="en-GB" sz="1200" b="1">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b="1" dirty="0">
                          <a:effectLst/>
                        </a:rPr>
                        <a:t>XX</a:t>
                      </a:r>
                      <a:endParaRPr lang="en-GB" sz="1200" b="1" dirty="0">
                        <a:effectLst/>
                        <a:latin typeface="Times New Roman"/>
                        <a:ea typeface="Times New Roman"/>
                      </a:endParaRPr>
                    </a:p>
                  </a:txBody>
                  <a:tcPr marL="68580" marR="68580" marT="0" marB="0"/>
                </a:tc>
                <a:extLst>
                  <a:ext uri="{0D108BD9-81ED-4DB2-BD59-A6C34878D82A}">
                    <a16:rowId xmlns:a16="http://schemas.microsoft.com/office/drawing/2014/main" val="10005"/>
                  </a:ext>
                </a:extLst>
              </a:tr>
              <a:tr h="361950">
                <a:tc>
                  <a:txBody>
                    <a:bodyPr/>
                    <a:lstStyle/>
                    <a:p>
                      <a:pPr marL="457200" algn="l">
                        <a:lnSpc>
                          <a:spcPct val="115000"/>
                        </a:lnSpc>
                        <a:spcAft>
                          <a:spcPts val="0"/>
                        </a:spcAft>
                      </a:pPr>
                      <a:r>
                        <a:rPr lang="en-US" sz="1400" dirty="0">
                          <a:effectLst/>
                        </a:rPr>
                        <a:t>EXPENDITURE/Cash Outflows/Disbursements - B</a:t>
                      </a:r>
                      <a:endParaRPr lang="en-GB" sz="1200" dirty="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 </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 </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dirty="0">
                          <a:effectLst/>
                        </a:rPr>
                        <a:t> </a:t>
                      </a:r>
                      <a:endParaRPr lang="en-GB" sz="1200" dirty="0">
                        <a:effectLst/>
                        <a:latin typeface="Times New Roman"/>
                        <a:ea typeface="Times New Roman"/>
                      </a:endParaRPr>
                    </a:p>
                  </a:txBody>
                  <a:tcPr marL="68580" marR="68580" marT="0" marB="0"/>
                </a:tc>
                <a:extLst>
                  <a:ext uri="{0D108BD9-81ED-4DB2-BD59-A6C34878D82A}">
                    <a16:rowId xmlns:a16="http://schemas.microsoft.com/office/drawing/2014/main" val="10006"/>
                  </a:ext>
                </a:extLst>
              </a:tr>
              <a:tr h="361950">
                <a:tc>
                  <a:txBody>
                    <a:bodyPr/>
                    <a:lstStyle/>
                    <a:p>
                      <a:pPr marL="457200" algn="l">
                        <a:lnSpc>
                          <a:spcPct val="115000"/>
                        </a:lnSpc>
                        <a:spcAft>
                          <a:spcPts val="0"/>
                        </a:spcAft>
                      </a:pPr>
                      <a:r>
                        <a:rPr lang="en-US" sz="1400" dirty="0">
                          <a:effectLst/>
                        </a:rPr>
                        <a:t>Salaries</a:t>
                      </a:r>
                      <a:endParaRPr lang="en-GB" sz="1200" dirty="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dirty="0">
                          <a:effectLst/>
                        </a:rPr>
                        <a:t>XX</a:t>
                      </a:r>
                      <a:endParaRPr lang="en-GB" sz="1200" dirty="0">
                        <a:effectLst/>
                        <a:latin typeface="Times New Roman"/>
                        <a:ea typeface="Times New Roman"/>
                      </a:endParaRPr>
                    </a:p>
                  </a:txBody>
                  <a:tcPr marL="68580" marR="68580" marT="0" marB="0"/>
                </a:tc>
                <a:extLst>
                  <a:ext uri="{0D108BD9-81ED-4DB2-BD59-A6C34878D82A}">
                    <a16:rowId xmlns:a16="http://schemas.microsoft.com/office/drawing/2014/main" val="10007"/>
                  </a:ext>
                </a:extLst>
              </a:tr>
              <a:tr h="361950">
                <a:tc>
                  <a:txBody>
                    <a:bodyPr/>
                    <a:lstStyle/>
                    <a:p>
                      <a:pPr marL="457200" algn="l">
                        <a:lnSpc>
                          <a:spcPct val="115000"/>
                        </a:lnSpc>
                        <a:spcAft>
                          <a:spcPts val="0"/>
                        </a:spcAft>
                      </a:pPr>
                      <a:r>
                        <a:rPr lang="en-US" sz="1400" dirty="0">
                          <a:effectLst/>
                        </a:rPr>
                        <a:t>Rent</a:t>
                      </a:r>
                      <a:endParaRPr lang="en-GB" sz="1200" dirty="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dirty="0">
                          <a:effectLst/>
                        </a:rPr>
                        <a:t>XX</a:t>
                      </a:r>
                      <a:endParaRPr lang="en-GB" sz="1200" dirty="0">
                        <a:effectLst/>
                        <a:latin typeface="Times New Roman"/>
                        <a:ea typeface="Times New Roman"/>
                      </a:endParaRPr>
                    </a:p>
                  </a:txBody>
                  <a:tcPr marL="68580" marR="68580" marT="0" marB="0"/>
                </a:tc>
                <a:extLst>
                  <a:ext uri="{0D108BD9-81ED-4DB2-BD59-A6C34878D82A}">
                    <a16:rowId xmlns:a16="http://schemas.microsoft.com/office/drawing/2014/main" val="10008"/>
                  </a:ext>
                </a:extLst>
              </a:tr>
              <a:tr h="361950">
                <a:tc>
                  <a:txBody>
                    <a:bodyPr/>
                    <a:lstStyle/>
                    <a:p>
                      <a:pPr marL="457200" algn="l">
                        <a:lnSpc>
                          <a:spcPct val="115000"/>
                        </a:lnSpc>
                        <a:spcAft>
                          <a:spcPts val="0"/>
                        </a:spcAft>
                      </a:pPr>
                      <a:r>
                        <a:rPr lang="en-US" sz="1400" dirty="0">
                          <a:effectLst/>
                        </a:rPr>
                        <a:t>Purchase of land </a:t>
                      </a:r>
                      <a:endParaRPr lang="en-GB" sz="1200" dirty="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 </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dirty="0">
                          <a:effectLst/>
                        </a:rPr>
                        <a:t> </a:t>
                      </a:r>
                      <a:endParaRPr lang="en-GB" sz="1200" dirty="0">
                        <a:effectLst/>
                        <a:latin typeface="Times New Roman"/>
                        <a:ea typeface="Times New Roman"/>
                      </a:endParaRPr>
                    </a:p>
                  </a:txBody>
                  <a:tcPr marL="68580" marR="68580" marT="0" marB="0"/>
                </a:tc>
                <a:extLst>
                  <a:ext uri="{0D108BD9-81ED-4DB2-BD59-A6C34878D82A}">
                    <a16:rowId xmlns:a16="http://schemas.microsoft.com/office/drawing/2014/main" val="10009"/>
                  </a:ext>
                </a:extLst>
              </a:tr>
              <a:tr h="361950">
                <a:tc>
                  <a:txBody>
                    <a:bodyPr/>
                    <a:lstStyle/>
                    <a:p>
                      <a:pPr marL="457200" algn="l">
                        <a:lnSpc>
                          <a:spcPct val="115000"/>
                        </a:lnSpc>
                        <a:spcAft>
                          <a:spcPts val="0"/>
                        </a:spcAft>
                      </a:pPr>
                      <a:r>
                        <a:rPr lang="en-US" sz="1400" dirty="0">
                          <a:effectLst/>
                        </a:rPr>
                        <a:t>Purchases (Raw Materials)</a:t>
                      </a:r>
                      <a:endParaRPr lang="en-GB" sz="1200" dirty="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dirty="0">
                          <a:effectLst/>
                        </a:rPr>
                        <a:t>XX</a:t>
                      </a:r>
                      <a:endParaRPr lang="en-GB" sz="1200" dirty="0">
                        <a:effectLst/>
                        <a:latin typeface="Times New Roman"/>
                        <a:ea typeface="Times New Roman"/>
                      </a:endParaRPr>
                    </a:p>
                  </a:txBody>
                  <a:tcPr marL="68580" marR="68580" marT="0" marB="0"/>
                </a:tc>
                <a:extLst>
                  <a:ext uri="{0D108BD9-81ED-4DB2-BD59-A6C34878D82A}">
                    <a16:rowId xmlns:a16="http://schemas.microsoft.com/office/drawing/2014/main" val="10010"/>
                  </a:ext>
                </a:extLst>
              </a:tr>
              <a:tr h="361950">
                <a:tc>
                  <a:txBody>
                    <a:bodyPr/>
                    <a:lstStyle/>
                    <a:p>
                      <a:pPr marL="457200" algn="l">
                        <a:lnSpc>
                          <a:spcPct val="115000"/>
                        </a:lnSpc>
                        <a:spcAft>
                          <a:spcPts val="0"/>
                        </a:spcAft>
                      </a:pPr>
                      <a:r>
                        <a:rPr lang="en-US" sz="1400" dirty="0">
                          <a:effectLst/>
                        </a:rPr>
                        <a:t>Total Expenditures</a:t>
                      </a:r>
                      <a:r>
                        <a:rPr lang="en-US" sz="1400" baseline="0" dirty="0">
                          <a:effectLst/>
                        </a:rPr>
                        <a:t> </a:t>
                      </a:r>
                      <a:endParaRPr lang="en-GB" sz="1200" dirty="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dirty="0">
                          <a:effectLst/>
                        </a:rPr>
                        <a:t>XX</a:t>
                      </a:r>
                      <a:endParaRPr lang="en-GB" sz="1200" dirty="0">
                        <a:effectLst/>
                        <a:latin typeface="Times New Roman"/>
                        <a:ea typeface="Times New Roman"/>
                      </a:endParaRPr>
                    </a:p>
                  </a:txBody>
                  <a:tcPr marL="68580" marR="68580" marT="0" marB="0"/>
                </a:tc>
                <a:extLst>
                  <a:ext uri="{0D108BD9-81ED-4DB2-BD59-A6C34878D82A}">
                    <a16:rowId xmlns:a16="http://schemas.microsoft.com/office/drawing/2014/main" val="10011"/>
                  </a:ext>
                </a:extLst>
              </a:tr>
              <a:tr h="361950">
                <a:tc>
                  <a:txBody>
                    <a:bodyPr/>
                    <a:lstStyle/>
                    <a:p>
                      <a:pPr marL="457200" algn="l">
                        <a:lnSpc>
                          <a:spcPct val="115000"/>
                        </a:lnSpc>
                        <a:spcAft>
                          <a:spcPts val="0"/>
                        </a:spcAft>
                      </a:pPr>
                      <a:r>
                        <a:rPr lang="en-US" sz="1400" dirty="0">
                          <a:effectLst/>
                        </a:rPr>
                        <a:t>RECONCILIATIONS </a:t>
                      </a:r>
                      <a:endParaRPr lang="en-GB" sz="1200" dirty="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 </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 </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dirty="0">
                          <a:effectLst/>
                        </a:rPr>
                        <a:t> </a:t>
                      </a:r>
                      <a:endParaRPr lang="en-GB" sz="1200" dirty="0">
                        <a:effectLst/>
                        <a:latin typeface="Times New Roman"/>
                        <a:ea typeface="Times New Roman"/>
                      </a:endParaRPr>
                    </a:p>
                  </a:txBody>
                  <a:tcPr marL="68580" marR="68580" marT="0" marB="0"/>
                </a:tc>
                <a:extLst>
                  <a:ext uri="{0D108BD9-81ED-4DB2-BD59-A6C34878D82A}">
                    <a16:rowId xmlns:a16="http://schemas.microsoft.com/office/drawing/2014/main" val="10012"/>
                  </a:ext>
                </a:extLst>
              </a:tr>
              <a:tr h="361950">
                <a:tc>
                  <a:txBody>
                    <a:bodyPr/>
                    <a:lstStyle/>
                    <a:p>
                      <a:pPr marL="457200" algn="l">
                        <a:lnSpc>
                          <a:spcPct val="115000"/>
                        </a:lnSpc>
                        <a:spcAft>
                          <a:spcPts val="0"/>
                        </a:spcAft>
                      </a:pPr>
                      <a:r>
                        <a:rPr lang="en-US" sz="1400" dirty="0">
                          <a:effectLst/>
                        </a:rPr>
                        <a:t>Net Cash Balance (C) = (A – B) </a:t>
                      </a:r>
                      <a:endParaRPr lang="en-GB" sz="1200" dirty="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dirty="0">
                          <a:effectLst/>
                        </a:rPr>
                        <a:t>XX</a:t>
                      </a:r>
                      <a:endParaRPr lang="en-GB" sz="1200" dirty="0">
                        <a:effectLst/>
                        <a:latin typeface="Times New Roman"/>
                        <a:ea typeface="Times New Roman"/>
                      </a:endParaRPr>
                    </a:p>
                  </a:txBody>
                  <a:tcPr marL="68580" marR="68580" marT="0" marB="0"/>
                </a:tc>
                <a:extLst>
                  <a:ext uri="{0D108BD9-81ED-4DB2-BD59-A6C34878D82A}">
                    <a16:rowId xmlns:a16="http://schemas.microsoft.com/office/drawing/2014/main" val="10013"/>
                  </a:ext>
                </a:extLst>
              </a:tr>
              <a:tr h="361950">
                <a:tc>
                  <a:txBody>
                    <a:bodyPr/>
                    <a:lstStyle/>
                    <a:p>
                      <a:pPr marL="457200" algn="l">
                        <a:lnSpc>
                          <a:spcPct val="115000"/>
                        </a:lnSpc>
                        <a:spcAft>
                          <a:spcPts val="0"/>
                        </a:spcAft>
                      </a:pPr>
                      <a:r>
                        <a:rPr lang="en-US" sz="1400" dirty="0">
                          <a:effectLst/>
                        </a:rPr>
                        <a:t>Add: Opening Cash Balance (D) </a:t>
                      </a:r>
                      <a:endParaRPr lang="en-GB" sz="1200" dirty="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dirty="0">
                          <a:effectLst/>
                        </a:rPr>
                        <a:t>XX</a:t>
                      </a:r>
                      <a:endParaRPr lang="en-GB" sz="1200" dirty="0">
                        <a:effectLst/>
                        <a:latin typeface="Times New Roman"/>
                        <a:ea typeface="Times New Roman"/>
                      </a:endParaRPr>
                    </a:p>
                  </a:txBody>
                  <a:tcPr marL="68580" marR="68580" marT="0" marB="0"/>
                </a:tc>
                <a:extLst>
                  <a:ext uri="{0D108BD9-81ED-4DB2-BD59-A6C34878D82A}">
                    <a16:rowId xmlns:a16="http://schemas.microsoft.com/office/drawing/2014/main" val="10014"/>
                  </a:ext>
                </a:extLst>
              </a:tr>
              <a:tr h="361950">
                <a:tc>
                  <a:txBody>
                    <a:bodyPr/>
                    <a:lstStyle/>
                    <a:p>
                      <a:pPr marL="457200" algn="l">
                        <a:lnSpc>
                          <a:spcPct val="115000"/>
                        </a:lnSpc>
                        <a:spcAft>
                          <a:spcPts val="0"/>
                        </a:spcAft>
                      </a:pPr>
                      <a:r>
                        <a:rPr lang="en-US" sz="1400" dirty="0">
                          <a:effectLst/>
                        </a:rPr>
                        <a:t>Closing Cash Balance (C + D) </a:t>
                      </a:r>
                      <a:endParaRPr lang="en-GB" sz="1200" dirty="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a:effectLst/>
                        </a:rPr>
                        <a:t>XX</a:t>
                      </a:r>
                      <a:endParaRPr lang="en-GB" sz="1200">
                        <a:effectLst/>
                        <a:latin typeface="Times New Roman"/>
                        <a:ea typeface="Times New Roman"/>
                      </a:endParaRPr>
                    </a:p>
                  </a:txBody>
                  <a:tcPr marL="68580" marR="68580" marT="0" marB="0"/>
                </a:tc>
                <a:tc>
                  <a:txBody>
                    <a:bodyPr/>
                    <a:lstStyle/>
                    <a:p>
                      <a:pPr marL="457200" algn="l">
                        <a:lnSpc>
                          <a:spcPct val="115000"/>
                        </a:lnSpc>
                        <a:spcAft>
                          <a:spcPts val="0"/>
                        </a:spcAft>
                      </a:pPr>
                      <a:r>
                        <a:rPr lang="en-US" sz="1400" dirty="0">
                          <a:effectLst/>
                        </a:rPr>
                        <a:t>XX</a:t>
                      </a:r>
                      <a:endParaRPr lang="en-GB" sz="1200" dirty="0">
                        <a:effectLst/>
                        <a:latin typeface="Times New Roman"/>
                        <a:ea typeface="Times New Roman"/>
                      </a:endParaRPr>
                    </a:p>
                  </a:txBody>
                  <a:tcPr marL="68580" marR="68580" marT="0" marB="0"/>
                </a:tc>
                <a:extLst>
                  <a:ext uri="{0D108BD9-81ED-4DB2-BD59-A6C34878D82A}">
                    <a16:rowId xmlns:a16="http://schemas.microsoft.com/office/drawing/2014/main" val="10015"/>
                  </a:ext>
                </a:extLst>
              </a:tr>
            </a:tbl>
          </a:graphicData>
        </a:graphic>
      </p:graphicFrame>
      <p:sp>
        <p:nvSpPr>
          <p:cNvPr id="5" name="Rectangle 1"/>
          <p:cNvSpPr>
            <a:spLocks noChangeArrowheads="1"/>
          </p:cNvSpPr>
          <p:nvPr/>
        </p:nvSpPr>
        <p:spPr bwMode="auto">
          <a:xfrm>
            <a:off x="457200" y="17780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403483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GB" b="1" dirty="0"/>
              <a:t>Sources of information for preparing a Cash Budget</a:t>
            </a:r>
            <a:endParaRPr lang="en-GB" dirty="0"/>
          </a:p>
        </p:txBody>
      </p:sp>
      <p:sp>
        <p:nvSpPr>
          <p:cNvPr id="3" name="Content Placeholder 2"/>
          <p:cNvSpPr>
            <a:spLocks noGrp="1"/>
          </p:cNvSpPr>
          <p:nvPr>
            <p:ph idx="1"/>
          </p:nvPr>
        </p:nvSpPr>
        <p:spPr/>
        <p:txBody>
          <a:bodyPr>
            <a:normAutofit/>
          </a:bodyPr>
          <a:lstStyle/>
          <a:p>
            <a:pPr lvl="0"/>
            <a:r>
              <a:rPr lang="en-GB" dirty="0"/>
              <a:t>Trading receipts</a:t>
            </a:r>
          </a:p>
          <a:p>
            <a:pPr lvl="0"/>
            <a:r>
              <a:rPr lang="en-GB" dirty="0"/>
              <a:t>Cashbooks</a:t>
            </a:r>
          </a:p>
          <a:p>
            <a:pPr lvl="0"/>
            <a:r>
              <a:rPr lang="en-GB" dirty="0"/>
              <a:t>Payment Vouchers</a:t>
            </a:r>
          </a:p>
          <a:p>
            <a:pPr lvl="0"/>
            <a:r>
              <a:rPr lang="en-GB" dirty="0"/>
              <a:t>Invoices</a:t>
            </a:r>
          </a:p>
          <a:p>
            <a:pPr lvl="0"/>
            <a:r>
              <a:rPr lang="en-GB" dirty="0"/>
              <a:t>Sales records/journals</a:t>
            </a:r>
          </a:p>
          <a:p>
            <a:pPr lvl="0"/>
            <a:r>
              <a:rPr lang="en-GB" dirty="0"/>
              <a:t>Quotations </a:t>
            </a:r>
          </a:p>
          <a:p>
            <a:endParaRPr lang="en-GB" dirty="0"/>
          </a:p>
        </p:txBody>
      </p:sp>
    </p:spTree>
    <p:extLst>
      <p:ext uri="{BB962C8B-B14F-4D97-AF65-F5344CB8AC3E}">
        <p14:creationId xmlns:p14="http://schemas.microsoft.com/office/powerpoint/2010/main" val="29049860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457200"/>
          </a:xfrm>
        </p:spPr>
        <p:txBody>
          <a:bodyPr>
            <a:normAutofit fontScale="90000"/>
          </a:bodyPr>
          <a:lstStyle/>
          <a:p>
            <a:pPr algn="l"/>
            <a:r>
              <a:rPr lang="en-GB" b="1" dirty="0"/>
              <a:t>Example 1</a:t>
            </a:r>
            <a:endParaRPr lang="en-GB" dirty="0"/>
          </a:p>
        </p:txBody>
      </p:sp>
      <p:sp>
        <p:nvSpPr>
          <p:cNvPr id="3" name="Content Placeholder 2"/>
          <p:cNvSpPr>
            <a:spLocks noGrp="1"/>
          </p:cNvSpPr>
          <p:nvPr>
            <p:ph idx="1"/>
          </p:nvPr>
        </p:nvSpPr>
        <p:spPr>
          <a:xfrm>
            <a:off x="179512" y="609600"/>
            <a:ext cx="8784976" cy="6096000"/>
          </a:xfrm>
        </p:spPr>
        <p:txBody>
          <a:bodyPr>
            <a:noAutofit/>
          </a:bodyPr>
          <a:lstStyle/>
          <a:p>
            <a:pPr marL="0" indent="0">
              <a:buNone/>
            </a:pPr>
            <a:r>
              <a:rPr lang="en-GB" sz="1500" dirty="0"/>
              <a:t>YPMA Ltd, a books manufacturing company has started planning for its second half of the year beginning July 2023. The company expects business to boom and has made the following estimates;</a:t>
            </a:r>
          </a:p>
          <a:p>
            <a:pPr marL="0" indent="0">
              <a:buNone/>
            </a:pPr>
            <a:endParaRPr lang="en-GB" sz="1500" dirty="0"/>
          </a:p>
          <a:p>
            <a:pPr marL="0" indent="0">
              <a:buNone/>
            </a:pPr>
            <a:endParaRPr lang="en-GB" sz="1500" dirty="0"/>
          </a:p>
          <a:p>
            <a:pPr marL="0" indent="0">
              <a:buNone/>
            </a:pPr>
            <a:endParaRPr lang="en-GB" sz="1500" dirty="0"/>
          </a:p>
          <a:p>
            <a:pPr marL="0" indent="0">
              <a:buNone/>
            </a:pPr>
            <a:endParaRPr lang="en-GB" sz="1500" dirty="0"/>
          </a:p>
          <a:p>
            <a:pPr marL="0" indent="0">
              <a:buNone/>
            </a:pPr>
            <a:endParaRPr lang="en-GB" sz="1500" dirty="0"/>
          </a:p>
          <a:p>
            <a:pPr marL="0" indent="0">
              <a:buNone/>
            </a:pPr>
            <a:r>
              <a:rPr lang="en-GB" sz="1500" b="1" dirty="0"/>
              <a:t>Additional information</a:t>
            </a:r>
            <a:endParaRPr lang="en-GB" sz="1500" dirty="0"/>
          </a:p>
          <a:p>
            <a:pPr lvl="0"/>
            <a:r>
              <a:rPr lang="en-GB" sz="1500" dirty="0"/>
              <a:t>The company expects 25% of its total sales to be on cash basis and the rest on credit</a:t>
            </a:r>
          </a:p>
          <a:p>
            <a:pPr lvl="0"/>
            <a:r>
              <a:rPr lang="en-GB" sz="1500" dirty="0"/>
              <a:t>It expects debtors to settle 55% of their bills one month after sales and 45% will be collected two months after sales.</a:t>
            </a:r>
          </a:p>
          <a:p>
            <a:pPr lvl="0"/>
            <a:r>
              <a:rPr lang="en-GB" sz="1500" dirty="0"/>
              <a:t>YPMA Ltd expects to spend Ugx30,000,000 on salaries and Ugx20,000,000 on rent every month.</a:t>
            </a:r>
          </a:p>
          <a:p>
            <a:pPr lvl="0"/>
            <a:r>
              <a:rPr lang="en-GB" sz="1500" dirty="0"/>
              <a:t>The company also plans to acquire a delivery van at Ugx100,000 ,000 payable in two equal Instalments in the month of September and October 2023.</a:t>
            </a:r>
          </a:p>
          <a:p>
            <a:pPr lvl="0"/>
            <a:r>
              <a:rPr lang="en-GB" sz="1500" dirty="0"/>
              <a:t>The company expects to acquire a one year loan in June 2023 and will be paying Ugx3,000,000 monthly as repayment amount.</a:t>
            </a:r>
          </a:p>
          <a:p>
            <a:pPr lvl="0"/>
            <a:r>
              <a:rPr lang="en-GB" sz="1500" dirty="0"/>
              <a:t>Sales for the month of May and June 2023 are expected to be Ugx100,000,000 and Ugx75,000,000 respectively. </a:t>
            </a:r>
          </a:p>
          <a:p>
            <a:pPr lvl="0"/>
            <a:r>
              <a:rPr lang="en-GB" sz="1500" dirty="0"/>
              <a:t>The company expects to have cash at hand worth Ugx15,000,000 at the end of June 2023. </a:t>
            </a:r>
          </a:p>
          <a:p>
            <a:pPr lvl="0"/>
            <a:r>
              <a:rPr lang="en-GB" sz="1500" dirty="0"/>
              <a:t>The company has a policy of maintaining a minimum cash balance of Ugx10,000,000 at any one time.</a:t>
            </a:r>
          </a:p>
          <a:p>
            <a:r>
              <a:rPr lang="en-GB" sz="1500" b="1" dirty="0"/>
              <a:t>Required </a:t>
            </a:r>
            <a:endParaRPr lang="en-GB" sz="1500" dirty="0"/>
          </a:p>
          <a:p>
            <a:r>
              <a:rPr lang="en-GB" sz="1500" dirty="0"/>
              <a:t>Prepare a forecasted cash budget for the period of July to December 2023 and advise YPMA Ltd accordingly.</a:t>
            </a:r>
          </a:p>
        </p:txBody>
      </p:sp>
      <p:sp>
        <p:nvSpPr>
          <p:cNvPr id="7" name="Rectangle 2"/>
          <p:cNvSpPr>
            <a:spLocks noChangeArrowheads="1"/>
          </p:cNvSpPr>
          <p:nvPr/>
        </p:nvSpPr>
        <p:spPr bwMode="auto">
          <a:xfrm>
            <a:off x="1443038" y="361791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val="2399945404"/>
              </p:ext>
            </p:extLst>
          </p:nvPr>
        </p:nvGraphicFramePr>
        <p:xfrm>
          <a:off x="457200" y="1371600"/>
          <a:ext cx="8458201" cy="1066800"/>
        </p:xfrm>
        <a:graphic>
          <a:graphicData uri="http://schemas.openxmlformats.org/drawingml/2006/table">
            <a:tbl>
              <a:tblPr firstRow="1" firstCol="1" bandRow="1">
                <a:tableStyleId>{5C22544A-7EE6-4342-B048-85BDC9FD1C3A}</a:tableStyleId>
              </a:tblPr>
              <a:tblGrid>
                <a:gridCol w="766361">
                  <a:extLst>
                    <a:ext uri="{9D8B030D-6E8A-4147-A177-3AD203B41FA5}">
                      <a16:colId xmlns:a16="http://schemas.microsoft.com/office/drawing/2014/main" val="20000"/>
                    </a:ext>
                  </a:extLst>
                </a:gridCol>
                <a:gridCol w="1108487">
                  <a:extLst>
                    <a:ext uri="{9D8B030D-6E8A-4147-A177-3AD203B41FA5}">
                      <a16:colId xmlns:a16="http://schemas.microsoft.com/office/drawing/2014/main" val="20001"/>
                    </a:ext>
                  </a:extLst>
                </a:gridCol>
                <a:gridCol w="1211125">
                  <a:extLst>
                    <a:ext uri="{9D8B030D-6E8A-4147-A177-3AD203B41FA5}">
                      <a16:colId xmlns:a16="http://schemas.microsoft.com/office/drawing/2014/main" val="20002"/>
                    </a:ext>
                  </a:extLst>
                </a:gridCol>
                <a:gridCol w="1492523">
                  <a:extLst>
                    <a:ext uri="{9D8B030D-6E8A-4147-A177-3AD203B41FA5}">
                      <a16:colId xmlns:a16="http://schemas.microsoft.com/office/drawing/2014/main" val="20003"/>
                    </a:ext>
                  </a:extLst>
                </a:gridCol>
                <a:gridCol w="1212835">
                  <a:extLst>
                    <a:ext uri="{9D8B030D-6E8A-4147-A177-3AD203B41FA5}">
                      <a16:colId xmlns:a16="http://schemas.microsoft.com/office/drawing/2014/main" val="20004"/>
                    </a:ext>
                  </a:extLst>
                </a:gridCol>
                <a:gridCol w="1333435">
                  <a:extLst>
                    <a:ext uri="{9D8B030D-6E8A-4147-A177-3AD203B41FA5}">
                      <a16:colId xmlns:a16="http://schemas.microsoft.com/office/drawing/2014/main" val="20005"/>
                    </a:ext>
                  </a:extLst>
                </a:gridCol>
                <a:gridCol w="1333435">
                  <a:extLst>
                    <a:ext uri="{9D8B030D-6E8A-4147-A177-3AD203B41FA5}">
                      <a16:colId xmlns:a16="http://schemas.microsoft.com/office/drawing/2014/main" val="20006"/>
                    </a:ext>
                  </a:extLst>
                </a:gridCol>
              </a:tblGrid>
              <a:tr h="533400">
                <a:tc>
                  <a:txBody>
                    <a:bodyPr/>
                    <a:lstStyle/>
                    <a:p>
                      <a:pPr>
                        <a:lnSpc>
                          <a:spcPct val="115000"/>
                        </a:lnSpc>
                        <a:spcAft>
                          <a:spcPts val="0"/>
                        </a:spcAft>
                      </a:pPr>
                      <a:r>
                        <a:rPr lang="en-GB" sz="1200">
                          <a:effectLst/>
                        </a:rPr>
                        <a:t>Period </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200">
                          <a:effectLst/>
                        </a:rPr>
                        <a:t>July (UGX)</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200">
                          <a:effectLst/>
                        </a:rPr>
                        <a:t>August  (UGX)</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200">
                          <a:effectLst/>
                        </a:rPr>
                        <a:t>September (UGX)</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200">
                          <a:effectLst/>
                        </a:rPr>
                        <a:t>October (UGX)</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200">
                          <a:effectLst/>
                        </a:rPr>
                        <a:t>November (UGX)</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200">
                          <a:effectLst/>
                        </a:rPr>
                        <a:t>December (UGX)</a:t>
                      </a:r>
                      <a:endParaRPr lang="en-GB" sz="110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533400">
                <a:tc>
                  <a:txBody>
                    <a:bodyPr/>
                    <a:lstStyle/>
                    <a:p>
                      <a:pPr>
                        <a:lnSpc>
                          <a:spcPct val="115000"/>
                        </a:lnSpc>
                        <a:spcAft>
                          <a:spcPts val="0"/>
                        </a:spcAft>
                      </a:pPr>
                      <a:r>
                        <a:rPr lang="en-GB" sz="1200">
                          <a:effectLst/>
                        </a:rPr>
                        <a:t>Sales</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200">
                          <a:effectLst/>
                        </a:rPr>
                        <a:t>80,000,000</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200" dirty="0">
                          <a:effectLst/>
                        </a:rPr>
                        <a:t>100,000,000</a:t>
                      </a:r>
                      <a:endParaRPr lang="en-GB" sz="110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200">
                          <a:effectLst/>
                        </a:rPr>
                        <a:t>120,000,000</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200">
                          <a:effectLst/>
                        </a:rPr>
                        <a:t>140,000,000</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200">
                          <a:effectLst/>
                        </a:rPr>
                        <a:t>220,000,000</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200" dirty="0">
                          <a:effectLst/>
                        </a:rPr>
                        <a:t>300,000,000</a:t>
                      </a: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841290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t>Advise </a:t>
            </a:r>
          </a:p>
        </p:txBody>
      </p:sp>
      <p:sp>
        <p:nvSpPr>
          <p:cNvPr id="3" name="Content Placeholder 2"/>
          <p:cNvSpPr>
            <a:spLocks noGrp="1"/>
          </p:cNvSpPr>
          <p:nvPr>
            <p:ph idx="1"/>
          </p:nvPr>
        </p:nvSpPr>
        <p:spPr/>
        <p:txBody>
          <a:bodyPr/>
          <a:lstStyle/>
          <a:p>
            <a:r>
              <a:rPr lang="en-GB" dirty="0"/>
              <a:t>Dispose off idle assets </a:t>
            </a:r>
          </a:p>
          <a:p>
            <a:r>
              <a:rPr lang="en-GB" dirty="0"/>
              <a:t>Borrow a short term Loan </a:t>
            </a:r>
          </a:p>
          <a:p>
            <a:r>
              <a:rPr lang="en-GB" dirty="0"/>
              <a:t>Prioritize expenditures </a:t>
            </a:r>
          </a:p>
          <a:p>
            <a:r>
              <a:rPr lang="en-GB" dirty="0"/>
              <a:t>Negotiate credit extensions </a:t>
            </a:r>
          </a:p>
          <a:p>
            <a:r>
              <a:rPr lang="en-GB" dirty="0"/>
              <a:t>Invest the surplus. </a:t>
            </a:r>
          </a:p>
        </p:txBody>
      </p:sp>
    </p:spTree>
    <p:extLst>
      <p:ext uri="{BB962C8B-B14F-4D97-AF65-F5344CB8AC3E}">
        <p14:creationId xmlns:p14="http://schemas.microsoft.com/office/powerpoint/2010/main" val="19165498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533400"/>
          </a:xfrm>
        </p:spPr>
        <p:txBody>
          <a:bodyPr>
            <a:normAutofit fontScale="90000"/>
          </a:bodyPr>
          <a:lstStyle/>
          <a:p>
            <a:pPr algn="l"/>
            <a:r>
              <a:rPr lang="en-GB" b="1" dirty="0"/>
              <a:t>Example 2</a:t>
            </a:r>
          </a:p>
        </p:txBody>
      </p:sp>
      <p:sp>
        <p:nvSpPr>
          <p:cNvPr id="3" name="Content Placeholder 2"/>
          <p:cNvSpPr>
            <a:spLocks noGrp="1"/>
          </p:cNvSpPr>
          <p:nvPr>
            <p:ph idx="1"/>
          </p:nvPr>
        </p:nvSpPr>
        <p:spPr>
          <a:xfrm>
            <a:off x="76200" y="731837"/>
            <a:ext cx="8915400" cy="5897563"/>
          </a:xfrm>
        </p:spPr>
        <p:txBody>
          <a:bodyPr>
            <a:normAutofit fontScale="47500" lnSpcReduction="20000"/>
          </a:bodyPr>
          <a:lstStyle/>
          <a:p>
            <a:pPr marL="0" indent="0">
              <a:buNone/>
            </a:pPr>
            <a:r>
              <a:rPr lang="en-GB" dirty="0"/>
              <a:t>You are provided with the following information regarding YIET Initiative </a:t>
            </a:r>
          </a:p>
          <a:p>
            <a:pPr marL="0" indent="0">
              <a:buNone/>
            </a:pPr>
            <a:r>
              <a:rPr lang="en-GB" dirty="0"/>
              <a:t>The actual and forecasted sales and expenses are as follows; </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r>
              <a:rPr lang="en-GB" dirty="0"/>
              <a:t>Additional information </a:t>
            </a:r>
          </a:p>
          <a:p>
            <a:pPr marL="571500" indent="-571500">
              <a:buAutoNum type="romanLcPeriod"/>
            </a:pPr>
            <a:r>
              <a:rPr lang="en-GB" dirty="0"/>
              <a:t>75% of total sales are on credit, 60% of credit sales are collected one month after sales and the remaining balance after two months from the date of sale. </a:t>
            </a:r>
          </a:p>
          <a:p>
            <a:pPr marL="571500" indent="-571500">
              <a:buAutoNum type="romanLcPeriod"/>
            </a:pPr>
            <a:r>
              <a:rPr lang="en-GB" dirty="0"/>
              <a:t>The company expects a gross profit margin of 30% and purchase relating to monthly sales are made and paid for in the same month. </a:t>
            </a:r>
          </a:p>
          <a:p>
            <a:pPr marL="571500" indent="-571500">
              <a:buAutoNum type="romanLcPeriod"/>
            </a:pPr>
            <a:r>
              <a:rPr lang="en-GB" dirty="0"/>
              <a:t>The company expects to purchase equipment worth 12m in January. </a:t>
            </a:r>
          </a:p>
          <a:p>
            <a:pPr marL="571500" indent="-571500">
              <a:buAutoNum type="romanLcPeriod"/>
            </a:pPr>
            <a:r>
              <a:rPr lang="en-GB" dirty="0"/>
              <a:t>The firm intends to acquire a 15% one year loan by the end of the month of November and payments amounting to UGX2m are expected to begin from the month of December on a monthly basis. </a:t>
            </a:r>
          </a:p>
          <a:p>
            <a:pPr marL="571500" indent="-571500">
              <a:buAutoNum type="romanLcPeriod"/>
            </a:pPr>
            <a:r>
              <a:rPr lang="en-GB" dirty="0"/>
              <a:t>Dividend of 18m will be paid in December 2023 while the company pays Rent of UGX1.8m per month.</a:t>
            </a:r>
          </a:p>
          <a:p>
            <a:pPr marL="571500" indent="-571500">
              <a:buAutoNum type="romanLcPeriod"/>
            </a:pPr>
            <a:r>
              <a:rPr lang="en-GB" dirty="0"/>
              <a:t>by the end of October, the company had a negative bank balance of 20m and it normally requires 25m for optimal level operations. </a:t>
            </a:r>
          </a:p>
          <a:p>
            <a:pPr marL="0" indent="0">
              <a:buNone/>
            </a:pPr>
            <a:r>
              <a:rPr lang="en-GB" dirty="0"/>
              <a:t>Required; </a:t>
            </a:r>
          </a:p>
          <a:p>
            <a:pPr marL="0" indent="0">
              <a:buNone/>
            </a:pPr>
            <a:r>
              <a:rPr lang="en-GB" dirty="0"/>
              <a:t>Prepare a forecasted cash Budget for the Period from November 2022 to February 2023 for YIET Initiative </a:t>
            </a:r>
          </a:p>
        </p:txBody>
      </p:sp>
      <p:graphicFrame>
        <p:nvGraphicFramePr>
          <p:cNvPr id="4" name="Table 3"/>
          <p:cNvGraphicFramePr>
            <a:graphicFrameLocks noGrp="1"/>
          </p:cNvGraphicFramePr>
          <p:nvPr>
            <p:extLst>
              <p:ext uri="{D42A27DB-BD31-4B8C-83A1-F6EECF244321}">
                <p14:modId xmlns:p14="http://schemas.microsoft.com/office/powerpoint/2010/main" val="3607318677"/>
              </p:ext>
            </p:extLst>
          </p:nvPr>
        </p:nvGraphicFramePr>
        <p:xfrm>
          <a:off x="609595" y="1397000"/>
          <a:ext cx="7620004" cy="1650999"/>
        </p:xfrm>
        <a:graphic>
          <a:graphicData uri="http://schemas.openxmlformats.org/drawingml/2006/table">
            <a:tbl>
              <a:tblPr firstRow="1" bandRow="1">
                <a:tableStyleId>{5C22544A-7EE6-4342-B048-85BDC9FD1C3A}</a:tableStyleId>
              </a:tblPr>
              <a:tblGrid>
                <a:gridCol w="1088572">
                  <a:extLst>
                    <a:ext uri="{9D8B030D-6E8A-4147-A177-3AD203B41FA5}">
                      <a16:colId xmlns:a16="http://schemas.microsoft.com/office/drawing/2014/main" val="20000"/>
                    </a:ext>
                  </a:extLst>
                </a:gridCol>
                <a:gridCol w="1088572">
                  <a:extLst>
                    <a:ext uri="{9D8B030D-6E8A-4147-A177-3AD203B41FA5}">
                      <a16:colId xmlns:a16="http://schemas.microsoft.com/office/drawing/2014/main" val="20001"/>
                    </a:ext>
                  </a:extLst>
                </a:gridCol>
                <a:gridCol w="1088572">
                  <a:extLst>
                    <a:ext uri="{9D8B030D-6E8A-4147-A177-3AD203B41FA5}">
                      <a16:colId xmlns:a16="http://schemas.microsoft.com/office/drawing/2014/main" val="20002"/>
                    </a:ext>
                  </a:extLst>
                </a:gridCol>
                <a:gridCol w="1088572">
                  <a:extLst>
                    <a:ext uri="{9D8B030D-6E8A-4147-A177-3AD203B41FA5}">
                      <a16:colId xmlns:a16="http://schemas.microsoft.com/office/drawing/2014/main" val="20003"/>
                    </a:ext>
                  </a:extLst>
                </a:gridCol>
                <a:gridCol w="1088572">
                  <a:extLst>
                    <a:ext uri="{9D8B030D-6E8A-4147-A177-3AD203B41FA5}">
                      <a16:colId xmlns:a16="http://schemas.microsoft.com/office/drawing/2014/main" val="20004"/>
                    </a:ext>
                  </a:extLst>
                </a:gridCol>
                <a:gridCol w="1088572">
                  <a:extLst>
                    <a:ext uri="{9D8B030D-6E8A-4147-A177-3AD203B41FA5}">
                      <a16:colId xmlns:a16="http://schemas.microsoft.com/office/drawing/2014/main" val="20005"/>
                    </a:ext>
                  </a:extLst>
                </a:gridCol>
                <a:gridCol w="1088572">
                  <a:extLst>
                    <a:ext uri="{9D8B030D-6E8A-4147-A177-3AD203B41FA5}">
                      <a16:colId xmlns:a16="http://schemas.microsoft.com/office/drawing/2014/main" val="20006"/>
                    </a:ext>
                  </a:extLst>
                </a:gridCol>
              </a:tblGrid>
              <a:tr h="550333">
                <a:tc>
                  <a:txBody>
                    <a:bodyPr/>
                    <a:lstStyle/>
                    <a:p>
                      <a:r>
                        <a:rPr lang="en-GB" b="1" dirty="0"/>
                        <a:t>Periods</a:t>
                      </a:r>
                    </a:p>
                  </a:txBody>
                  <a:tcPr/>
                </a:tc>
                <a:tc>
                  <a:txBody>
                    <a:bodyPr/>
                    <a:lstStyle/>
                    <a:p>
                      <a:r>
                        <a:rPr lang="en-GB" b="1" dirty="0"/>
                        <a:t>Sept</a:t>
                      </a:r>
                      <a:r>
                        <a:rPr lang="en-GB" b="1" baseline="0" dirty="0"/>
                        <a:t> </a:t>
                      </a:r>
                      <a:r>
                        <a:rPr lang="en-GB" b="1" dirty="0"/>
                        <a:t>23</a:t>
                      </a:r>
                    </a:p>
                  </a:txBody>
                  <a:tcPr/>
                </a:tc>
                <a:tc>
                  <a:txBody>
                    <a:bodyPr/>
                    <a:lstStyle/>
                    <a:p>
                      <a:r>
                        <a:rPr lang="en-GB" b="1" dirty="0"/>
                        <a:t>Oct 22</a:t>
                      </a:r>
                    </a:p>
                  </a:txBody>
                  <a:tcPr/>
                </a:tc>
                <a:tc>
                  <a:txBody>
                    <a:bodyPr/>
                    <a:lstStyle/>
                    <a:p>
                      <a:r>
                        <a:rPr lang="en-GB" b="1" dirty="0"/>
                        <a:t>Nov 22</a:t>
                      </a:r>
                    </a:p>
                  </a:txBody>
                  <a:tcPr/>
                </a:tc>
                <a:tc>
                  <a:txBody>
                    <a:bodyPr/>
                    <a:lstStyle/>
                    <a:p>
                      <a:r>
                        <a:rPr lang="en-GB" b="1" dirty="0"/>
                        <a:t>Dec 22</a:t>
                      </a:r>
                    </a:p>
                  </a:txBody>
                  <a:tcPr/>
                </a:tc>
                <a:tc>
                  <a:txBody>
                    <a:bodyPr/>
                    <a:lstStyle/>
                    <a:p>
                      <a:r>
                        <a:rPr lang="en-GB" b="1" dirty="0"/>
                        <a:t>Jan 23</a:t>
                      </a:r>
                    </a:p>
                  </a:txBody>
                  <a:tcPr/>
                </a:tc>
                <a:tc>
                  <a:txBody>
                    <a:bodyPr/>
                    <a:lstStyle/>
                    <a:p>
                      <a:r>
                        <a:rPr lang="en-GB" b="1" dirty="0"/>
                        <a:t>Feb 23 </a:t>
                      </a:r>
                    </a:p>
                  </a:txBody>
                  <a:tcPr/>
                </a:tc>
                <a:extLst>
                  <a:ext uri="{0D108BD9-81ED-4DB2-BD59-A6C34878D82A}">
                    <a16:rowId xmlns:a16="http://schemas.microsoft.com/office/drawing/2014/main" val="10000"/>
                  </a:ext>
                </a:extLst>
              </a:tr>
              <a:tr h="550333">
                <a:tc>
                  <a:txBody>
                    <a:bodyPr/>
                    <a:lstStyle/>
                    <a:p>
                      <a:r>
                        <a:rPr lang="en-GB" dirty="0"/>
                        <a:t>Sales </a:t>
                      </a:r>
                    </a:p>
                  </a:txBody>
                  <a:tcPr/>
                </a:tc>
                <a:tc>
                  <a:txBody>
                    <a:bodyPr/>
                    <a:lstStyle/>
                    <a:p>
                      <a:r>
                        <a:rPr lang="en-GB" dirty="0"/>
                        <a:t>140m</a:t>
                      </a:r>
                    </a:p>
                  </a:txBody>
                  <a:tcPr/>
                </a:tc>
                <a:tc>
                  <a:txBody>
                    <a:bodyPr/>
                    <a:lstStyle/>
                    <a:p>
                      <a:r>
                        <a:rPr lang="en-GB" dirty="0"/>
                        <a:t>160m</a:t>
                      </a:r>
                    </a:p>
                  </a:txBody>
                  <a:tcPr/>
                </a:tc>
                <a:tc>
                  <a:txBody>
                    <a:bodyPr/>
                    <a:lstStyle/>
                    <a:p>
                      <a:r>
                        <a:rPr lang="en-GB" dirty="0"/>
                        <a:t>100m</a:t>
                      </a:r>
                    </a:p>
                  </a:txBody>
                  <a:tcPr/>
                </a:tc>
                <a:tc>
                  <a:txBody>
                    <a:bodyPr/>
                    <a:lstStyle/>
                    <a:p>
                      <a:r>
                        <a:rPr lang="en-GB" dirty="0"/>
                        <a:t>110m</a:t>
                      </a:r>
                    </a:p>
                  </a:txBody>
                  <a:tcPr/>
                </a:tc>
                <a:tc>
                  <a:txBody>
                    <a:bodyPr/>
                    <a:lstStyle/>
                    <a:p>
                      <a:r>
                        <a:rPr lang="en-GB" dirty="0"/>
                        <a:t>110m</a:t>
                      </a:r>
                    </a:p>
                  </a:txBody>
                  <a:tcPr/>
                </a:tc>
                <a:tc>
                  <a:txBody>
                    <a:bodyPr/>
                    <a:lstStyle/>
                    <a:p>
                      <a:r>
                        <a:rPr lang="en-GB" dirty="0"/>
                        <a:t>130m</a:t>
                      </a:r>
                    </a:p>
                  </a:txBody>
                  <a:tcPr/>
                </a:tc>
                <a:extLst>
                  <a:ext uri="{0D108BD9-81ED-4DB2-BD59-A6C34878D82A}">
                    <a16:rowId xmlns:a16="http://schemas.microsoft.com/office/drawing/2014/main" val="10001"/>
                  </a:ext>
                </a:extLst>
              </a:tr>
              <a:tr h="550333">
                <a:tc>
                  <a:txBody>
                    <a:bodyPr/>
                    <a:lstStyle/>
                    <a:p>
                      <a:r>
                        <a:rPr lang="en-GB" dirty="0"/>
                        <a:t>Expenses </a:t>
                      </a:r>
                    </a:p>
                  </a:txBody>
                  <a:tcPr/>
                </a:tc>
                <a:tc>
                  <a:txBody>
                    <a:bodyPr/>
                    <a:lstStyle/>
                    <a:p>
                      <a:r>
                        <a:rPr lang="en-GB" dirty="0"/>
                        <a:t>0</a:t>
                      </a:r>
                    </a:p>
                  </a:txBody>
                  <a:tcPr/>
                </a:tc>
                <a:tc>
                  <a:txBody>
                    <a:bodyPr/>
                    <a:lstStyle/>
                    <a:p>
                      <a:r>
                        <a:rPr lang="en-GB" dirty="0"/>
                        <a:t>0</a:t>
                      </a:r>
                    </a:p>
                  </a:txBody>
                  <a:tcPr/>
                </a:tc>
                <a:tc>
                  <a:txBody>
                    <a:bodyPr/>
                    <a:lstStyle/>
                    <a:p>
                      <a:r>
                        <a:rPr lang="en-GB" dirty="0"/>
                        <a:t>14m</a:t>
                      </a:r>
                    </a:p>
                  </a:txBody>
                  <a:tcPr/>
                </a:tc>
                <a:tc>
                  <a:txBody>
                    <a:bodyPr/>
                    <a:lstStyle/>
                    <a:p>
                      <a:r>
                        <a:rPr lang="en-GB" dirty="0"/>
                        <a:t>18m</a:t>
                      </a:r>
                    </a:p>
                  </a:txBody>
                  <a:tcPr/>
                </a:tc>
                <a:tc>
                  <a:txBody>
                    <a:bodyPr/>
                    <a:lstStyle/>
                    <a:p>
                      <a:r>
                        <a:rPr lang="en-GB" dirty="0"/>
                        <a:t>22m</a:t>
                      </a:r>
                    </a:p>
                  </a:txBody>
                  <a:tcPr/>
                </a:tc>
                <a:tc>
                  <a:txBody>
                    <a:bodyPr/>
                    <a:lstStyle/>
                    <a:p>
                      <a:r>
                        <a:rPr lang="en-GB" dirty="0"/>
                        <a:t>22m</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3269394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a:bodyPr>
          <a:lstStyle/>
          <a:p>
            <a:pPr lvl="1" algn="ctr" rtl="0">
              <a:spcBef>
                <a:spcPct val="0"/>
              </a:spcBef>
            </a:pPr>
            <a:r>
              <a:rPr lang="en-US" sz="3200" b="1" dirty="0"/>
              <a:t>2. Debtors/Accounts Receivables</a:t>
            </a:r>
            <a:endParaRPr lang="en-GB" sz="3200" b="1" dirty="0"/>
          </a:p>
        </p:txBody>
      </p:sp>
      <p:sp>
        <p:nvSpPr>
          <p:cNvPr id="3" name="Content Placeholder 2"/>
          <p:cNvSpPr>
            <a:spLocks noGrp="1"/>
          </p:cNvSpPr>
          <p:nvPr>
            <p:ph idx="1"/>
          </p:nvPr>
        </p:nvSpPr>
        <p:spPr>
          <a:xfrm>
            <a:off x="152400" y="990600"/>
            <a:ext cx="8839200" cy="5638800"/>
          </a:xfrm>
        </p:spPr>
        <p:txBody>
          <a:bodyPr>
            <a:normAutofit/>
          </a:bodyPr>
          <a:lstStyle/>
          <a:p>
            <a:r>
              <a:rPr lang="en-US" b="1" dirty="0"/>
              <a:t>Receivables</a:t>
            </a:r>
            <a:r>
              <a:rPr lang="en-US" dirty="0"/>
              <a:t> - Financial assets that represent amounts owed to the firm by customers for goods or services sold on credit. </a:t>
            </a:r>
          </a:p>
          <a:p>
            <a:r>
              <a:rPr lang="en-US" dirty="0"/>
              <a:t>The customers are called - Trade debtors</a:t>
            </a:r>
          </a:p>
          <a:p>
            <a:r>
              <a:rPr lang="en-US" dirty="0"/>
              <a:t>Are expected to pay for the products at a later time. </a:t>
            </a:r>
          </a:p>
          <a:p>
            <a:r>
              <a:rPr lang="en-US" dirty="0"/>
              <a:t>The primary objective – To improve sales levels &amp; Ship out inventories.</a:t>
            </a:r>
            <a:endParaRPr lang="en-GB" b="1" dirty="0"/>
          </a:p>
          <a:p>
            <a:endParaRPr lang="en-GB" dirty="0"/>
          </a:p>
          <a:p>
            <a:endParaRPr lang="en-GB" dirty="0"/>
          </a:p>
        </p:txBody>
      </p:sp>
    </p:spTree>
    <p:extLst>
      <p:ext uri="{BB962C8B-B14F-4D97-AF65-F5344CB8AC3E}">
        <p14:creationId xmlns:p14="http://schemas.microsoft.com/office/powerpoint/2010/main" val="2944452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a:t>Types of Working Capital </a:t>
            </a:r>
          </a:p>
        </p:txBody>
      </p:sp>
      <p:sp>
        <p:nvSpPr>
          <p:cNvPr id="3" name="Content Placeholder 2"/>
          <p:cNvSpPr>
            <a:spLocks noGrp="1"/>
          </p:cNvSpPr>
          <p:nvPr>
            <p:ph idx="1"/>
          </p:nvPr>
        </p:nvSpPr>
        <p:spPr/>
        <p:txBody>
          <a:bodyPr/>
          <a:lstStyle/>
          <a:p>
            <a:pPr marL="0" indent="0">
              <a:buNone/>
            </a:pPr>
            <a:r>
              <a:rPr lang="en-GB" b="1" dirty="0"/>
              <a:t>1. Categorization by Time</a:t>
            </a:r>
          </a:p>
          <a:p>
            <a:r>
              <a:rPr lang="en-US" dirty="0"/>
              <a:t>Permanent Working Capital </a:t>
            </a:r>
          </a:p>
          <a:p>
            <a:r>
              <a:rPr lang="en-US" dirty="0"/>
              <a:t>Temporary Working Capital</a:t>
            </a:r>
            <a:endParaRPr lang="en-GB" dirty="0"/>
          </a:p>
          <a:p>
            <a:pPr marL="0" indent="0">
              <a:buNone/>
            </a:pPr>
            <a:r>
              <a:rPr lang="en-GB" b="1" dirty="0"/>
              <a:t>2. Categorization by Concept </a:t>
            </a:r>
          </a:p>
          <a:p>
            <a:r>
              <a:rPr lang="en-GB" dirty="0"/>
              <a:t>Gross Working Capital </a:t>
            </a:r>
          </a:p>
          <a:p>
            <a:r>
              <a:rPr lang="en-GB" dirty="0"/>
              <a:t>Net Working Capital </a:t>
            </a:r>
          </a:p>
        </p:txBody>
      </p:sp>
    </p:spTree>
    <p:extLst>
      <p:ext uri="{BB962C8B-B14F-4D97-AF65-F5344CB8AC3E}">
        <p14:creationId xmlns:p14="http://schemas.microsoft.com/office/powerpoint/2010/main" val="22950257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ctr" rtl="0">
              <a:spcBef>
                <a:spcPct val="0"/>
              </a:spcBef>
            </a:pPr>
            <a:r>
              <a:rPr lang="en-GB" sz="4000" b="1" dirty="0"/>
              <a:t>Why sell on credit/why invest in Debtors</a:t>
            </a:r>
          </a:p>
        </p:txBody>
      </p:sp>
      <p:sp>
        <p:nvSpPr>
          <p:cNvPr id="3" name="Content Placeholder 2"/>
          <p:cNvSpPr>
            <a:spLocks noGrp="1"/>
          </p:cNvSpPr>
          <p:nvPr>
            <p:ph idx="1"/>
          </p:nvPr>
        </p:nvSpPr>
        <p:spPr>
          <a:xfrm>
            <a:off x="457200" y="1600200"/>
            <a:ext cx="8229600" cy="5105400"/>
          </a:xfrm>
        </p:spPr>
        <p:txBody>
          <a:bodyPr>
            <a:normAutofit/>
          </a:bodyPr>
          <a:lstStyle/>
          <a:p>
            <a:pPr lvl="0"/>
            <a:r>
              <a:rPr lang="en-US" sz="2800" dirty="0"/>
              <a:t>Used as a marketing tool</a:t>
            </a:r>
            <a:endParaRPr lang="en-GB" sz="2800" dirty="0"/>
          </a:p>
          <a:p>
            <a:pPr lvl="0"/>
            <a:r>
              <a:rPr lang="en-US" sz="2800" dirty="0"/>
              <a:t>Managing competition</a:t>
            </a:r>
            <a:endParaRPr lang="en-GB" sz="2800" dirty="0"/>
          </a:p>
          <a:p>
            <a:pPr lvl="0"/>
            <a:r>
              <a:rPr lang="en-US" sz="2800" dirty="0"/>
              <a:t>Buyers requirement</a:t>
            </a:r>
            <a:endParaRPr lang="en-GB" sz="2800" dirty="0"/>
          </a:p>
          <a:p>
            <a:pPr lvl="0"/>
            <a:r>
              <a:rPr lang="en-GB" sz="2800" dirty="0"/>
              <a:t>Reward to loyal customers</a:t>
            </a:r>
          </a:p>
          <a:p>
            <a:pPr lvl="0"/>
            <a:r>
              <a:rPr lang="en-GB" sz="2800" dirty="0"/>
              <a:t>High Buyers’ bargaining power  - When a buyer purchases in bulk.</a:t>
            </a:r>
          </a:p>
          <a:p>
            <a:pPr lvl="0"/>
            <a:r>
              <a:rPr lang="en-GB" sz="2800" dirty="0"/>
              <a:t>Industrial practice/policy by the firm - If the firm gives out credit. </a:t>
            </a:r>
          </a:p>
          <a:p>
            <a:endParaRPr lang="en-GB" sz="2800" dirty="0"/>
          </a:p>
        </p:txBody>
      </p:sp>
    </p:spTree>
    <p:extLst>
      <p:ext uri="{BB962C8B-B14F-4D97-AF65-F5344CB8AC3E}">
        <p14:creationId xmlns:p14="http://schemas.microsoft.com/office/powerpoint/2010/main" val="28038911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b="1" dirty="0"/>
              <a:t>Costs Associated with Credit Sales</a:t>
            </a:r>
          </a:p>
        </p:txBody>
      </p:sp>
      <p:sp>
        <p:nvSpPr>
          <p:cNvPr id="3" name="Content Placeholder 2"/>
          <p:cNvSpPr>
            <a:spLocks noGrp="1"/>
          </p:cNvSpPr>
          <p:nvPr>
            <p:ph idx="1"/>
          </p:nvPr>
        </p:nvSpPr>
        <p:spPr>
          <a:xfrm>
            <a:off x="179512" y="1268760"/>
            <a:ext cx="8712968" cy="5256584"/>
          </a:xfrm>
        </p:spPr>
        <p:txBody>
          <a:bodyPr>
            <a:normAutofit fontScale="77500" lnSpcReduction="20000"/>
          </a:bodyPr>
          <a:lstStyle/>
          <a:p>
            <a:pPr lvl="0"/>
            <a:r>
              <a:rPr lang="en-GB" sz="4000" b="1" dirty="0"/>
              <a:t>Opportunity costs/Speculative motive </a:t>
            </a:r>
            <a:r>
              <a:rPr lang="en-GB" sz="4000" dirty="0"/>
              <a:t>- Business opportunities are lost. </a:t>
            </a:r>
          </a:p>
          <a:p>
            <a:pPr lvl="0"/>
            <a:r>
              <a:rPr lang="en-GB" sz="4000" b="1" dirty="0"/>
              <a:t>Administration costs </a:t>
            </a:r>
            <a:r>
              <a:rPr lang="en-GB" sz="4000" dirty="0"/>
              <a:t>- e.g. Instituting credit department, that will require expenses like; Salaries, Fuel allowance, communication allowance; Airtime and data.  </a:t>
            </a:r>
          </a:p>
          <a:p>
            <a:pPr lvl="0"/>
            <a:r>
              <a:rPr lang="en-GB" sz="4000" b="1" dirty="0"/>
              <a:t>Financing Cost </a:t>
            </a:r>
            <a:r>
              <a:rPr lang="en-GB" sz="4000" dirty="0"/>
              <a:t>- Borrowing to supply your customers. </a:t>
            </a:r>
          </a:p>
          <a:p>
            <a:pPr lvl="0"/>
            <a:r>
              <a:rPr lang="en-GB" sz="4000" b="1" dirty="0"/>
              <a:t>Bad debt losses </a:t>
            </a:r>
          </a:p>
          <a:p>
            <a:pPr lvl="0"/>
            <a:r>
              <a:rPr lang="en-GB" sz="4000" b="1" dirty="0"/>
              <a:t>Litigation Costs/Legal Fees </a:t>
            </a:r>
          </a:p>
          <a:p>
            <a:pPr lvl="0"/>
            <a:r>
              <a:rPr lang="en-GB" sz="4000" b="1" dirty="0"/>
              <a:t>Disruption of Cash flows </a:t>
            </a:r>
          </a:p>
          <a:p>
            <a:pPr lvl="0"/>
            <a:r>
              <a:rPr lang="en-GB" sz="4000" b="1" dirty="0"/>
              <a:t>Collection cost </a:t>
            </a:r>
          </a:p>
        </p:txBody>
      </p:sp>
    </p:spTree>
    <p:extLst>
      <p:ext uri="{BB962C8B-B14F-4D97-AF65-F5344CB8AC3E}">
        <p14:creationId xmlns:p14="http://schemas.microsoft.com/office/powerpoint/2010/main" val="1156618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Determinants of the level of investments in trade receivables</a:t>
            </a:r>
            <a:endParaRPr lang="en-GB" dirty="0"/>
          </a:p>
        </p:txBody>
      </p:sp>
      <p:sp>
        <p:nvSpPr>
          <p:cNvPr id="3" name="Content Placeholder 2"/>
          <p:cNvSpPr>
            <a:spLocks noGrp="1"/>
          </p:cNvSpPr>
          <p:nvPr>
            <p:ph idx="1"/>
          </p:nvPr>
        </p:nvSpPr>
        <p:spPr>
          <a:xfrm>
            <a:off x="251520" y="1600200"/>
            <a:ext cx="8640960" cy="4925144"/>
          </a:xfrm>
        </p:spPr>
        <p:txBody>
          <a:bodyPr>
            <a:normAutofit/>
          </a:bodyPr>
          <a:lstStyle/>
          <a:p>
            <a:pPr lvl="0"/>
            <a:r>
              <a:rPr lang="en-GB" b="1" dirty="0"/>
              <a:t>The level of sales</a:t>
            </a:r>
            <a:r>
              <a:rPr lang="en-GB" dirty="0"/>
              <a:t>.  The higher the level of sales, the higher the investment in receivables and vice versa. </a:t>
            </a:r>
          </a:p>
          <a:p>
            <a:pPr lvl="0"/>
            <a:r>
              <a:rPr lang="en-GB" b="1" dirty="0"/>
              <a:t>Terms of credit</a:t>
            </a:r>
            <a:r>
              <a:rPr lang="en-GB" dirty="0"/>
              <a:t> - Short credit period - High level of trade receivables &amp; vice versa </a:t>
            </a:r>
          </a:p>
          <a:p>
            <a:pPr lvl="0"/>
            <a:r>
              <a:rPr lang="en-GB" b="1" dirty="0"/>
              <a:t>The credit policy of the firm</a:t>
            </a:r>
            <a:r>
              <a:rPr lang="en-GB" dirty="0"/>
              <a:t> – Stringent Policy – Less credit and vice versa. </a:t>
            </a:r>
          </a:p>
        </p:txBody>
      </p:sp>
    </p:spTree>
    <p:extLst>
      <p:ext uri="{BB962C8B-B14F-4D97-AF65-F5344CB8AC3E}">
        <p14:creationId xmlns:p14="http://schemas.microsoft.com/office/powerpoint/2010/main" val="14882711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pPr lvl="1" algn="ctr" rtl="0">
              <a:spcBef>
                <a:spcPct val="0"/>
              </a:spcBef>
            </a:pPr>
            <a:r>
              <a:rPr lang="en-GB" sz="3600" b="1" dirty="0"/>
              <a:t>Credit Management Policy </a:t>
            </a:r>
            <a:endParaRPr lang="en-GB" sz="7200" b="1" dirty="0"/>
          </a:p>
        </p:txBody>
      </p:sp>
      <p:sp>
        <p:nvSpPr>
          <p:cNvPr id="3" name="Content Placeholder 2"/>
          <p:cNvSpPr>
            <a:spLocks noGrp="1"/>
          </p:cNvSpPr>
          <p:nvPr>
            <p:ph idx="1"/>
          </p:nvPr>
        </p:nvSpPr>
        <p:spPr/>
        <p:txBody>
          <a:bodyPr>
            <a:normAutofit fontScale="77500" lnSpcReduction="20000"/>
          </a:bodyPr>
          <a:lstStyle/>
          <a:p>
            <a:r>
              <a:rPr lang="en-US" dirty="0"/>
              <a:t>This is a set of guidelines or policy actions designed to minimize costs associated with credit, while maximizing benefits from it. </a:t>
            </a:r>
          </a:p>
          <a:p>
            <a:r>
              <a:rPr lang="en-US" dirty="0"/>
              <a:t>A credit policy addresses the question of how much investment should a firm commit to accounts receivable. </a:t>
            </a:r>
          </a:p>
          <a:p>
            <a:r>
              <a:rPr lang="en-US" dirty="0"/>
              <a:t>How much goods should I sell on credit </a:t>
            </a:r>
          </a:p>
          <a:p>
            <a:r>
              <a:rPr lang="en-US" dirty="0"/>
              <a:t>Too much – Bad Debt </a:t>
            </a:r>
          </a:p>
          <a:p>
            <a:r>
              <a:rPr lang="en-US" dirty="0"/>
              <a:t>Too Less – Less Advantages of credit sales </a:t>
            </a:r>
          </a:p>
          <a:p>
            <a:pPr marL="0" indent="0">
              <a:buNone/>
            </a:pPr>
            <a:r>
              <a:rPr lang="en-GB" b="1" dirty="0"/>
              <a:t>Components of a Credit Policy </a:t>
            </a:r>
          </a:p>
          <a:p>
            <a:r>
              <a:rPr lang="en-US" dirty="0"/>
              <a:t>Credit standards</a:t>
            </a:r>
          </a:p>
          <a:p>
            <a:r>
              <a:rPr lang="en-US" dirty="0"/>
              <a:t>Credit terms </a:t>
            </a:r>
          </a:p>
          <a:p>
            <a:r>
              <a:rPr lang="en-US" dirty="0"/>
              <a:t>Credit Collection efforts</a:t>
            </a:r>
            <a:endParaRPr lang="en-GB" dirty="0"/>
          </a:p>
          <a:p>
            <a:pPr marL="0" indent="0">
              <a:buNone/>
            </a:pPr>
            <a:endParaRPr lang="en-GB" b="1" dirty="0"/>
          </a:p>
          <a:p>
            <a:pPr marL="0" indent="0">
              <a:buNone/>
            </a:pPr>
            <a:endParaRPr lang="en-GB" dirty="0"/>
          </a:p>
        </p:txBody>
      </p:sp>
    </p:spTree>
    <p:extLst>
      <p:ext uri="{BB962C8B-B14F-4D97-AF65-F5344CB8AC3E}">
        <p14:creationId xmlns:p14="http://schemas.microsoft.com/office/powerpoint/2010/main" val="362210953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706090"/>
          </a:xfrm>
        </p:spPr>
        <p:txBody>
          <a:bodyPr>
            <a:noAutofit/>
          </a:bodyPr>
          <a:lstStyle/>
          <a:p>
            <a:pPr algn="l"/>
            <a:r>
              <a:rPr lang="en-GB" b="1" dirty="0"/>
              <a:t>1. Credit standards</a:t>
            </a:r>
          </a:p>
        </p:txBody>
      </p:sp>
      <p:sp>
        <p:nvSpPr>
          <p:cNvPr id="3" name="Content Placeholder 2"/>
          <p:cNvSpPr>
            <a:spLocks noGrp="1"/>
          </p:cNvSpPr>
          <p:nvPr>
            <p:ph idx="1"/>
          </p:nvPr>
        </p:nvSpPr>
        <p:spPr>
          <a:xfrm>
            <a:off x="251520" y="1052736"/>
            <a:ext cx="8640960" cy="5544616"/>
          </a:xfrm>
        </p:spPr>
        <p:txBody>
          <a:bodyPr>
            <a:normAutofit fontScale="77500" lnSpcReduction="20000"/>
          </a:bodyPr>
          <a:lstStyle/>
          <a:p>
            <a:r>
              <a:rPr lang="en-GB" dirty="0"/>
              <a:t>This component spells out the criteria used to assess a credit applicant and determines who qualifies for credit. </a:t>
            </a:r>
          </a:p>
          <a:p>
            <a:r>
              <a:rPr lang="en-GB" dirty="0"/>
              <a:t>These standards are normally set based on the 5C’s of credit.</a:t>
            </a:r>
          </a:p>
          <a:p>
            <a:pPr lvl="1"/>
            <a:r>
              <a:rPr lang="en-GB" dirty="0"/>
              <a:t>Character	Capacity</a:t>
            </a:r>
          </a:p>
          <a:p>
            <a:pPr lvl="1"/>
            <a:r>
              <a:rPr lang="en-GB" dirty="0"/>
              <a:t>Capital		Collateral</a:t>
            </a:r>
          </a:p>
          <a:p>
            <a:pPr lvl="1"/>
            <a:r>
              <a:rPr lang="en-GB" dirty="0"/>
              <a:t>Condition</a:t>
            </a:r>
          </a:p>
          <a:p>
            <a:pPr marL="0" indent="0">
              <a:buNone/>
            </a:pPr>
            <a:r>
              <a:rPr lang="en-US" b="1" dirty="0"/>
              <a:t>Sources of Credit Information</a:t>
            </a:r>
          </a:p>
          <a:p>
            <a:pPr lvl="0"/>
            <a:r>
              <a:rPr lang="en-US" dirty="0"/>
              <a:t>Credit reporting agencies/credit reference bureaus  - </a:t>
            </a:r>
            <a:r>
              <a:rPr lang="en-US" dirty="0" err="1"/>
              <a:t>Eg</a:t>
            </a:r>
            <a:r>
              <a:rPr lang="en-US" dirty="0"/>
              <a:t>. - Campus scan (U) ltd, CRB Africa Uganda branch and </a:t>
            </a:r>
            <a:r>
              <a:rPr lang="en-US" dirty="0" err="1"/>
              <a:t>Metropole</a:t>
            </a:r>
            <a:r>
              <a:rPr lang="en-US" dirty="0"/>
              <a:t> (U) Ltd, Equifax etc. </a:t>
            </a:r>
            <a:endParaRPr lang="en-GB" dirty="0"/>
          </a:p>
          <a:p>
            <a:pPr lvl="0"/>
            <a:r>
              <a:rPr lang="en-US" dirty="0"/>
              <a:t>Financial statements and reports; 1. statement of Cash Flows, 2. Income Statement, 3. Balance sheet, 4. Notes to Financial Statements etc. </a:t>
            </a:r>
          </a:p>
          <a:p>
            <a:pPr lvl="0"/>
            <a:r>
              <a:rPr lang="en-US" dirty="0"/>
              <a:t>Bank references. </a:t>
            </a:r>
            <a:endParaRPr lang="en-GB" dirty="0"/>
          </a:p>
          <a:p>
            <a:pPr lvl="0"/>
            <a:r>
              <a:rPr lang="en-US" dirty="0"/>
              <a:t>Supplier/trade references. </a:t>
            </a:r>
            <a:endParaRPr lang="en-GB" dirty="0"/>
          </a:p>
        </p:txBody>
      </p:sp>
    </p:spTree>
    <p:extLst>
      <p:ext uri="{BB962C8B-B14F-4D97-AF65-F5344CB8AC3E}">
        <p14:creationId xmlns:p14="http://schemas.microsoft.com/office/powerpoint/2010/main" val="61849831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778098"/>
          </a:xfrm>
        </p:spPr>
        <p:txBody>
          <a:bodyPr>
            <a:noAutofit/>
          </a:bodyPr>
          <a:lstStyle/>
          <a:p>
            <a:pPr algn="l"/>
            <a:r>
              <a:rPr lang="en-GB" sz="4800" b="1" dirty="0"/>
              <a:t>2. Credit Terms</a:t>
            </a:r>
            <a:endParaRPr lang="en-GB" sz="4800" dirty="0"/>
          </a:p>
        </p:txBody>
      </p:sp>
      <p:sp>
        <p:nvSpPr>
          <p:cNvPr id="3" name="Content Placeholder 2"/>
          <p:cNvSpPr>
            <a:spLocks noGrp="1"/>
          </p:cNvSpPr>
          <p:nvPr>
            <p:ph idx="1"/>
          </p:nvPr>
        </p:nvSpPr>
        <p:spPr>
          <a:xfrm>
            <a:off x="179512" y="980728"/>
            <a:ext cx="8712968" cy="5616624"/>
          </a:xfrm>
        </p:spPr>
        <p:txBody>
          <a:bodyPr>
            <a:normAutofit fontScale="77500" lnSpcReduction="20000"/>
          </a:bodyPr>
          <a:lstStyle/>
          <a:p>
            <a:r>
              <a:rPr lang="en-GB" dirty="0"/>
              <a:t>Are conditions under which a firm sells on credit to its customers.</a:t>
            </a:r>
          </a:p>
          <a:p>
            <a:r>
              <a:rPr lang="en-GB" dirty="0"/>
              <a:t>Include; Cash discount &amp; Credit period</a:t>
            </a:r>
            <a:r>
              <a:rPr lang="en-GB" b="1" dirty="0"/>
              <a:t>.</a:t>
            </a:r>
            <a:r>
              <a:rPr lang="en-GB" dirty="0"/>
              <a:t>  </a:t>
            </a:r>
          </a:p>
          <a:p>
            <a:r>
              <a:rPr lang="en-GB" b="1" dirty="0"/>
              <a:t>Credit Period</a:t>
            </a:r>
            <a:r>
              <a:rPr lang="en-GB" dirty="0"/>
              <a:t>  - The length of time for which credit is extended to customers.  </a:t>
            </a:r>
          </a:p>
          <a:p>
            <a:r>
              <a:rPr lang="en-GB" dirty="0"/>
              <a:t>Stated in terms of a net date e.g. credit terms are “net 45” </a:t>
            </a:r>
          </a:p>
          <a:p>
            <a:r>
              <a:rPr lang="en-GB" dirty="0"/>
              <a:t>Meaning customers are expected to repay their credit obligations in 45 days. </a:t>
            </a:r>
          </a:p>
          <a:p>
            <a:r>
              <a:rPr lang="en-GB" b="1" dirty="0"/>
              <a:t>Cash Discount</a:t>
            </a:r>
            <a:r>
              <a:rPr lang="en-GB" dirty="0"/>
              <a:t> - A reduction in the amount to be paid to induce customers to repay credit obligations within specified period of time which is less than the normal credit period.</a:t>
            </a:r>
            <a:endParaRPr lang="en-GB" sz="1800" dirty="0"/>
          </a:p>
          <a:p>
            <a:r>
              <a:rPr lang="en-GB" dirty="0"/>
              <a:t>In practice, credit terms include </a:t>
            </a:r>
            <a:endParaRPr lang="en-GB" sz="1800" dirty="0"/>
          </a:p>
          <a:p>
            <a:pPr lvl="0"/>
            <a:r>
              <a:rPr lang="en-GB" dirty="0"/>
              <a:t>The rate of cash discount </a:t>
            </a:r>
            <a:endParaRPr lang="en-GB" sz="1800" dirty="0"/>
          </a:p>
          <a:p>
            <a:pPr lvl="0"/>
            <a:r>
              <a:rPr lang="en-GB" dirty="0"/>
              <a:t>The cash discount period and</a:t>
            </a:r>
            <a:endParaRPr lang="en-GB" sz="1800" dirty="0"/>
          </a:p>
          <a:p>
            <a:pPr lvl="0"/>
            <a:r>
              <a:rPr lang="en-GB" dirty="0"/>
              <a:t>The net credit period </a:t>
            </a:r>
          </a:p>
        </p:txBody>
      </p:sp>
    </p:spTree>
    <p:extLst>
      <p:ext uri="{BB962C8B-B14F-4D97-AF65-F5344CB8AC3E}">
        <p14:creationId xmlns:p14="http://schemas.microsoft.com/office/powerpoint/2010/main" val="612538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a:bodyPr>
          <a:lstStyle/>
          <a:p>
            <a:pPr marL="0" indent="0" algn="just">
              <a:buNone/>
            </a:pPr>
            <a:r>
              <a:rPr lang="en-GB" sz="4000" dirty="0"/>
              <a:t>For example, if a customer is given credit under the term </a:t>
            </a:r>
            <a:r>
              <a:rPr lang="en-GB" sz="4000" b="1" dirty="0"/>
              <a:t>“2/10, net 30”</a:t>
            </a:r>
            <a:r>
              <a:rPr lang="en-GB" sz="4000" dirty="0"/>
              <a:t> it means that if he meets his credit obligations within 10 days, he would be given a 2% discount but after the 10 days he will pay the whole amount expected by the 30</a:t>
            </a:r>
            <a:r>
              <a:rPr lang="en-GB" sz="4000" baseline="30000" dirty="0"/>
              <a:t>th</a:t>
            </a:r>
            <a:r>
              <a:rPr lang="en-GB" sz="4000" dirty="0"/>
              <a:t> day from the time that credit was granted.</a:t>
            </a:r>
            <a:endParaRPr lang="en-GB" sz="2400" dirty="0"/>
          </a:p>
          <a:p>
            <a:pPr marL="0" indent="0" algn="just">
              <a:buNone/>
            </a:pPr>
            <a:endParaRPr lang="en-GB" sz="4000" dirty="0"/>
          </a:p>
        </p:txBody>
      </p:sp>
    </p:spTree>
    <p:extLst>
      <p:ext uri="{BB962C8B-B14F-4D97-AF65-F5344CB8AC3E}">
        <p14:creationId xmlns:p14="http://schemas.microsoft.com/office/powerpoint/2010/main" val="16657336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8654"/>
            <a:ext cx="8229600" cy="778098"/>
          </a:xfrm>
        </p:spPr>
        <p:txBody>
          <a:bodyPr>
            <a:normAutofit/>
          </a:bodyPr>
          <a:lstStyle/>
          <a:p>
            <a:pPr algn="l"/>
            <a:r>
              <a:rPr lang="en-GB" b="1" dirty="0"/>
              <a:t>3. Credit Collection Efforts</a:t>
            </a:r>
            <a:endParaRPr lang="en-GB" dirty="0"/>
          </a:p>
        </p:txBody>
      </p:sp>
      <p:sp>
        <p:nvSpPr>
          <p:cNvPr id="3" name="Content Placeholder 2"/>
          <p:cNvSpPr>
            <a:spLocks noGrp="1"/>
          </p:cNvSpPr>
          <p:nvPr>
            <p:ph idx="1"/>
          </p:nvPr>
        </p:nvSpPr>
        <p:spPr>
          <a:xfrm>
            <a:off x="251520" y="1412776"/>
            <a:ext cx="8640960" cy="4680520"/>
          </a:xfrm>
        </p:spPr>
        <p:txBody>
          <a:bodyPr>
            <a:normAutofit/>
          </a:bodyPr>
          <a:lstStyle/>
          <a:p>
            <a:r>
              <a:rPr lang="en-GB" dirty="0"/>
              <a:t>The credit policy should be able to spell out the collection procedures</a:t>
            </a:r>
            <a:r>
              <a:rPr lang="en-GB" b="1" dirty="0"/>
              <a:t> </a:t>
            </a:r>
            <a:r>
              <a:rPr lang="en-GB" dirty="0"/>
              <a:t>which aim at accelerating collections from slow paying debtors and reducing possibility of bad debts.</a:t>
            </a:r>
            <a:r>
              <a:rPr lang="en-GB" b="1" dirty="0"/>
              <a:t> </a:t>
            </a:r>
          </a:p>
        </p:txBody>
      </p:sp>
    </p:spTree>
    <p:extLst>
      <p:ext uri="{BB962C8B-B14F-4D97-AF65-F5344CB8AC3E}">
        <p14:creationId xmlns:p14="http://schemas.microsoft.com/office/powerpoint/2010/main" val="423751000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706090"/>
          </a:xfrm>
        </p:spPr>
        <p:txBody>
          <a:bodyPr>
            <a:normAutofit fontScale="90000"/>
          </a:bodyPr>
          <a:lstStyle/>
          <a:p>
            <a:pPr algn="l"/>
            <a:r>
              <a:rPr lang="en-GB" b="1" dirty="0"/>
              <a:t>Strategies to accelerate collections</a:t>
            </a:r>
          </a:p>
        </p:txBody>
      </p:sp>
      <p:sp>
        <p:nvSpPr>
          <p:cNvPr id="3" name="Content Placeholder 2"/>
          <p:cNvSpPr>
            <a:spLocks noGrp="1"/>
          </p:cNvSpPr>
          <p:nvPr>
            <p:ph idx="1"/>
          </p:nvPr>
        </p:nvSpPr>
        <p:spPr>
          <a:xfrm>
            <a:off x="251520" y="980728"/>
            <a:ext cx="8568952" cy="5688632"/>
          </a:xfrm>
        </p:spPr>
        <p:txBody>
          <a:bodyPr>
            <a:normAutofit fontScale="92500" lnSpcReduction="10000"/>
          </a:bodyPr>
          <a:lstStyle/>
          <a:p>
            <a:pPr lvl="0"/>
            <a:r>
              <a:rPr lang="en-GB" dirty="0"/>
              <a:t>Constant Reminders - Should be a step by step process that involves;  </a:t>
            </a:r>
            <a:endParaRPr lang="en-GB" sz="1800" dirty="0"/>
          </a:p>
          <a:p>
            <a:pPr lvl="0"/>
            <a:r>
              <a:rPr lang="en-GB" dirty="0"/>
              <a:t>Insuring debtors - Minimises the risk of bad debts losses.</a:t>
            </a:r>
          </a:p>
          <a:p>
            <a:pPr lvl="0"/>
            <a:r>
              <a:rPr lang="en-GB" dirty="0"/>
              <a:t>Invoice Discounting and Factoring of debtors - Invoices are purchased at a discount and then the factor collects directly from the customer – applies a firm</a:t>
            </a:r>
            <a:endParaRPr lang="en-GB" sz="1800" dirty="0"/>
          </a:p>
          <a:p>
            <a:pPr lvl="0"/>
            <a:r>
              <a:rPr lang="en-GB" dirty="0"/>
              <a:t>Mediation – One on one talk. </a:t>
            </a:r>
          </a:p>
          <a:p>
            <a:pPr lvl="0"/>
            <a:r>
              <a:rPr lang="en-GB" dirty="0"/>
              <a:t>Taking legal action (litigation) - Should be as a last resort </a:t>
            </a:r>
          </a:p>
          <a:p>
            <a:pPr lvl="0"/>
            <a:r>
              <a:rPr lang="en-GB" dirty="0"/>
              <a:t>Final write off.  </a:t>
            </a:r>
            <a:endParaRPr lang="en-GB" sz="1800" dirty="0"/>
          </a:p>
          <a:p>
            <a:pPr lvl="0"/>
            <a:endParaRPr lang="en-GB" sz="1800" dirty="0"/>
          </a:p>
          <a:p>
            <a:endParaRPr lang="en-GB" dirty="0"/>
          </a:p>
        </p:txBody>
      </p:sp>
    </p:spTree>
    <p:extLst>
      <p:ext uri="{BB962C8B-B14F-4D97-AF65-F5344CB8AC3E}">
        <p14:creationId xmlns:p14="http://schemas.microsoft.com/office/powerpoint/2010/main" val="28868342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706090"/>
          </a:xfrm>
        </p:spPr>
        <p:txBody>
          <a:bodyPr>
            <a:normAutofit fontScale="90000"/>
          </a:bodyPr>
          <a:lstStyle/>
          <a:p>
            <a:pPr algn="l"/>
            <a:r>
              <a:rPr lang="en-GB" b="1" dirty="0"/>
              <a:t>Debt Factoring as a collection method </a:t>
            </a:r>
            <a:endParaRPr lang="en-GB" dirty="0"/>
          </a:p>
        </p:txBody>
      </p:sp>
      <p:sp>
        <p:nvSpPr>
          <p:cNvPr id="3" name="Content Placeholder 2"/>
          <p:cNvSpPr>
            <a:spLocks noGrp="1"/>
          </p:cNvSpPr>
          <p:nvPr>
            <p:ph idx="1"/>
          </p:nvPr>
        </p:nvSpPr>
        <p:spPr>
          <a:xfrm>
            <a:off x="251520" y="1052736"/>
            <a:ext cx="8568952" cy="5472608"/>
          </a:xfrm>
        </p:spPr>
        <p:txBody>
          <a:bodyPr>
            <a:normAutofit/>
          </a:bodyPr>
          <a:lstStyle/>
          <a:p>
            <a:r>
              <a:rPr lang="en-GB" dirty="0"/>
              <a:t>Factoring is the use of an organization/ (individual) called a factor to manage the sales invoices (debtors) of a company and recover money from debtors at a fee. </a:t>
            </a:r>
          </a:p>
          <a:p>
            <a:r>
              <a:rPr lang="en-GB" dirty="0"/>
              <a:t>Done by a specialized finance company known as a factor </a:t>
            </a:r>
          </a:p>
          <a:p>
            <a:r>
              <a:rPr lang="en-GB" dirty="0"/>
              <a:t>Invoices are purchased at a discount and the factor collects directly from the customer. </a:t>
            </a:r>
          </a:p>
        </p:txBody>
      </p:sp>
    </p:spTree>
    <p:extLst>
      <p:ext uri="{BB962C8B-B14F-4D97-AF65-F5344CB8AC3E}">
        <p14:creationId xmlns:p14="http://schemas.microsoft.com/office/powerpoint/2010/main" val="1942045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fontScale="90000"/>
          </a:bodyPr>
          <a:lstStyle/>
          <a:p>
            <a:pPr algn="l"/>
            <a:r>
              <a:rPr lang="en-GB" b="1" dirty="0"/>
              <a:t>Categorization by Time</a:t>
            </a:r>
            <a:endParaRPr lang="en-GB" dirty="0"/>
          </a:p>
        </p:txBody>
      </p:sp>
      <p:sp>
        <p:nvSpPr>
          <p:cNvPr id="3" name="Content Placeholder 2"/>
          <p:cNvSpPr>
            <a:spLocks noGrp="1"/>
          </p:cNvSpPr>
          <p:nvPr>
            <p:ph idx="1"/>
          </p:nvPr>
        </p:nvSpPr>
        <p:spPr>
          <a:xfrm>
            <a:off x="152400" y="990600"/>
            <a:ext cx="8763000" cy="5638800"/>
          </a:xfrm>
        </p:spPr>
        <p:txBody>
          <a:bodyPr>
            <a:normAutofit fontScale="92500" lnSpcReduction="20000"/>
          </a:bodyPr>
          <a:lstStyle/>
          <a:p>
            <a:pPr marL="0" indent="0">
              <a:buNone/>
            </a:pPr>
            <a:r>
              <a:rPr lang="en-US" b="1" dirty="0"/>
              <a:t>1. Permanent working capital</a:t>
            </a:r>
            <a:endParaRPr lang="en-US" dirty="0"/>
          </a:p>
          <a:p>
            <a:r>
              <a:rPr lang="en-US" dirty="0"/>
              <a:t>Refers to the minimum level of working capital required to carry out normal business activities throughout the year. </a:t>
            </a:r>
          </a:p>
          <a:p>
            <a:r>
              <a:rPr lang="en-US" dirty="0"/>
              <a:t>Continues to grow as long as the business is growing. </a:t>
            </a:r>
          </a:p>
          <a:p>
            <a:r>
              <a:rPr lang="en-US" dirty="0"/>
              <a:t>May remain stable for a business that has already reached maturity stage </a:t>
            </a:r>
          </a:p>
          <a:p>
            <a:pPr marL="0" indent="0">
              <a:buNone/>
            </a:pPr>
            <a:r>
              <a:rPr lang="en-US" b="1" dirty="0"/>
              <a:t>Stages of Business Growth </a:t>
            </a:r>
          </a:p>
          <a:p>
            <a:pPr>
              <a:buFontTx/>
              <a:buChar char="-"/>
            </a:pPr>
            <a:r>
              <a:rPr lang="en-US" dirty="0"/>
              <a:t>Startup </a:t>
            </a:r>
          </a:p>
          <a:p>
            <a:pPr>
              <a:buFontTx/>
              <a:buChar char="-"/>
            </a:pPr>
            <a:r>
              <a:rPr lang="en-US" dirty="0"/>
              <a:t>Growth </a:t>
            </a:r>
          </a:p>
          <a:p>
            <a:pPr>
              <a:buFontTx/>
              <a:buChar char="-"/>
            </a:pPr>
            <a:r>
              <a:rPr lang="en-US" dirty="0"/>
              <a:t>Maturity </a:t>
            </a:r>
          </a:p>
          <a:p>
            <a:pPr>
              <a:buFontTx/>
              <a:buChar char="-"/>
            </a:pPr>
            <a:r>
              <a:rPr lang="en-US" dirty="0"/>
              <a:t>Decline </a:t>
            </a:r>
            <a:endParaRPr lang="en-GB" dirty="0"/>
          </a:p>
          <a:p>
            <a:pPr marL="0" indent="0">
              <a:buNone/>
            </a:pPr>
            <a:endParaRPr lang="en-GB" dirty="0"/>
          </a:p>
        </p:txBody>
      </p:sp>
    </p:spTree>
    <p:extLst>
      <p:ext uri="{BB962C8B-B14F-4D97-AF65-F5344CB8AC3E}">
        <p14:creationId xmlns:p14="http://schemas.microsoft.com/office/powerpoint/2010/main" val="1932517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GB" b="1" dirty="0"/>
              <a:t>Debt Factoring </a:t>
            </a:r>
            <a:r>
              <a:rPr lang="en-GB" b="1" dirty="0" err="1"/>
              <a:t>Cont</a:t>
            </a:r>
            <a:r>
              <a:rPr lang="en-GB" b="1" dirty="0"/>
              <a:t>…..</a:t>
            </a:r>
            <a:endParaRPr lang="en-GB" dirty="0"/>
          </a:p>
        </p:txBody>
      </p:sp>
      <p:sp>
        <p:nvSpPr>
          <p:cNvPr id="3" name="Content Placeholder 2"/>
          <p:cNvSpPr>
            <a:spLocks noGrp="1"/>
          </p:cNvSpPr>
          <p:nvPr>
            <p:ph idx="1"/>
          </p:nvPr>
        </p:nvSpPr>
        <p:spPr>
          <a:xfrm>
            <a:off x="152400" y="1143000"/>
            <a:ext cx="8534400" cy="5486400"/>
          </a:xfrm>
        </p:spPr>
        <p:txBody>
          <a:bodyPr>
            <a:normAutofit fontScale="85000" lnSpcReduction="20000"/>
          </a:bodyPr>
          <a:lstStyle/>
          <a:p>
            <a:pPr marL="0" lvl="0" indent="0">
              <a:buNone/>
            </a:pPr>
            <a:r>
              <a:rPr lang="en-GB" b="1" dirty="0"/>
              <a:t>Merits to an organization</a:t>
            </a:r>
            <a:endParaRPr lang="en-GB" dirty="0"/>
          </a:p>
          <a:p>
            <a:pPr lvl="0"/>
            <a:r>
              <a:rPr lang="en-GB" dirty="0"/>
              <a:t>An organization benefits from advance financing.</a:t>
            </a:r>
          </a:p>
          <a:p>
            <a:pPr lvl="0"/>
            <a:r>
              <a:rPr lang="en-GB" dirty="0"/>
              <a:t>The company does not incur the cost of bad debts</a:t>
            </a:r>
          </a:p>
          <a:p>
            <a:pPr lvl="0"/>
            <a:r>
              <a:rPr lang="en-GB" dirty="0"/>
              <a:t>Investments are made in time without waiting for finances</a:t>
            </a:r>
          </a:p>
          <a:p>
            <a:pPr lvl="0"/>
            <a:r>
              <a:rPr lang="en-GB" dirty="0"/>
              <a:t>The business does not incur administrative costs of running its own ledger. </a:t>
            </a:r>
          </a:p>
          <a:p>
            <a:pPr marL="0" lvl="0" indent="0">
              <a:buNone/>
            </a:pPr>
            <a:r>
              <a:rPr lang="en-GB" b="1" dirty="0"/>
              <a:t>Demerits to an organization</a:t>
            </a:r>
          </a:p>
          <a:p>
            <a:pPr lvl="0"/>
            <a:r>
              <a:rPr lang="en-GB" dirty="0"/>
              <a:t>Damaging relations</a:t>
            </a:r>
          </a:p>
          <a:p>
            <a:pPr lvl="0"/>
            <a:r>
              <a:rPr lang="en-GB" dirty="0"/>
              <a:t>Cost involved</a:t>
            </a:r>
          </a:p>
          <a:p>
            <a:pPr lvl="0"/>
            <a:r>
              <a:rPr lang="en-GB" dirty="0"/>
              <a:t>Outside Influence </a:t>
            </a:r>
          </a:p>
          <a:p>
            <a:pPr lvl="0"/>
            <a:r>
              <a:rPr lang="en-GB" dirty="0"/>
              <a:t>Record inefficiency </a:t>
            </a:r>
          </a:p>
          <a:p>
            <a:pPr lvl="0"/>
            <a:r>
              <a:rPr lang="en-GB" dirty="0"/>
              <a:t>Portrays Cash flow problems</a:t>
            </a:r>
          </a:p>
          <a:p>
            <a:pPr marL="0" lvl="0" indent="0">
              <a:buNone/>
            </a:pPr>
            <a:endParaRPr lang="en-GB" b="1" dirty="0"/>
          </a:p>
          <a:p>
            <a:pPr marL="0" lvl="0" indent="0">
              <a:buNone/>
            </a:pPr>
            <a:endParaRPr lang="en-GB" dirty="0"/>
          </a:p>
        </p:txBody>
      </p:sp>
    </p:spTree>
    <p:extLst>
      <p:ext uri="{BB962C8B-B14F-4D97-AF65-F5344CB8AC3E}">
        <p14:creationId xmlns:p14="http://schemas.microsoft.com/office/powerpoint/2010/main" val="84631962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4000" b="1" dirty="0"/>
              <a:t>Credit Evaluation Approaches</a:t>
            </a:r>
            <a:endParaRPr lang="en-GB" sz="4000" dirty="0"/>
          </a:p>
        </p:txBody>
      </p:sp>
      <p:sp>
        <p:nvSpPr>
          <p:cNvPr id="3" name="Content Placeholder 2"/>
          <p:cNvSpPr>
            <a:spLocks noGrp="1"/>
          </p:cNvSpPr>
          <p:nvPr>
            <p:ph idx="1"/>
          </p:nvPr>
        </p:nvSpPr>
        <p:spPr/>
        <p:txBody>
          <a:bodyPr/>
          <a:lstStyle/>
          <a:p>
            <a:pPr lvl="0"/>
            <a:r>
              <a:rPr lang="en-GB" dirty="0"/>
              <a:t>Ratio Analysis</a:t>
            </a:r>
          </a:p>
          <a:p>
            <a:pPr lvl="0"/>
            <a:r>
              <a:rPr lang="en-GB" dirty="0"/>
              <a:t>Credit Scoring</a:t>
            </a:r>
          </a:p>
          <a:p>
            <a:pPr lvl="0"/>
            <a:r>
              <a:rPr lang="en-GB" dirty="0"/>
              <a:t>Cost – Benefit analysis</a:t>
            </a:r>
          </a:p>
          <a:p>
            <a:endParaRPr lang="en-GB" dirty="0"/>
          </a:p>
        </p:txBody>
      </p:sp>
    </p:spTree>
    <p:extLst>
      <p:ext uri="{BB962C8B-B14F-4D97-AF65-F5344CB8AC3E}">
        <p14:creationId xmlns:p14="http://schemas.microsoft.com/office/powerpoint/2010/main" val="38413199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p:spPr>
        <p:txBody>
          <a:bodyPr>
            <a:normAutofit/>
          </a:bodyPr>
          <a:lstStyle/>
          <a:p>
            <a:pPr algn="l"/>
            <a:r>
              <a:rPr lang="en-GB" b="1" dirty="0"/>
              <a:t>Ratio analysis</a:t>
            </a:r>
            <a:endParaRPr lang="en-GB" dirty="0"/>
          </a:p>
        </p:txBody>
      </p:sp>
      <p:sp>
        <p:nvSpPr>
          <p:cNvPr id="3" name="Content Placeholder 2"/>
          <p:cNvSpPr>
            <a:spLocks noGrp="1"/>
          </p:cNvSpPr>
          <p:nvPr>
            <p:ph idx="1"/>
          </p:nvPr>
        </p:nvSpPr>
        <p:spPr>
          <a:xfrm>
            <a:off x="152400" y="990600"/>
            <a:ext cx="8763000" cy="5715000"/>
          </a:xfrm>
        </p:spPr>
        <p:txBody>
          <a:bodyPr>
            <a:normAutofit fontScale="92500" lnSpcReduction="10000"/>
          </a:bodyPr>
          <a:lstStyle/>
          <a:p>
            <a:r>
              <a:rPr lang="en-GB" dirty="0"/>
              <a:t>This involves careful analysis of the customer’s financial report to determine key ratios for the purposes of granting credit. </a:t>
            </a:r>
          </a:p>
          <a:p>
            <a:r>
              <a:rPr lang="en-GB" dirty="0"/>
              <a:t>The major areas of interest would be to determine the Liquidity (the ability of the firm to meet its obligations as they fall due), Profitability (Is the firm making profits – Inflows and Outflows) and Leverage (the proportion of Debt to Equity – High amount of Debt: Highly Levered, Low amount of Debt: Lowly Levered) position of the company. </a:t>
            </a:r>
          </a:p>
          <a:p>
            <a:r>
              <a:rPr lang="en-GB" dirty="0"/>
              <a:t>It is intended to establish the borrower’s ability to repay the debts.</a:t>
            </a:r>
          </a:p>
        </p:txBody>
      </p:sp>
    </p:spTree>
    <p:extLst>
      <p:ext uri="{BB962C8B-B14F-4D97-AF65-F5344CB8AC3E}">
        <p14:creationId xmlns:p14="http://schemas.microsoft.com/office/powerpoint/2010/main" val="9071577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38200"/>
          </a:xfrm>
        </p:spPr>
        <p:txBody>
          <a:bodyPr>
            <a:normAutofit/>
          </a:bodyPr>
          <a:lstStyle/>
          <a:p>
            <a:pPr algn="l"/>
            <a:r>
              <a:rPr lang="en-GB" b="1" dirty="0"/>
              <a:t>Credit Scoring</a:t>
            </a:r>
            <a:endParaRPr lang="en-GB" dirty="0"/>
          </a:p>
        </p:txBody>
      </p:sp>
      <p:sp>
        <p:nvSpPr>
          <p:cNvPr id="3" name="Content Placeholder 2"/>
          <p:cNvSpPr>
            <a:spLocks noGrp="1"/>
          </p:cNvSpPr>
          <p:nvPr>
            <p:ph idx="1"/>
          </p:nvPr>
        </p:nvSpPr>
        <p:spPr>
          <a:xfrm>
            <a:off x="152400" y="990600"/>
            <a:ext cx="8763000" cy="5562600"/>
          </a:xfrm>
        </p:spPr>
        <p:txBody>
          <a:bodyPr>
            <a:normAutofit fontScale="92500" lnSpcReduction="10000"/>
          </a:bodyPr>
          <a:lstStyle/>
          <a:p>
            <a:r>
              <a:rPr lang="en-GB" dirty="0"/>
              <a:t>This approach involves identification of key characteristics about the applicants and quantitatively rating them. </a:t>
            </a:r>
          </a:p>
          <a:p>
            <a:r>
              <a:rPr lang="en-GB" dirty="0"/>
              <a:t>Each character is assign a weight and rated on a given scale after which the total score is used to take a credit decision. </a:t>
            </a:r>
          </a:p>
          <a:p>
            <a:r>
              <a:rPr lang="en-GB" dirty="0"/>
              <a:t>Characters commonly used include historical background, level of education, marital status, other sources of income, and nature of employments among others for individual borrowers. </a:t>
            </a:r>
          </a:p>
          <a:p>
            <a:r>
              <a:rPr lang="en-GB" dirty="0"/>
              <a:t>A client may be rated on a scale of 1-10 basing on predetermined characteristics.</a:t>
            </a:r>
          </a:p>
          <a:p>
            <a:pPr marL="0" indent="0">
              <a:buNone/>
            </a:pPr>
            <a:endParaRPr lang="en-GB" dirty="0"/>
          </a:p>
        </p:txBody>
      </p:sp>
    </p:spTree>
    <p:extLst>
      <p:ext uri="{BB962C8B-B14F-4D97-AF65-F5344CB8AC3E}">
        <p14:creationId xmlns:p14="http://schemas.microsoft.com/office/powerpoint/2010/main" val="112047299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76200"/>
            <a:ext cx="8363272" cy="685800"/>
          </a:xfrm>
        </p:spPr>
        <p:txBody>
          <a:bodyPr>
            <a:normAutofit fontScale="90000"/>
          </a:bodyPr>
          <a:lstStyle/>
          <a:p>
            <a:pPr algn="l"/>
            <a:r>
              <a:rPr lang="en-GB" b="1" dirty="0"/>
              <a:t>Cost - Benefit Analysis</a:t>
            </a:r>
            <a:endParaRPr lang="en-GB" dirty="0"/>
          </a:p>
        </p:txBody>
      </p:sp>
      <p:sp>
        <p:nvSpPr>
          <p:cNvPr id="3" name="Content Placeholder 2"/>
          <p:cNvSpPr>
            <a:spLocks noGrp="1"/>
          </p:cNvSpPr>
          <p:nvPr>
            <p:ph idx="1"/>
          </p:nvPr>
        </p:nvSpPr>
        <p:spPr>
          <a:xfrm>
            <a:off x="251520" y="914400"/>
            <a:ext cx="8640960" cy="5791200"/>
          </a:xfrm>
        </p:spPr>
        <p:txBody>
          <a:bodyPr>
            <a:normAutofit/>
          </a:bodyPr>
          <a:lstStyle/>
          <a:p>
            <a:r>
              <a:rPr lang="en-GB" dirty="0"/>
              <a:t>Under this approach, we recognize the fact that when the firm makes a credit decision, there will be accompanying benefits; </a:t>
            </a:r>
          </a:p>
          <a:p>
            <a:r>
              <a:rPr lang="en-GB" dirty="0"/>
              <a:t>The benefits are reflected in the incremental value of the firm’s revenues.  </a:t>
            </a:r>
          </a:p>
          <a:p>
            <a:r>
              <a:rPr lang="en-GB" dirty="0"/>
              <a:t>However, there are associated costs with these revenues e.g. administrative costs, collection costs, bad debts costs, Opportunity cost etc. </a:t>
            </a:r>
          </a:p>
          <a:p>
            <a:r>
              <a:rPr lang="en-GB" dirty="0"/>
              <a:t>Before you make a credit decision, you have to compare the benefits and the costs of that decision.</a:t>
            </a:r>
          </a:p>
        </p:txBody>
      </p:sp>
    </p:spTree>
    <p:extLst>
      <p:ext uri="{BB962C8B-B14F-4D97-AF65-F5344CB8AC3E}">
        <p14:creationId xmlns:p14="http://schemas.microsoft.com/office/powerpoint/2010/main" val="185131867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324600"/>
          </a:xfrm>
        </p:spPr>
        <p:txBody>
          <a:bodyPr>
            <a:normAutofit fontScale="92500" lnSpcReduction="10000"/>
          </a:bodyPr>
          <a:lstStyle/>
          <a:p>
            <a:pPr marL="0" indent="0">
              <a:buNone/>
            </a:pPr>
            <a:r>
              <a:rPr lang="en-GB" b="1" dirty="0"/>
              <a:t>Cost you will incur </a:t>
            </a:r>
          </a:p>
          <a:p>
            <a:pPr marL="0" indent="0">
              <a:buNone/>
            </a:pPr>
            <a:r>
              <a:rPr lang="en-GB" dirty="0"/>
              <a:t>Administrative cost</a:t>
            </a:r>
          </a:p>
          <a:p>
            <a:pPr marL="0" indent="0">
              <a:buNone/>
            </a:pPr>
            <a:r>
              <a:rPr lang="en-GB" dirty="0"/>
              <a:t>Financing Cost </a:t>
            </a:r>
          </a:p>
          <a:p>
            <a:pPr marL="0" indent="0">
              <a:buNone/>
            </a:pPr>
            <a:r>
              <a:rPr lang="en-GB" dirty="0"/>
              <a:t>Collection cost </a:t>
            </a:r>
          </a:p>
          <a:p>
            <a:pPr marL="0" indent="0">
              <a:buNone/>
            </a:pPr>
            <a:r>
              <a:rPr lang="en-GB" dirty="0"/>
              <a:t>Opportunity Cost </a:t>
            </a:r>
          </a:p>
          <a:p>
            <a:pPr marL="0" indent="0">
              <a:buNone/>
            </a:pPr>
            <a:r>
              <a:rPr lang="en-GB" dirty="0"/>
              <a:t>Litigation Cost </a:t>
            </a:r>
          </a:p>
          <a:p>
            <a:pPr marL="0" indent="0">
              <a:buNone/>
            </a:pPr>
            <a:r>
              <a:rPr lang="en-GB" dirty="0"/>
              <a:t>Disruptions in cash flows = </a:t>
            </a:r>
            <a:r>
              <a:rPr lang="en-GB" b="1" dirty="0"/>
              <a:t>5m </a:t>
            </a:r>
          </a:p>
          <a:p>
            <a:pPr marL="0" indent="0">
              <a:buNone/>
            </a:pPr>
            <a:r>
              <a:rPr lang="en-GB" b="1" dirty="0"/>
              <a:t>Benefit </a:t>
            </a:r>
          </a:p>
          <a:p>
            <a:pPr marL="0" indent="0">
              <a:buNone/>
            </a:pPr>
            <a:r>
              <a:rPr lang="en-GB" dirty="0"/>
              <a:t>Increase sales</a:t>
            </a:r>
          </a:p>
          <a:p>
            <a:pPr marL="0" indent="0">
              <a:buNone/>
            </a:pPr>
            <a:r>
              <a:rPr lang="en-GB" dirty="0"/>
              <a:t>Increase in profits </a:t>
            </a:r>
          </a:p>
          <a:p>
            <a:pPr marL="0" indent="0">
              <a:buNone/>
            </a:pPr>
            <a:r>
              <a:rPr lang="en-GB" dirty="0"/>
              <a:t>Business growth </a:t>
            </a:r>
          </a:p>
          <a:p>
            <a:pPr marL="0" indent="0">
              <a:buNone/>
            </a:pPr>
            <a:r>
              <a:rPr lang="en-GB" dirty="0"/>
              <a:t>Stock Turnover </a:t>
            </a:r>
            <a:r>
              <a:rPr lang="en-GB" b="1" dirty="0"/>
              <a:t>= 4m </a:t>
            </a:r>
          </a:p>
        </p:txBody>
      </p:sp>
    </p:spTree>
    <p:extLst>
      <p:ext uri="{BB962C8B-B14F-4D97-AF65-F5344CB8AC3E}">
        <p14:creationId xmlns:p14="http://schemas.microsoft.com/office/powerpoint/2010/main" val="260976728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 y="2130425"/>
            <a:ext cx="8763000" cy="1470025"/>
          </a:xfrm>
        </p:spPr>
        <p:txBody>
          <a:bodyPr>
            <a:noAutofit/>
          </a:bodyPr>
          <a:lstStyle/>
          <a:p>
            <a:pPr marL="0" indent="0"/>
            <a:r>
              <a:rPr lang="en-US" sz="5400" b="1" dirty="0"/>
              <a:t>3. Management of Inventory</a:t>
            </a:r>
            <a:endParaRPr lang="en-GB" sz="5400" b="1" dirty="0"/>
          </a:p>
        </p:txBody>
      </p:sp>
    </p:spTree>
    <p:extLst>
      <p:ext uri="{BB962C8B-B14F-4D97-AF65-F5344CB8AC3E}">
        <p14:creationId xmlns:p14="http://schemas.microsoft.com/office/powerpoint/2010/main" val="15031551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457200" lvl="1" indent="0"/>
            <a:r>
              <a:rPr lang="en-US" sz="3200" b="1" dirty="0"/>
              <a:t>Definition </a:t>
            </a:r>
            <a:endParaRPr lang="en-GB" sz="3200" b="1" dirty="0"/>
          </a:p>
        </p:txBody>
      </p:sp>
      <p:sp>
        <p:nvSpPr>
          <p:cNvPr id="3" name="Content Placeholder 2"/>
          <p:cNvSpPr>
            <a:spLocks noGrp="1"/>
          </p:cNvSpPr>
          <p:nvPr>
            <p:ph idx="1"/>
          </p:nvPr>
        </p:nvSpPr>
        <p:spPr/>
        <p:txBody>
          <a:bodyPr/>
          <a:lstStyle/>
          <a:p>
            <a:pPr marL="457200" lvl="1" indent="0">
              <a:buNone/>
            </a:pPr>
            <a:endParaRPr lang="en-GB" dirty="0"/>
          </a:p>
        </p:txBody>
      </p:sp>
    </p:spTree>
    <p:extLst>
      <p:ext uri="{BB962C8B-B14F-4D97-AF65-F5344CB8AC3E}">
        <p14:creationId xmlns:p14="http://schemas.microsoft.com/office/powerpoint/2010/main" val="231602825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a:t>Categories of Inventory </a:t>
            </a:r>
            <a:endParaRPr lang="en-GB" b="1" dirty="0"/>
          </a:p>
        </p:txBody>
      </p:sp>
      <p:sp>
        <p:nvSpPr>
          <p:cNvPr id="3" name="Content Placeholder 2"/>
          <p:cNvSpPr>
            <a:spLocks noGrp="1"/>
          </p:cNvSpPr>
          <p:nvPr>
            <p:ph idx="1"/>
          </p:nvPr>
        </p:nvSpPr>
        <p:spPr/>
        <p:txBody>
          <a:bodyPr/>
          <a:lstStyle/>
          <a:p>
            <a:pPr marL="0" indent="0">
              <a:buNone/>
            </a:pPr>
            <a:r>
              <a:rPr lang="en-US" b="1" dirty="0"/>
              <a:t>They include: </a:t>
            </a:r>
          </a:p>
          <a:p>
            <a:r>
              <a:rPr lang="en-GB" dirty="0"/>
              <a:t>Raw Materials</a:t>
            </a:r>
          </a:p>
          <a:p>
            <a:r>
              <a:rPr lang="en-GB" dirty="0"/>
              <a:t>Work-In-Progress (WIP) </a:t>
            </a:r>
          </a:p>
          <a:p>
            <a:r>
              <a:rPr lang="en-GB" dirty="0"/>
              <a:t>Merchandise and Supplies</a:t>
            </a:r>
          </a:p>
          <a:p>
            <a:r>
              <a:rPr lang="en-GB" dirty="0"/>
              <a:t>Finished Goods.</a:t>
            </a:r>
          </a:p>
          <a:p>
            <a:endParaRPr lang="en-GB" dirty="0"/>
          </a:p>
        </p:txBody>
      </p:sp>
    </p:spTree>
    <p:extLst>
      <p:ext uri="{BB962C8B-B14F-4D97-AF65-F5344CB8AC3E}">
        <p14:creationId xmlns:p14="http://schemas.microsoft.com/office/powerpoint/2010/main" val="159244421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a:t>Motives of holding inventory </a:t>
            </a:r>
            <a:endParaRPr lang="en-GB" b="1" dirty="0"/>
          </a:p>
        </p:txBody>
      </p:sp>
      <p:sp>
        <p:nvSpPr>
          <p:cNvPr id="3" name="Content Placeholder 2"/>
          <p:cNvSpPr>
            <a:spLocks noGrp="1"/>
          </p:cNvSpPr>
          <p:nvPr>
            <p:ph idx="1"/>
          </p:nvPr>
        </p:nvSpPr>
        <p:spPr/>
        <p:txBody>
          <a:bodyPr/>
          <a:lstStyle/>
          <a:p>
            <a:pPr marL="0" indent="0">
              <a:buNone/>
            </a:pPr>
            <a:r>
              <a:rPr lang="en-GB" b="1" dirty="0"/>
              <a:t>The include; </a:t>
            </a:r>
          </a:p>
          <a:p>
            <a:r>
              <a:rPr lang="en-GB" dirty="0"/>
              <a:t>Transactions Motive</a:t>
            </a:r>
          </a:p>
          <a:p>
            <a:r>
              <a:rPr lang="en-GB" dirty="0"/>
              <a:t>Precautionary Motive</a:t>
            </a:r>
          </a:p>
          <a:p>
            <a:r>
              <a:rPr lang="en-GB" dirty="0"/>
              <a:t>Speculative Motive</a:t>
            </a:r>
          </a:p>
        </p:txBody>
      </p:sp>
    </p:spTree>
    <p:extLst>
      <p:ext uri="{BB962C8B-B14F-4D97-AF65-F5344CB8AC3E}">
        <p14:creationId xmlns:p14="http://schemas.microsoft.com/office/powerpoint/2010/main" val="250654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763000" cy="5745163"/>
          </a:xfrm>
        </p:spPr>
        <p:txBody>
          <a:bodyPr>
            <a:normAutofit/>
          </a:bodyPr>
          <a:lstStyle/>
          <a:p>
            <a:pPr marL="0" indent="0">
              <a:buNone/>
            </a:pPr>
            <a:r>
              <a:rPr lang="en-US" b="1" dirty="0"/>
              <a:t>2. Temporary working capital</a:t>
            </a:r>
            <a:endParaRPr lang="en-US" dirty="0"/>
          </a:p>
          <a:p>
            <a:r>
              <a:rPr lang="en-US" dirty="0"/>
              <a:t>Refers to the extra level of working capital required over and above the minimum to support a temporary fluctuation in the level of business activities. </a:t>
            </a:r>
          </a:p>
          <a:p>
            <a:r>
              <a:rPr lang="en-US" dirty="0"/>
              <a:t>This may be during busy periods like back to school, Christmas seasons, promotional periods etc.</a:t>
            </a:r>
            <a:endParaRPr lang="en-GB" b="1" dirty="0"/>
          </a:p>
          <a:p>
            <a:endParaRPr lang="en-GB" dirty="0"/>
          </a:p>
        </p:txBody>
      </p:sp>
    </p:spTree>
    <p:extLst>
      <p:ext uri="{BB962C8B-B14F-4D97-AF65-F5344CB8AC3E}">
        <p14:creationId xmlns:p14="http://schemas.microsoft.com/office/powerpoint/2010/main" val="304014759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a:t>Cost of investing in Inventory </a:t>
            </a:r>
            <a:endParaRPr lang="en-GB" b="1" dirty="0"/>
          </a:p>
        </p:txBody>
      </p:sp>
      <p:sp>
        <p:nvSpPr>
          <p:cNvPr id="3" name="Content Placeholder 2"/>
          <p:cNvSpPr>
            <a:spLocks noGrp="1"/>
          </p:cNvSpPr>
          <p:nvPr>
            <p:ph idx="1"/>
          </p:nvPr>
        </p:nvSpPr>
        <p:spPr/>
        <p:txBody>
          <a:bodyPr/>
          <a:lstStyle/>
          <a:p>
            <a:pPr marL="0" indent="0">
              <a:buNone/>
            </a:pPr>
            <a:r>
              <a:rPr lang="en-US" b="1" dirty="0"/>
              <a:t>They include;</a:t>
            </a:r>
          </a:p>
          <a:p>
            <a:r>
              <a:rPr lang="en-GB" dirty="0"/>
              <a:t>Ordering Costs</a:t>
            </a:r>
          </a:p>
          <a:p>
            <a:r>
              <a:rPr lang="en-GB" dirty="0"/>
              <a:t>Holding Costs</a:t>
            </a:r>
          </a:p>
          <a:p>
            <a:r>
              <a:rPr lang="en-GB" dirty="0"/>
              <a:t>Carrying Cost</a:t>
            </a:r>
          </a:p>
          <a:p>
            <a:r>
              <a:rPr lang="en-GB" dirty="0"/>
              <a:t>Shortage and Spoilage Costs</a:t>
            </a:r>
          </a:p>
          <a:p>
            <a:r>
              <a:rPr lang="en-GB" dirty="0"/>
              <a:t>Opportunity Costs</a:t>
            </a:r>
          </a:p>
          <a:p>
            <a:endParaRPr lang="en-GB" dirty="0"/>
          </a:p>
        </p:txBody>
      </p:sp>
    </p:spTree>
    <p:extLst>
      <p:ext uri="{BB962C8B-B14F-4D97-AF65-F5344CB8AC3E}">
        <p14:creationId xmlns:p14="http://schemas.microsoft.com/office/powerpoint/2010/main" val="67824208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fontScale="90000"/>
          </a:bodyPr>
          <a:lstStyle/>
          <a:p>
            <a:pPr algn="l"/>
            <a:r>
              <a:rPr lang="en-US" b="1" dirty="0"/>
              <a:t>Dangers of Maintaining Low levels of Inventory </a:t>
            </a:r>
            <a:endParaRPr lang="en-GB" b="1" dirty="0"/>
          </a:p>
        </p:txBody>
      </p:sp>
      <p:sp>
        <p:nvSpPr>
          <p:cNvPr id="3" name="Content Placeholder 2"/>
          <p:cNvSpPr>
            <a:spLocks noGrp="1"/>
          </p:cNvSpPr>
          <p:nvPr>
            <p:ph idx="1"/>
          </p:nvPr>
        </p:nvSpPr>
        <p:spPr/>
        <p:txBody>
          <a:bodyPr/>
          <a:lstStyle/>
          <a:p>
            <a:pPr marL="0" indent="0">
              <a:buNone/>
            </a:pPr>
            <a:r>
              <a:rPr lang="en-GB" b="1" dirty="0"/>
              <a:t>They include; </a:t>
            </a:r>
          </a:p>
          <a:p>
            <a:r>
              <a:rPr lang="en-GB" dirty="0"/>
              <a:t>Missed/Lost Sales</a:t>
            </a:r>
          </a:p>
          <a:p>
            <a:r>
              <a:rPr lang="en-GB" dirty="0"/>
              <a:t>Disruption in the production process</a:t>
            </a:r>
          </a:p>
          <a:p>
            <a:r>
              <a:rPr lang="en-GB" dirty="0"/>
              <a:t>Underutilization of Fixed assets</a:t>
            </a:r>
          </a:p>
          <a:p>
            <a:r>
              <a:rPr lang="en-GB" dirty="0"/>
              <a:t>Lost Customers</a:t>
            </a:r>
          </a:p>
          <a:p>
            <a:r>
              <a:rPr lang="en-GB" dirty="0"/>
              <a:t>Missing out on cost efficiencies</a:t>
            </a:r>
          </a:p>
          <a:p>
            <a:r>
              <a:rPr lang="en-GB" dirty="0"/>
              <a:t>Running out of stock etc.</a:t>
            </a:r>
          </a:p>
          <a:p>
            <a:endParaRPr lang="en-GB" dirty="0"/>
          </a:p>
        </p:txBody>
      </p:sp>
    </p:spTree>
    <p:extLst>
      <p:ext uri="{BB962C8B-B14F-4D97-AF65-F5344CB8AC3E}">
        <p14:creationId xmlns:p14="http://schemas.microsoft.com/office/powerpoint/2010/main" val="118922476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a:t>Objectives of Inventory Management </a:t>
            </a:r>
            <a:endParaRPr lang="en-GB" b="1" dirty="0"/>
          </a:p>
        </p:txBody>
      </p:sp>
      <p:sp>
        <p:nvSpPr>
          <p:cNvPr id="3" name="Content Placeholder 2"/>
          <p:cNvSpPr>
            <a:spLocks noGrp="1"/>
          </p:cNvSpPr>
          <p:nvPr>
            <p:ph idx="1"/>
          </p:nvPr>
        </p:nvSpPr>
        <p:spPr/>
        <p:txBody>
          <a:bodyPr/>
          <a:lstStyle/>
          <a:p>
            <a:pPr marL="0" indent="0">
              <a:buNone/>
            </a:pPr>
            <a:r>
              <a:rPr lang="en-US" b="1" dirty="0"/>
              <a:t>They include; </a:t>
            </a:r>
            <a:endParaRPr lang="en-GB" b="1" dirty="0"/>
          </a:p>
          <a:p>
            <a:pPr lvl="0"/>
            <a:r>
              <a:rPr lang="en-GB" dirty="0"/>
              <a:t>To provide the desired level of customer service</a:t>
            </a:r>
          </a:p>
          <a:p>
            <a:pPr lvl="0"/>
            <a:r>
              <a:rPr lang="en-GB" dirty="0"/>
              <a:t>To allow cost-efficient operations</a:t>
            </a:r>
          </a:p>
          <a:p>
            <a:pPr lvl="0"/>
            <a:r>
              <a:rPr lang="en-GB" dirty="0"/>
              <a:t>To minimize the inventory investment.</a:t>
            </a:r>
          </a:p>
          <a:p>
            <a:endParaRPr lang="en-GB" b="1" dirty="0"/>
          </a:p>
        </p:txBody>
      </p:sp>
    </p:spTree>
    <p:extLst>
      <p:ext uri="{BB962C8B-B14F-4D97-AF65-F5344CB8AC3E}">
        <p14:creationId xmlns:p14="http://schemas.microsoft.com/office/powerpoint/2010/main" val="67113846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a:t>Inventory Management Techniques</a:t>
            </a:r>
            <a:endParaRPr lang="en-GB" b="1" dirty="0"/>
          </a:p>
        </p:txBody>
      </p:sp>
      <p:sp>
        <p:nvSpPr>
          <p:cNvPr id="3" name="Content Placeholder 2"/>
          <p:cNvSpPr>
            <a:spLocks noGrp="1"/>
          </p:cNvSpPr>
          <p:nvPr>
            <p:ph idx="1"/>
          </p:nvPr>
        </p:nvSpPr>
        <p:spPr/>
        <p:txBody>
          <a:bodyPr/>
          <a:lstStyle/>
          <a:p>
            <a:pPr marL="0" indent="0">
              <a:buNone/>
            </a:pPr>
            <a:r>
              <a:rPr lang="en-GB" b="1" dirty="0"/>
              <a:t>They include;</a:t>
            </a:r>
          </a:p>
          <a:p>
            <a:r>
              <a:rPr lang="en-GB" dirty="0"/>
              <a:t>Economic Order Quantity (EOQ)</a:t>
            </a:r>
          </a:p>
          <a:p>
            <a:r>
              <a:rPr lang="en-GB" dirty="0"/>
              <a:t>ABC analysis</a:t>
            </a:r>
          </a:p>
          <a:p>
            <a:r>
              <a:rPr lang="en-GB" dirty="0"/>
              <a:t>Last In, First Out (LIFO)</a:t>
            </a:r>
          </a:p>
          <a:p>
            <a:r>
              <a:rPr lang="en-GB" dirty="0"/>
              <a:t>First In, First Out (FIFO). </a:t>
            </a:r>
          </a:p>
        </p:txBody>
      </p:sp>
    </p:spTree>
    <p:extLst>
      <p:ext uri="{BB962C8B-B14F-4D97-AF65-F5344CB8AC3E}">
        <p14:creationId xmlns:p14="http://schemas.microsoft.com/office/powerpoint/2010/main" val="285324203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2441575"/>
          </a:xfrm>
        </p:spPr>
        <p:txBody>
          <a:bodyPr>
            <a:normAutofit/>
          </a:bodyPr>
          <a:lstStyle/>
          <a:p>
            <a:pPr marL="0" indent="0"/>
            <a:r>
              <a:rPr lang="en-US" sz="6000" b="1" dirty="0"/>
              <a:t>4. Management of Payables /Creditors </a:t>
            </a:r>
            <a:endParaRPr lang="en-GB" sz="6000" b="1" dirty="0"/>
          </a:p>
        </p:txBody>
      </p:sp>
    </p:spTree>
    <p:extLst>
      <p:ext uri="{BB962C8B-B14F-4D97-AF65-F5344CB8AC3E}">
        <p14:creationId xmlns:p14="http://schemas.microsoft.com/office/powerpoint/2010/main" val="401583671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normAutofit/>
          </a:bodyPr>
          <a:lstStyle/>
          <a:p>
            <a:pPr algn="l"/>
            <a:r>
              <a:rPr lang="en-US" b="1" dirty="0"/>
              <a:t>Definition </a:t>
            </a:r>
            <a:endParaRPr lang="en-GB" b="1" dirty="0"/>
          </a:p>
        </p:txBody>
      </p:sp>
      <p:sp>
        <p:nvSpPr>
          <p:cNvPr id="3" name="Content Placeholder 2"/>
          <p:cNvSpPr>
            <a:spLocks noGrp="1"/>
          </p:cNvSpPr>
          <p:nvPr>
            <p:ph idx="1"/>
          </p:nvPr>
        </p:nvSpPr>
        <p:spPr>
          <a:xfrm>
            <a:off x="76200" y="914400"/>
            <a:ext cx="8915400" cy="5791200"/>
          </a:xfrm>
        </p:spPr>
        <p:txBody>
          <a:bodyPr/>
          <a:lstStyle/>
          <a:p>
            <a:r>
              <a:rPr lang="en-GB" dirty="0"/>
              <a:t>Refers to short term claims against firms arising from the supply of goods and or services used in the production process. </a:t>
            </a:r>
          </a:p>
          <a:p>
            <a:r>
              <a:rPr lang="en-GB" dirty="0"/>
              <a:t>Their settlement are expected within one accounting period. </a:t>
            </a:r>
          </a:p>
          <a:p>
            <a:r>
              <a:rPr lang="en-GB" dirty="0"/>
              <a:t>They are the short term claims arising from past credit transactions between the firm and its suppliers of goods and or services. </a:t>
            </a:r>
          </a:p>
        </p:txBody>
      </p:sp>
    </p:spTree>
    <p:extLst>
      <p:ext uri="{BB962C8B-B14F-4D97-AF65-F5344CB8AC3E}">
        <p14:creationId xmlns:p14="http://schemas.microsoft.com/office/powerpoint/2010/main" val="182431854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a:t>Benefits of Accounts payables as a Source of Finance </a:t>
            </a:r>
            <a:endParaRPr lang="en-GB" b="1" dirty="0"/>
          </a:p>
        </p:txBody>
      </p:sp>
      <p:sp>
        <p:nvSpPr>
          <p:cNvPr id="3" name="Content Placeholder 2"/>
          <p:cNvSpPr>
            <a:spLocks noGrp="1"/>
          </p:cNvSpPr>
          <p:nvPr>
            <p:ph idx="1"/>
          </p:nvPr>
        </p:nvSpPr>
        <p:spPr/>
        <p:txBody>
          <a:bodyPr/>
          <a:lstStyle/>
          <a:p>
            <a:r>
              <a:rPr lang="en-GB" dirty="0"/>
              <a:t>Easily accessible </a:t>
            </a:r>
          </a:p>
          <a:p>
            <a:r>
              <a:rPr lang="en-GB" dirty="0"/>
              <a:t>No security required </a:t>
            </a:r>
          </a:p>
          <a:p>
            <a:r>
              <a:rPr lang="en-GB" dirty="0"/>
              <a:t>Low interests charged if any </a:t>
            </a:r>
          </a:p>
          <a:p>
            <a:r>
              <a:rPr lang="en-GB" dirty="0"/>
              <a:t>It’s a stable source of fund </a:t>
            </a:r>
          </a:p>
          <a:p>
            <a:pPr marL="0" indent="0">
              <a:buNone/>
            </a:pPr>
            <a:endParaRPr lang="en-GB" dirty="0"/>
          </a:p>
        </p:txBody>
      </p:sp>
    </p:spTree>
    <p:extLst>
      <p:ext uri="{BB962C8B-B14F-4D97-AF65-F5344CB8AC3E}">
        <p14:creationId xmlns:p14="http://schemas.microsoft.com/office/powerpoint/2010/main" val="31979346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GB" b="1" dirty="0"/>
              <a:t>Costs Associated With Accounts Payables/Creditors</a:t>
            </a:r>
          </a:p>
        </p:txBody>
      </p:sp>
      <p:sp>
        <p:nvSpPr>
          <p:cNvPr id="3" name="Content Placeholder 2"/>
          <p:cNvSpPr>
            <a:spLocks noGrp="1"/>
          </p:cNvSpPr>
          <p:nvPr>
            <p:ph idx="1"/>
          </p:nvPr>
        </p:nvSpPr>
        <p:spPr/>
        <p:txBody>
          <a:bodyPr/>
          <a:lstStyle/>
          <a:p>
            <a:r>
              <a:rPr lang="en-GB" dirty="0"/>
              <a:t>Opportunity cost/Discount foregone </a:t>
            </a:r>
          </a:p>
          <a:p>
            <a:r>
              <a:rPr lang="en-GB" dirty="0"/>
              <a:t>High cost of purchases </a:t>
            </a:r>
          </a:p>
          <a:p>
            <a:r>
              <a:rPr lang="en-GB" dirty="0"/>
              <a:t>Loss of supplier goodwill </a:t>
            </a:r>
          </a:p>
          <a:p>
            <a:r>
              <a:rPr lang="en-GB" dirty="0"/>
              <a:t>Low bargaining power </a:t>
            </a:r>
          </a:p>
        </p:txBody>
      </p:sp>
    </p:spTree>
    <p:extLst>
      <p:ext uri="{BB962C8B-B14F-4D97-AF65-F5344CB8AC3E}">
        <p14:creationId xmlns:p14="http://schemas.microsoft.com/office/powerpoint/2010/main" val="255160832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pPr algn="l"/>
            <a:r>
              <a:rPr lang="en-US" b="1" dirty="0"/>
              <a:t>Objectives of Accounts Payable Management </a:t>
            </a:r>
            <a:endParaRPr lang="en-GB" b="1" dirty="0"/>
          </a:p>
        </p:txBody>
      </p:sp>
      <p:sp>
        <p:nvSpPr>
          <p:cNvPr id="3" name="Content Placeholder 2"/>
          <p:cNvSpPr>
            <a:spLocks noGrp="1"/>
          </p:cNvSpPr>
          <p:nvPr>
            <p:ph idx="1"/>
          </p:nvPr>
        </p:nvSpPr>
        <p:spPr>
          <a:xfrm>
            <a:off x="76200" y="1447800"/>
            <a:ext cx="8915400" cy="5257800"/>
          </a:xfrm>
        </p:spPr>
        <p:txBody>
          <a:bodyPr>
            <a:normAutofit/>
          </a:bodyPr>
          <a:lstStyle/>
          <a:p>
            <a:r>
              <a:rPr lang="en-GB" dirty="0"/>
              <a:t>The objective is to ensure that a firm maintains a manageable level of accounts Payables, efficiently utilize the available trade credit lines while maintaining cordial relationship with the suppliers. </a:t>
            </a:r>
          </a:p>
          <a:p>
            <a:r>
              <a:rPr lang="en-GB" dirty="0"/>
              <a:t>To achieve the above objective, firms must manage two critical areas; </a:t>
            </a:r>
          </a:p>
          <a:p>
            <a:pPr lvl="1"/>
            <a:r>
              <a:rPr lang="en-GB" dirty="0"/>
              <a:t>Determine when to make payments</a:t>
            </a:r>
          </a:p>
          <a:p>
            <a:pPr lvl="1"/>
            <a:r>
              <a:rPr lang="en-GB" dirty="0"/>
              <a:t>The appropriate level of trade payables </a:t>
            </a:r>
          </a:p>
        </p:txBody>
      </p:sp>
    </p:spTree>
    <p:extLst>
      <p:ext uri="{BB962C8B-B14F-4D97-AF65-F5344CB8AC3E}">
        <p14:creationId xmlns:p14="http://schemas.microsoft.com/office/powerpoint/2010/main" val="19214874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a:t>Dangers of Late Payment </a:t>
            </a:r>
            <a:endParaRPr lang="en-GB" b="1" dirty="0"/>
          </a:p>
        </p:txBody>
      </p:sp>
      <p:sp>
        <p:nvSpPr>
          <p:cNvPr id="3" name="Content Placeholder 2"/>
          <p:cNvSpPr>
            <a:spLocks noGrp="1"/>
          </p:cNvSpPr>
          <p:nvPr>
            <p:ph idx="1"/>
          </p:nvPr>
        </p:nvSpPr>
        <p:spPr/>
        <p:txBody>
          <a:bodyPr/>
          <a:lstStyle/>
          <a:p>
            <a:r>
              <a:rPr lang="en-GB" dirty="0"/>
              <a:t>Loss of reputation </a:t>
            </a:r>
          </a:p>
          <a:p>
            <a:r>
              <a:rPr lang="en-GB" dirty="0"/>
              <a:t>High cost of purchase in future </a:t>
            </a:r>
          </a:p>
          <a:p>
            <a:r>
              <a:rPr lang="en-GB" dirty="0"/>
              <a:t>Inability to source credit in future </a:t>
            </a:r>
          </a:p>
          <a:p>
            <a:r>
              <a:rPr lang="en-GB" dirty="0"/>
              <a:t>Opportunity cost (Discount foregone) </a:t>
            </a:r>
          </a:p>
        </p:txBody>
      </p:sp>
    </p:spTree>
    <p:extLst>
      <p:ext uri="{BB962C8B-B14F-4D97-AF65-F5344CB8AC3E}">
        <p14:creationId xmlns:p14="http://schemas.microsoft.com/office/powerpoint/2010/main" val="250912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Illustration </a:t>
            </a:r>
          </a:p>
        </p:txBody>
      </p:sp>
      <p:pic>
        <p:nvPicPr>
          <p:cNvPr id="1026" name="Picture 2" descr="permanent W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447800"/>
            <a:ext cx="44958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descr="stable permanent W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2133600"/>
            <a:ext cx="39624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0454557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a:t>Determinants of the Level of Accounts Payable </a:t>
            </a:r>
            <a:endParaRPr lang="en-GB" b="1" dirty="0"/>
          </a:p>
        </p:txBody>
      </p:sp>
      <p:sp>
        <p:nvSpPr>
          <p:cNvPr id="3" name="Content Placeholder 2"/>
          <p:cNvSpPr>
            <a:spLocks noGrp="1"/>
          </p:cNvSpPr>
          <p:nvPr>
            <p:ph idx="1"/>
          </p:nvPr>
        </p:nvSpPr>
        <p:spPr/>
        <p:txBody>
          <a:bodyPr>
            <a:normAutofit lnSpcReduction="10000"/>
          </a:bodyPr>
          <a:lstStyle/>
          <a:p>
            <a:r>
              <a:rPr lang="en-GB" dirty="0"/>
              <a:t>Firms liquidity position </a:t>
            </a:r>
          </a:p>
          <a:p>
            <a:r>
              <a:rPr lang="en-GB" dirty="0"/>
              <a:t>Cost of trade payables/Goods to be sold on credit </a:t>
            </a:r>
          </a:p>
          <a:p>
            <a:r>
              <a:rPr lang="en-GB" dirty="0"/>
              <a:t>Supplier credit terms </a:t>
            </a:r>
          </a:p>
          <a:p>
            <a:r>
              <a:rPr lang="en-GB" dirty="0"/>
              <a:t>Level of purchases </a:t>
            </a:r>
          </a:p>
          <a:p>
            <a:r>
              <a:rPr lang="en-GB" dirty="0"/>
              <a:t>General economic conditions </a:t>
            </a:r>
          </a:p>
          <a:p>
            <a:r>
              <a:rPr lang="en-GB" dirty="0"/>
              <a:t>Nature of the business </a:t>
            </a:r>
          </a:p>
          <a:p>
            <a:r>
              <a:rPr lang="en-GB" dirty="0"/>
              <a:t>Interest rate level</a:t>
            </a:r>
          </a:p>
        </p:txBody>
      </p:sp>
    </p:spTree>
    <p:extLst>
      <p:ext uri="{BB962C8B-B14F-4D97-AF65-F5344CB8AC3E}">
        <p14:creationId xmlns:p14="http://schemas.microsoft.com/office/powerpoint/2010/main" val="215382211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a:t>Strategies for Managing Accounts Payable </a:t>
            </a:r>
            <a:endParaRPr lang="en-GB" b="1" dirty="0"/>
          </a:p>
        </p:txBody>
      </p:sp>
      <p:sp>
        <p:nvSpPr>
          <p:cNvPr id="3" name="Content Placeholder 2"/>
          <p:cNvSpPr>
            <a:spLocks noGrp="1"/>
          </p:cNvSpPr>
          <p:nvPr>
            <p:ph idx="1"/>
          </p:nvPr>
        </p:nvSpPr>
        <p:spPr/>
        <p:txBody>
          <a:bodyPr>
            <a:normAutofit lnSpcReduction="10000"/>
          </a:bodyPr>
          <a:lstStyle/>
          <a:p>
            <a:r>
              <a:rPr lang="en-GB" dirty="0"/>
              <a:t>Early settlement </a:t>
            </a:r>
          </a:p>
          <a:p>
            <a:r>
              <a:rPr lang="en-GB" dirty="0"/>
              <a:t>Developing a good relationship with the supplier </a:t>
            </a:r>
          </a:p>
          <a:p>
            <a:r>
              <a:rPr lang="en-GB" dirty="0"/>
              <a:t>Negotiating fair terms of trade  </a:t>
            </a:r>
          </a:p>
          <a:p>
            <a:r>
              <a:rPr lang="en-GB" dirty="0"/>
              <a:t>Maintaining up to date aging schedule </a:t>
            </a:r>
          </a:p>
          <a:p>
            <a:r>
              <a:rPr lang="en-GB" dirty="0"/>
              <a:t>Create a supplier portal</a:t>
            </a:r>
          </a:p>
          <a:p>
            <a:r>
              <a:rPr lang="en-GB" dirty="0"/>
              <a:t>Pay invoices in large batches</a:t>
            </a:r>
          </a:p>
          <a:p>
            <a:r>
              <a:rPr lang="en-GB" dirty="0"/>
              <a:t>Automate your accounts payable</a:t>
            </a:r>
          </a:p>
        </p:txBody>
      </p:sp>
    </p:spTree>
    <p:extLst>
      <p:ext uri="{BB962C8B-B14F-4D97-AF65-F5344CB8AC3E}">
        <p14:creationId xmlns:p14="http://schemas.microsoft.com/office/powerpoint/2010/main" val="257301790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4876800"/>
          </a:xfrm>
        </p:spPr>
        <p:txBody>
          <a:bodyPr>
            <a:normAutofit/>
          </a:bodyPr>
          <a:lstStyle/>
          <a:p>
            <a:r>
              <a:rPr lang="en-GB" sz="16600" b="1" dirty="0"/>
              <a:t>END </a:t>
            </a:r>
          </a:p>
        </p:txBody>
      </p:sp>
    </p:spTree>
    <p:extLst>
      <p:ext uri="{BB962C8B-B14F-4D97-AF65-F5344CB8AC3E}">
        <p14:creationId xmlns:p14="http://schemas.microsoft.com/office/powerpoint/2010/main" val="1418480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b="1" dirty="0"/>
              <a:t>2. Categorization by Concept </a:t>
            </a:r>
            <a:endParaRPr lang="en-GB" dirty="0"/>
          </a:p>
        </p:txBody>
      </p:sp>
      <p:sp>
        <p:nvSpPr>
          <p:cNvPr id="3" name="Content Placeholder 2"/>
          <p:cNvSpPr>
            <a:spLocks noGrp="1"/>
          </p:cNvSpPr>
          <p:nvPr>
            <p:ph idx="1"/>
          </p:nvPr>
        </p:nvSpPr>
        <p:spPr/>
        <p:txBody>
          <a:bodyPr/>
          <a:lstStyle/>
          <a:p>
            <a:r>
              <a:rPr lang="en-GB" dirty="0"/>
              <a:t>Gross Working Capital </a:t>
            </a:r>
          </a:p>
          <a:p>
            <a:r>
              <a:rPr lang="en-GB" dirty="0"/>
              <a:t>Net Working Capital </a:t>
            </a:r>
          </a:p>
          <a:p>
            <a:endParaRPr lang="en-GB" dirty="0"/>
          </a:p>
        </p:txBody>
      </p:sp>
    </p:spTree>
    <p:extLst>
      <p:ext uri="{BB962C8B-B14F-4D97-AF65-F5344CB8AC3E}">
        <p14:creationId xmlns:p14="http://schemas.microsoft.com/office/powerpoint/2010/main" val="3403315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fontScale="90000"/>
          </a:bodyPr>
          <a:lstStyle/>
          <a:p>
            <a:pPr algn="l"/>
            <a:r>
              <a:rPr lang="en-GB" b="1" dirty="0"/>
              <a:t>Importance of Working Capital</a:t>
            </a:r>
            <a:endParaRPr lang="en-GB" dirty="0"/>
          </a:p>
        </p:txBody>
      </p:sp>
      <p:sp>
        <p:nvSpPr>
          <p:cNvPr id="3" name="Content Placeholder 2"/>
          <p:cNvSpPr>
            <a:spLocks noGrp="1"/>
          </p:cNvSpPr>
          <p:nvPr>
            <p:ph idx="1"/>
          </p:nvPr>
        </p:nvSpPr>
        <p:spPr>
          <a:xfrm>
            <a:off x="76200" y="762000"/>
            <a:ext cx="8915400" cy="5943600"/>
          </a:xfrm>
        </p:spPr>
        <p:txBody>
          <a:bodyPr>
            <a:normAutofit fontScale="92500" lnSpcReduction="10000"/>
          </a:bodyPr>
          <a:lstStyle/>
          <a:p>
            <a:pPr lvl="0"/>
            <a:r>
              <a:rPr lang="en-GB" dirty="0"/>
              <a:t>To meet customer orders </a:t>
            </a:r>
          </a:p>
          <a:p>
            <a:pPr lvl="0"/>
            <a:r>
              <a:rPr lang="en-GB" dirty="0"/>
              <a:t>To meet daily business obligations </a:t>
            </a:r>
          </a:p>
          <a:p>
            <a:pPr lvl="0"/>
            <a:r>
              <a:rPr lang="en-GB" dirty="0"/>
              <a:t>Supports long term capacity of the firm. </a:t>
            </a:r>
            <a:r>
              <a:rPr lang="en-GB" dirty="0" err="1"/>
              <a:t>Eg</a:t>
            </a:r>
            <a:r>
              <a:rPr lang="en-GB" dirty="0"/>
              <a:t>. maintenance of equipment, payment of utilities etc. </a:t>
            </a:r>
          </a:p>
          <a:p>
            <a:pPr lvl="0"/>
            <a:r>
              <a:rPr lang="en-GB" dirty="0"/>
              <a:t>It facilitates a firm’s operation during the cash operating cycle - Converting Raw materials into inventory to sales and into cash. </a:t>
            </a:r>
          </a:p>
          <a:p>
            <a:pPr lvl="0"/>
            <a:r>
              <a:rPr lang="en-GB" dirty="0"/>
              <a:t>Aids access to credit, i.e. through review of cash flow statements. </a:t>
            </a:r>
          </a:p>
          <a:p>
            <a:pPr marL="0" indent="0">
              <a:buNone/>
            </a:pPr>
            <a:r>
              <a:rPr lang="en-GB" b="1" dirty="0"/>
              <a:t>NOTE:</a:t>
            </a:r>
            <a:r>
              <a:rPr lang="en-GB" dirty="0"/>
              <a:t> A business cannot operate without working capital and a firm has no choice as to whether to invest in working capital but to determine how much to invest.</a:t>
            </a:r>
          </a:p>
          <a:p>
            <a:endParaRPr lang="en-GB" dirty="0"/>
          </a:p>
        </p:txBody>
      </p:sp>
    </p:spTree>
    <p:extLst>
      <p:ext uri="{BB962C8B-B14F-4D97-AF65-F5344CB8AC3E}">
        <p14:creationId xmlns:p14="http://schemas.microsoft.com/office/powerpoint/2010/main" val="38833852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14161</TotalTime>
  <Words>4622</Words>
  <Application>Microsoft Office PowerPoint</Application>
  <PresentationFormat>On-screen Show (4:3)</PresentationFormat>
  <Paragraphs>554</Paragraphs>
  <Slides>72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72</vt:i4>
      </vt:variant>
    </vt:vector>
  </HeadingPairs>
  <TitlesOfParts>
    <vt:vector size="76" baseType="lpstr">
      <vt:lpstr>Arial</vt:lpstr>
      <vt:lpstr>Calibri</vt:lpstr>
      <vt:lpstr>Times New Roman</vt:lpstr>
      <vt:lpstr>Office Theme</vt:lpstr>
      <vt:lpstr>WORKING CAPITAL/CURRENT ASSET MANAGEMENT/DECISION  </vt:lpstr>
      <vt:lpstr>Content </vt:lpstr>
      <vt:lpstr>Definition  of Working Capital </vt:lpstr>
      <vt:lpstr>Types of Working Capital </vt:lpstr>
      <vt:lpstr>Categorization by Time</vt:lpstr>
      <vt:lpstr>PowerPoint Presentation</vt:lpstr>
      <vt:lpstr>Illustration </vt:lpstr>
      <vt:lpstr>2. Categorization by Concept </vt:lpstr>
      <vt:lpstr>Importance of Working Capital</vt:lpstr>
      <vt:lpstr>Working Capital Management </vt:lpstr>
      <vt:lpstr>Objectives of WCM</vt:lpstr>
      <vt:lpstr>How Much should be Invested in WC</vt:lpstr>
      <vt:lpstr>Dangers/Demerit of Excessive Investment in WC (Maintaining High Level of WC)</vt:lpstr>
      <vt:lpstr>Dangers of Inadequate Investment in Working (Maintaining Low Level of WC)</vt:lpstr>
      <vt:lpstr>Determinants of Level of WC of a Firm </vt:lpstr>
      <vt:lpstr>Working Capital Approaches </vt:lpstr>
      <vt:lpstr>1. Conservative WC policy</vt:lpstr>
      <vt:lpstr>1. Aggressive WC policy:</vt:lpstr>
      <vt:lpstr>3. Moderate Approach (Matching)</vt:lpstr>
      <vt:lpstr>Components of WCM </vt:lpstr>
      <vt:lpstr>Cash Resources</vt:lpstr>
      <vt:lpstr>Motives/Reasons for Holding Cash </vt:lpstr>
      <vt:lpstr>Objectives of Cash management </vt:lpstr>
      <vt:lpstr>Cash Management Policy </vt:lpstr>
      <vt:lpstr>Management of Cash Inflows/Receipts </vt:lpstr>
      <vt:lpstr>Management of Cash Disbursements/Outflows </vt:lpstr>
      <vt:lpstr>Managing Surplus Cash Balances</vt:lpstr>
      <vt:lpstr>Options for Investing Cash Surplus</vt:lpstr>
      <vt:lpstr>Criteria/considerations for investing surplus cash</vt:lpstr>
      <vt:lpstr>Managing Deficit Cash Balances</vt:lpstr>
      <vt:lpstr>Cash planning</vt:lpstr>
      <vt:lpstr>Cash Budget </vt:lpstr>
      <vt:lpstr>Steps in preparing a Cash Budget</vt:lpstr>
      <vt:lpstr>Format of a Cash Budget </vt:lpstr>
      <vt:lpstr>Sources of information for preparing a Cash Budget</vt:lpstr>
      <vt:lpstr>Example 1</vt:lpstr>
      <vt:lpstr>Advise </vt:lpstr>
      <vt:lpstr>Example 2</vt:lpstr>
      <vt:lpstr>2. Debtors/Accounts Receivables</vt:lpstr>
      <vt:lpstr>Why sell on credit/why invest in Debtors</vt:lpstr>
      <vt:lpstr>Costs Associated with Credit Sales</vt:lpstr>
      <vt:lpstr>Determinants of the level of investments in trade receivables</vt:lpstr>
      <vt:lpstr>Credit Management Policy </vt:lpstr>
      <vt:lpstr>1. Credit standards</vt:lpstr>
      <vt:lpstr>2. Credit Terms</vt:lpstr>
      <vt:lpstr>PowerPoint Presentation</vt:lpstr>
      <vt:lpstr>3. Credit Collection Efforts</vt:lpstr>
      <vt:lpstr>Strategies to accelerate collections</vt:lpstr>
      <vt:lpstr>Debt Factoring as a collection method </vt:lpstr>
      <vt:lpstr>Debt Factoring Cont…..</vt:lpstr>
      <vt:lpstr>Credit Evaluation Approaches</vt:lpstr>
      <vt:lpstr>Ratio analysis</vt:lpstr>
      <vt:lpstr>Credit Scoring</vt:lpstr>
      <vt:lpstr>Cost - Benefit Analysis</vt:lpstr>
      <vt:lpstr>PowerPoint Presentation</vt:lpstr>
      <vt:lpstr>3. Management of Inventory</vt:lpstr>
      <vt:lpstr>Definition </vt:lpstr>
      <vt:lpstr>Categories of Inventory </vt:lpstr>
      <vt:lpstr>Motives of holding inventory </vt:lpstr>
      <vt:lpstr>Cost of investing in Inventory </vt:lpstr>
      <vt:lpstr>Dangers of Maintaining Low levels of Inventory </vt:lpstr>
      <vt:lpstr>Objectives of Inventory Management </vt:lpstr>
      <vt:lpstr>Inventory Management Techniques</vt:lpstr>
      <vt:lpstr>4. Management of Payables /Creditors </vt:lpstr>
      <vt:lpstr>Definition </vt:lpstr>
      <vt:lpstr>Benefits of Accounts payables as a Source of Finance </vt:lpstr>
      <vt:lpstr>Costs Associated With Accounts Payables/Creditors</vt:lpstr>
      <vt:lpstr>Objectives of Accounts Payable Management </vt:lpstr>
      <vt:lpstr>Dangers of Late Payment </vt:lpstr>
      <vt:lpstr>Determinants of the Level of Accounts Payable </vt:lpstr>
      <vt:lpstr>Strategies for Managing Accounts Payable </vt:lpstr>
      <vt:lpstr>END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YIET Initiative</dc:creator>
  <cp:lastModifiedBy>USER</cp:lastModifiedBy>
  <cp:revision>117</cp:revision>
  <dcterms:created xsi:type="dcterms:W3CDTF">2006-08-16T00:00:00Z</dcterms:created>
  <dcterms:modified xsi:type="dcterms:W3CDTF">2024-03-19T11:18:51Z</dcterms:modified>
</cp:coreProperties>
</file>