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78" r:id="rId2"/>
    <p:sldId id="286" r:id="rId3"/>
    <p:sldId id="264" r:id="rId4"/>
    <p:sldId id="257" r:id="rId5"/>
    <p:sldId id="258" r:id="rId6"/>
    <p:sldId id="259" r:id="rId7"/>
    <p:sldId id="260" r:id="rId8"/>
    <p:sldId id="261" r:id="rId9"/>
    <p:sldId id="262" r:id="rId10"/>
    <p:sldId id="263" r:id="rId11"/>
    <p:sldId id="271" r:id="rId12"/>
    <p:sldId id="265" r:id="rId13"/>
    <p:sldId id="270" r:id="rId14"/>
    <p:sldId id="266" r:id="rId15"/>
    <p:sldId id="267" r:id="rId16"/>
    <p:sldId id="279" r:id="rId17"/>
    <p:sldId id="268" r:id="rId18"/>
    <p:sldId id="269" r:id="rId19"/>
    <p:sldId id="299" r:id="rId20"/>
    <p:sldId id="300" r:id="rId21"/>
    <p:sldId id="301" r:id="rId22"/>
    <p:sldId id="283" r:id="rId23"/>
    <p:sldId id="272" r:id="rId24"/>
    <p:sldId id="280" r:id="rId25"/>
    <p:sldId id="281" r:id="rId26"/>
    <p:sldId id="282" r:id="rId27"/>
    <p:sldId id="274" r:id="rId28"/>
    <p:sldId id="275" r:id="rId29"/>
    <p:sldId id="276" r:id="rId30"/>
    <p:sldId id="284" r:id="rId31"/>
    <p:sldId id="285" r:id="rId32"/>
    <p:sldId id="287" r:id="rId33"/>
    <p:sldId id="288" r:id="rId34"/>
    <p:sldId id="289" r:id="rId35"/>
    <p:sldId id="290" r:id="rId36"/>
    <p:sldId id="298" r:id="rId37"/>
    <p:sldId id="291" r:id="rId38"/>
    <p:sldId id="292" r:id="rId39"/>
    <p:sldId id="293" r:id="rId40"/>
    <p:sldId id="294" r:id="rId41"/>
    <p:sldId id="295" r:id="rId42"/>
    <p:sldId id="296"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87B757C-A760-41AA-8092-5A72C43FC522}">
          <p14:sldIdLst>
            <p14:sldId id="278"/>
            <p14:sldId id="286"/>
            <p14:sldId id="264"/>
            <p14:sldId id="257"/>
            <p14:sldId id="258"/>
            <p14:sldId id="259"/>
            <p14:sldId id="260"/>
            <p14:sldId id="261"/>
            <p14:sldId id="262"/>
            <p14:sldId id="263"/>
          </p14:sldIdLst>
        </p14:section>
        <p14:section name="Untitled Section" id="{CAA584C7-EEF4-40FB-9594-FA276D4EA941}">
          <p14:sldIdLst>
            <p14:sldId id="271"/>
            <p14:sldId id="265"/>
            <p14:sldId id="270"/>
            <p14:sldId id="266"/>
            <p14:sldId id="267"/>
            <p14:sldId id="279"/>
            <p14:sldId id="268"/>
            <p14:sldId id="269"/>
            <p14:sldId id="299"/>
            <p14:sldId id="300"/>
            <p14:sldId id="301"/>
            <p14:sldId id="283"/>
            <p14:sldId id="272"/>
            <p14:sldId id="280"/>
            <p14:sldId id="281"/>
            <p14:sldId id="282"/>
            <p14:sldId id="274"/>
            <p14:sldId id="275"/>
            <p14:sldId id="276"/>
            <p14:sldId id="284"/>
            <p14:sldId id="285"/>
            <p14:sldId id="287"/>
            <p14:sldId id="288"/>
            <p14:sldId id="289"/>
            <p14:sldId id="290"/>
            <p14:sldId id="298"/>
            <p14:sldId id="291"/>
            <p14:sldId id="292"/>
            <p14:sldId id="293"/>
            <p14:sldId id="294"/>
            <p14:sldId id="295"/>
            <p14:sldId id="29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0" d="100"/>
          <a:sy n="80" d="100"/>
        </p:scale>
        <p:origin x="60"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94154B-48F9-4BBC-8A2B-59B4E5459F5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996C62-D92B-44B6-B2DA-C594E7A8B7B6}" type="slidenum">
              <a:rPr lang="en-US" smtClean="0"/>
              <a:t>‹#›</a:t>
            </a:fld>
            <a:endParaRPr lang="en-US"/>
          </a:p>
        </p:txBody>
      </p:sp>
    </p:spTree>
    <p:extLst>
      <p:ext uri="{BB962C8B-B14F-4D97-AF65-F5344CB8AC3E}">
        <p14:creationId xmlns:p14="http://schemas.microsoft.com/office/powerpoint/2010/main" val="4088354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94154B-48F9-4BBC-8A2B-59B4E5459F5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996C62-D92B-44B6-B2DA-C594E7A8B7B6}" type="slidenum">
              <a:rPr lang="en-US" smtClean="0"/>
              <a:t>‹#›</a:t>
            </a:fld>
            <a:endParaRPr lang="en-US"/>
          </a:p>
        </p:txBody>
      </p:sp>
    </p:spTree>
    <p:extLst>
      <p:ext uri="{BB962C8B-B14F-4D97-AF65-F5344CB8AC3E}">
        <p14:creationId xmlns:p14="http://schemas.microsoft.com/office/powerpoint/2010/main" val="217540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94154B-48F9-4BBC-8A2B-59B4E5459F5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996C62-D92B-44B6-B2DA-C594E7A8B7B6}"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319528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94154B-48F9-4BBC-8A2B-59B4E5459F5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996C62-D92B-44B6-B2DA-C594E7A8B7B6}" type="slidenum">
              <a:rPr lang="en-US" smtClean="0"/>
              <a:t>‹#›</a:t>
            </a:fld>
            <a:endParaRPr lang="en-US"/>
          </a:p>
        </p:txBody>
      </p:sp>
    </p:spTree>
    <p:extLst>
      <p:ext uri="{BB962C8B-B14F-4D97-AF65-F5344CB8AC3E}">
        <p14:creationId xmlns:p14="http://schemas.microsoft.com/office/powerpoint/2010/main" val="24929287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94154B-48F9-4BBC-8A2B-59B4E5459F5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996C62-D92B-44B6-B2DA-C594E7A8B7B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89711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94154B-48F9-4BBC-8A2B-59B4E5459F5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996C62-D92B-44B6-B2DA-C594E7A8B7B6}" type="slidenum">
              <a:rPr lang="en-US" smtClean="0"/>
              <a:t>‹#›</a:t>
            </a:fld>
            <a:endParaRPr lang="en-US"/>
          </a:p>
        </p:txBody>
      </p:sp>
    </p:spTree>
    <p:extLst>
      <p:ext uri="{BB962C8B-B14F-4D97-AF65-F5344CB8AC3E}">
        <p14:creationId xmlns:p14="http://schemas.microsoft.com/office/powerpoint/2010/main" val="25413158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94154B-48F9-4BBC-8A2B-59B4E5459F5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996C62-D92B-44B6-B2DA-C594E7A8B7B6}" type="slidenum">
              <a:rPr lang="en-US" smtClean="0"/>
              <a:t>‹#›</a:t>
            </a:fld>
            <a:endParaRPr lang="en-US"/>
          </a:p>
        </p:txBody>
      </p:sp>
    </p:spTree>
    <p:extLst>
      <p:ext uri="{BB962C8B-B14F-4D97-AF65-F5344CB8AC3E}">
        <p14:creationId xmlns:p14="http://schemas.microsoft.com/office/powerpoint/2010/main" val="34891942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94154B-48F9-4BBC-8A2B-59B4E5459F5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996C62-D92B-44B6-B2DA-C594E7A8B7B6}" type="slidenum">
              <a:rPr lang="en-US" smtClean="0"/>
              <a:t>‹#›</a:t>
            </a:fld>
            <a:endParaRPr lang="en-US"/>
          </a:p>
        </p:txBody>
      </p:sp>
    </p:spTree>
    <p:extLst>
      <p:ext uri="{BB962C8B-B14F-4D97-AF65-F5344CB8AC3E}">
        <p14:creationId xmlns:p14="http://schemas.microsoft.com/office/powerpoint/2010/main" val="4261799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94154B-48F9-4BBC-8A2B-59B4E5459F5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996C62-D92B-44B6-B2DA-C594E7A8B7B6}" type="slidenum">
              <a:rPr lang="en-US" smtClean="0"/>
              <a:t>‹#›</a:t>
            </a:fld>
            <a:endParaRPr lang="en-US"/>
          </a:p>
        </p:txBody>
      </p:sp>
    </p:spTree>
    <p:extLst>
      <p:ext uri="{BB962C8B-B14F-4D97-AF65-F5344CB8AC3E}">
        <p14:creationId xmlns:p14="http://schemas.microsoft.com/office/powerpoint/2010/main" val="260783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94154B-48F9-4BBC-8A2B-59B4E5459F5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996C62-D92B-44B6-B2DA-C594E7A8B7B6}" type="slidenum">
              <a:rPr lang="en-US" smtClean="0"/>
              <a:t>‹#›</a:t>
            </a:fld>
            <a:endParaRPr lang="en-US"/>
          </a:p>
        </p:txBody>
      </p:sp>
    </p:spTree>
    <p:extLst>
      <p:ext uri="{BB962C8B-B14F-4D97-AF65-F5344CB8AC3E}">
        <p14:creationId xmlns:p14="http://schemas.microsoft.com/office/powerpoint/2010/main" val="404399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94154B-48F9-4BBC-8A2B-59B4E5459F54}"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996C62-D92B-44B6-B2DA-C594E7A8B7B6}" type="slidenum">
              <a:rPr lang="en-US" smtClean="0"/>
              <a:t>‹#›</a:t>
            </a:fld>
            <a:endParaRPr lang="en-US"/>
          </a:p>
        </p:txBody>
      </p:sp>
    </p:spTree>
    <p:extLst>
      <p:ext uri="{BB962C8B-B14F-4D97-AF65-F5344CB8AC3E}">
        <p14:creationId xmlns:p14="http://schemas.microsoft.com/office/powerpoint/2010/main" val="759674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394154B-48F9-4BBC-8A2B-59B4E5459F54}" type="datetimeFigureOut">
              <a:rPr lang="en-US" smtClean="0"/>
              <a:t>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996C62-D92B-44B6-B2DA-C594E7A8B7B6}" type="slidenum">
              <a:rPr lang="en-US" smtClean="0"/>
              <a:t>‹#›</a:t>
            </a:fld>
            <a:endParaRPr lang="en-US"/>
          </a:p>
        </p:txBody>
      </p:sp>
    </p:spTree>
    <p:extLst>
      <p:ext uri="{BB962C8B-B14F-4D97-AF65-F5344CB8AC3E}">
        <p14:creationId xmlns:p14="http://schemas.microsoft.com/office/powerpoint/2010/main" val="1001046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394154B-48F9-4BBC-8A2B-59B4E5459F54}" type="datetimeFigureOut">
              <a:rPr lang="en-US" smtClean="0"/>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996C62-D92B-44B6-B2DA-C594E7A8B7B6}" type="slidenum">
              <a:rPr lang="en-US" smtClean="0"/>
              <a:t>‹#›</a:t>
            </a:fld>
            <a:endParaRPr lang="en-US"/>
          </a:p>
        </p:txBody>
      </p:sp>
    </p:spTree>
    <p:extLst>
      <p:ext uri="{BB962C8B-B14F-4D97-AF65-F5344CB8AC3E}">
        <p14:creationId xmlns:p14="http://schemas.microsoft.com/office/powerpoint/2010/main" val="3139386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94154B-48F9-4BBC-8A2B-59B4E5459F54}" type="datetimeFigureOut">
              <a:rPr lang="en-US" smtClean="0"/>
              <a:t>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996C62-D92B-44B6-B2DA-C594E7A8B7B6}" type="slidenum">
              <a:rPr lang="en-US" smtClean="0"/>
              <a:t>‹#›</a:t>
            </a:fld>
            <a:endParaRPr lang="en-US"/>
          </a:p>
        </p:txBody>
      </p:sp>
    </p:spTree>
    <p:extLst>
      <p:ext uri="{BB962C8B-B14F-4D97-AF65-F5344CB8AC3E}">
        <p14:creationId xmlns:p14="http://schemas.microsoft.com/office/powerpoint/2010/main" val="374940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394154B-48F9-4BBC-8A2B-59B4E5459F54}"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996C62-D92B-44B6-B2DA-C594E7A8B7B6}" type="slidenum">
              <a:rPr lang="en-US" smtClean="0"/>
              <a:t>‹#›</a:t>
            </a:fld>
            <a:endParaRPr lang="en-US"/>
          </a:p>
        </p:txBody>
      </p:sp>
    </p:spTree>
    <p:extLst>
      <p:ext uri="{BB962C8B-B14F-4D97-AF65-F5344CB8AC3E}">
        <p14:creationId xmlns:p14="http://schemas.microsoft.com/office/powerpoint/2010/main" val="2865459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394154B-48F9-4BBC-8A2B-59B4E5459F54}"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996C62-D92B-44B6-B2DA-C594E7A8B7B6}" type="slidenum">
              <a:rPr lang="en-US" smtClean="0"/>
              <a:t>‹#›</a:t>
            </a:fld>
            <a:endParaRPr lang="en-US"/>
          </a:p>
        </p:txBody>
      </p:sp>
    </p:spTree>
    <p:extLst>
      <p:ext uri="{BB962C8B-B14F-4D97-AF65-F5344CB8AC3E}">
        <p14:creationId xmlns:p14="http://schemas.microsoft.com/office/powerpoint/2010/main" val="2771533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394154B-48F9-4BBC-8A2B-59B4E5459F54}" type="datetimeFigureOut">
              <a:rPr lang="en-US" smtClean="0"/>
              <a:t>1/22/2025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6996C62-D92B-44B6-B2DA-C594E7A8B7B6}" type="slidenum">
              <a:rPr lang="en-US" smtClean="0"/>
              <a:t>‹#›</a:t>
            </a:fld>
            <a:endParaRPr lang="en-US"/>
          </a:p>
        </p:txBody>
      </p:sp>
    </p:spTree>
    <p:extLst>
      <p:ext uri="{BB962C8B-B14F-4D97-AF65-F5344CB8AC3E}">
        <p14:creationId xmlns:p14="http://schemas.microsoft.com/office/powerpoint/2010/main" val="2112677335"/>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en.wikipedia.org/wiki/Contract"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en.wikipedia.org/wiki/Trade_agreement" TargetMode="External"/><Relationship Id="rId2" Type="http://schemas.openxmlformats.org/officeDocument/2006/relationships/hyperlink" Target="http://en.wikipedia.org/wiki/Partnership_agreement" TargetMode="External"/><Relationship Id="rId1" Type="http://schemas.openxmlformats.org/officeDocument/2006/relationships/slideLayout" Target="../slideLayouts/slideLayout2.xml"/><Relationship Id="rId5" Type="http://schemas.openxmlformats.org/officeDocument/2006/relationships/hyperlink" Target="http://en.wikipedia.org/wiki/Common_law" TargetMode="External"/><Relationship Id="rId4" Type="http://schemas.openxmlformats.org/officeDocument/2006/relationships/hyperlink" Target="http://en.wikipedia.org/wiki/Customer"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a:extLst>
              <a:ext uri="{FF2B5EF4-FFF2-40B4-BE49-F238E27FC236}">
                <a16:creationId xmlns:a16="http://schemas.microsoft.com/office/drawing/2014/main" id="{1017F5B1-2970-4784-97E7-C31C2E923D71}"/>
              </a:ext>
            </a:extLst>
          </p:cNvPr>
          <p:cNvSpPr>
            <a:spLocks noGrp="1"/>
          </p:cNvSpPr>
          <p:nvPr>
            <p:ph type="title"/>
          </p:nvPr>
        </p:nvSpPr>
        <p:spPr>
          <a:xfrm>
            <a:off x="772750" y="-230588"/>
            <a:ext cx="10017170" cy="2178658"/>
          </a:xfrm>
        </p:spPr>
        <p:txBody>
          <a:bodyPr>
            <a:normAutofit fontScale="90000"/>
          </a:bodyPr>
          <a:lstStyle/>
          <a:p>
            <a:br>
              <a:rPr lang="en-US" b="1" dirty="0">
                <a:latin typeface="Garamond" panose="02020404030301010803" pitchFamily="18" charset="0"/>
              </a:rPr>
            </a:br>
            <a:br>
              <a:rPr lang="en-US" b="1" dirty="0">
                <a:latin typeface="Garamond" panose="02020404030301010803" pitchFamily="18" charset="0"/>
              </a:rPr>
            </a:br>
            <a:r>
              <a:rPr lang="en-US" sz="4400" b="1" dirty="0">
                <a:latin typeface="Garamond" panose="02020404030301010803" pitchFamily="18" charset="0"/>
              </a:rPr>
              <a:t>Procurement in Project Environments </a:t>
            </a:r>
            <a:br>
              <a:rPr lang="en-US" dirty="0">
                <a:latin typeface="Garamond" panose="02020404030301010803" pitchFamily="18" charset="0"/>
              </a:rPr>
            </a:br>
            <a:r>
              <a:rPr lang="en-US" b="1" dirty="0">
                <a:latin typeface="Garamond" panose="02020404030301010803" pitchFamily="18" charset="0"/>
              </a:rPr>
              <a:t> </a:t>
            </a:r>
            <a:br>
              <a:rPr lang="en-US" dirty="0">
                <a:latin typeface="Garamond" panose="02020404030301010803" pitchFamily="18" charset="0"/>
              </a:rPr>
            </a:br>
            <a:r>
              <a:rPr lang="en-US" dirty="0">
                <a:latin typeface="Garamond" panose="02020404030301010803" pitchFamily="18" charset="0"/>
              </a:rPr>
              <a:t>      </a:t>
            </a:r>
          </a:p>
        </p:txBody>
      </p:sp>
      <p:sp>
        <p:nvSpPr>
          <p:cNvPr id="3" name="Content Placeholder 2">
            <a:extLst>
              <a:ext uri="{FF2B5EF4-FFF2-40B4-BE49-F238E27FC236}">
                <a16:creationId xmlns:a16="http://schemas.microsoft.com/office/drawing/2014/main" id="{C73546E7-F924-4DFC-8B1D-656A2A462D84}"/>
              </a:ext>
            </a:extLst>
          </p:cNvPr>
          <p:cNvSpPr>
            <a:spLocks noGrp="1"/>
          </p:cNvSpPr>
          <p:nvPr>
            <p:ph idx="1"/>
          </p:nvPr>
        </p:nvSpPr>
        <p:spPr>
          <a:xfrm>
            <a:off x="381663" y="1455089"/>
            <a:ext cx="11100020" cy="5112689"/>
          </a:xfrm>
        </p:spPr>
        <p:txBody>
          <a:bodyPr>
            <a:normAutofit/>
          </a:bodyPr>
          <a:lstStyle/>
          <a:p>
            <a:pPr marL="0" indent="0">
              <a:buNone/>
            </a:pPr>
            <a:r>
              <a:rPr lang="en-US" sz="4400" b="1" dirty="0">
                <a:latin typeface="Garamond" panose="02020404030301010803" pitchFamily="18" charset="0"/>
              </a:rPr>
              <a:t>TOPIC 1: INTRODUCTION TO PROCUREMENT PROJECTS AND CONTRACTS</a:t>
            </a:r>
          </a:p>
          <a:p>
            <a:r>
              <a:rPr lang="en-US" sz="2600" b="1" dirty="0">
                <a:latin typeface="Garamond" panose="02020404030301010803" pitchFamily="18" charset="0"/>
              </a:rPr>
              <a:t>BY ONGERO VINCENT</a:t>
            </a:r>
          </a:p>
          <a:p>
            <a:r>
              <a:rPr lang="en-US" sz="2600" dirty="0">
                <a:latin typeface="Garamond" panose="02020404030301010803" pitchFamily="18" charset="0"/>
              </a:rPr>
              <a:t>LECTURER DEPT OF PROCUREMENT AND LOGISTICS MGT</a:t>
            </a:r>
          </a:p>
          <a:p>
            <a:r>
              <a:rPr lang="en-US" sz="2600" dirty="0">
                <a:latin typeface="Garamond" panose="02020404030301010803" pitchFamily="18" charset="0"/>
              </a:rPr>
              <a:t>TEL. 0752 471 499</a:t>
            </a:r>
          </a:p>
          <a:p>
            <a:r>
              <a:rPr lang="en-US" sz="2600" dirty="0">
                <a:latin typeface="Garamond" panose="02020404030301010803" pitchFamily="18" charset="0"/>
              </a:rPr>
              <a:t>Email. vongero@mubs.ac.ug</a:t>
            </a:r>
            <a:br>
              <a:rPr lang="en-US" sz="2600" dirty="0">
                <a:latin typeface="Garamond" panose="02020404030301010803" pitchFamily="18" charset="0"/>
              </a:rPr>
            </a:br>
            <a:endParaRPr lang="en-US" sz="2600" dirty="0">
              <a:latin typeface="Garamond" panose="02020404030301010803" pitchFamily="18" charset="0"/>
            </a:endParaRPr>
          </a:p>
          <a:p>
            <a:endParaRPr lang="en-US" sz="4400" dirty="0">
              <a:latin typeface="Garamond" panose="02020404030301010803" pitchFamily="18" charset="0"/>
            </a:endParaRPr>
          </a:p>
        </p:txBody>
      </p:sp>
    </p:spTree>
    <p:extLst>
      <p:ext uri="{BB962C8B-B14F-4D97-AF65-F5344CB8AC3E}">
        <p14:creationId xmlns:p14="http://schemas.microsoft.com/office/powerpoint/2010/main" val="280146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9B116-5210-4BAA-A7FC-1534D6A5080C}"/>
              </a:ext>
            </a:extLst>
          </p:cNvPr>
          <p:cNvSpPr>
            <a:spLocks noGrp="1"/>
          </p:cNvSpPr>
          <p:nvPr>
            <p:ph type="title"/>
          </p:nvPr>
        </p:nvSpPr>
        <p:spPr/>
        <p:txBody>
          <a:bodyPr/>
          <a:lstStyle/>
          <a:p>
            <a:r>
              <a:rPr lang="en-US" b="1" dirty="0">
                <a:latin typeface="Garamond" panose="02020404030301010803" pitchFamily="18" charset="0"/>
              </a:rPr>
              <a:t>Specific Objectives</a:t>
            </a:r>
            <a:br>
              <a:rPr lang="en-US" b="1" dirty="0"/>
            </a:br>
            <a:endParaRPr lang="en-US" dirty="0"/>
          </a:p>
        </p:txBody>
      </p:sp>
      <p:sp>
        <p:nvSpPr>
          <p:cNvPr id="3" name="Content Placeholder 2">
            <a:extLst>
              <a:ext uri="{FF2B5EF4-FFF2-40B4-BE49-F238E27FC236}">
                <a16:creationId xmlns:a16="http://schemas.microsoft.com/office/drawing/2014/main" id="{DA6E1AFA-DEAD-441E-B72A-570934FE9D97}"/>
              </a:ext>
            </a:extLst>
          </p:cNvPr>
          <p:cNvSpPr>
            <a:spLocks noGrp="1"/>
          </p:cNvSpPr>
          <p:nvPr>
            <p:ph idx="1"/>
          </p:nvPr>
        </p:nvSpPr>
        <p:spPr>
          <a:xfrm>
            <a:off x="508883" y="771276"/>
            <a:ext cx="11147729" cy="5788549"/>
          </a:xfrm>
        </p:spPr>
        <p:txBody>
          <a:bodyPr>
            <a:normAutofit/>
          </a:bodyPr>
          <a:lstStyle/>
          <a:p>
            <a:pPr marL="0" indent="0" algn="just">
              <a:buNone/>
            </a:pPr>
            <a:endParaRPr lang="en-US" sz="2800" dirty="0">
              <a:latin typeface="Garamond" panose="02020404030301010803" pitchFamily="18" charset="0"/>
            </a:endParaRPr>
          </a:p>
          <a:p>
            <a:pPr marL="0" indent="0" algn="just">
              <a:buNone/>
            </a:pPr>
            <a:r>
              <a:rPr lang="en-US" sz="2800" b="1" dirty="0">
                <a:latin typeface="Garamond" panose="02020404030301010803" pitchFamily="18" charset="0"/>
              </a:rPr>
              <a:t>The specific objectives of procurement are to:</a:t>
            </a:r>
          </a:p>
          <a:p>
            <a:pPr lvl="0" algn="just"/>
            <a:r>
              <a:rPr lang="en-US" sz="2800" dirty="0">
                <a:latin typeface="Garamond" panose="02020404030301010803" pitchFamily="18" charset="0"/>
              </a:rPr>
              <a:t>Select the best suppliers in the market.</a:t>
            </a:r>
          </a:p>
          <a:p>
            <a:pPr lvl="0" algn="just"/>
            <a:r>
              <a:rPr lang="en-US" sz="2800" dirty="0">
                <a:latin typeface="Garamond" panose="02020404030301010803" pitchFamily="18" charset="0"/>
              </a:rPr>
              <a:t>Help generate the effective development of new products.</a:t>
            </a:r>
          </a:p>
          <a:p>
            <a:pPr lvl="0" algn="just"/>
            <a:r>
              <a:rPr lang="en-US" sz="2800" dirty="0">
                <a:latin typeface="Garamond" panose="02020404030301010803" pitchFamily="18" charset="0"/>
              </a:rPr>
              <a:t>Protect the company’s cost structure.</a:t>
            </a:r>
          </a:p>
          <a:p>
            <a:pPr lvl="0" algn="just"/>
            <a:r>
              <a:rPr lang="en-US" sz="2800" dirty="0">
                <a:latin typeface="Garamond" panose="02020404030301010803" pitchFamily="18" charset="0"/>
              </a:rPr>
              <a:t>Maintain the correct quality/value balance.</a:t>
            </a:r>
          </a:p>
          <a:p>
            <a:pPr lvl="0" algn="just"/>
            <a:r>
              <a:rPr lang="en-US" sz="2800" dirty="0">
                <a:latin typeface="Garamond" panose="02020404030301010803" pitchFamily="18" charset="0"/>
              </a:rPr>
              <a:t>Monitor supply market trends.</a:t>
            </a:r>
          </a:p>
          <a:p>
            <a:pPr lvl="0" algn="just"/>
            <a:r>
              <a:rPr lang="en-US" sz="2800" dirty="0">
                <a:latin typeface="Garamond" panose="02020404030301010803" pitchFamily="18" charset="0"/>
              </a:rPr>
              <a:t>Negotiate effectively in order to work with suppliers who will seek mutual benefit through economically superior performance.</a:t>
            </a:r>
          </a:p>
          <a:p>
            <a:pPr marL="0" indent="0" algn="just">
              <a:buNone/>
            </a:pPr>
            <a:endParaRPr lang="en-US" sz="2800" dirty="0">
              <a:latin typeface="Garamond" panose="02020404030301010803" pitchFamily="18" charset="0"/>
            </a:endParaRPr>
          </a:p>
          <a:p>
            <a:pPr algn="just"/>
            <a:endParaRPr lang="en-US" sz="2800" dirty="0">
              <a:latin typeface="Garamond" panose="02020404030301010803" pitchFamily="18" charset="0"/>
            </a:endParaRPr>
          </a:p>
        </p:txBody>
      </p:sp>
    </p:spTree>
    <p:extLst>
      <p:ext uri="{BB962C8B-B14F-4D97-AF65-F5344CB8AC3E}">
        <p14:creationId xmlns:p14="http://schemas.microsoft.com/office/powerpoint/2010/main" val="2540877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8F686-4C15-446E-AFC3-B34A9D57D057}"/>
              </a:ext>
            </a:extLst>
          </p:cNvPr>
          <p:cNvSpPr>
            <a:spLocks noGrp="1"/>
          </p:cNvSpPr>
          <p:nvPr>
            <p:ph type="title"/>
          </p:nvPr>
        </p:nvSpPr>
        <p:spPr/>
        <p:txBody>
          <a:bodyPr/>
          <a:lstStyle/>
          <a:p>
            <a:r>
              <a:rPr lang="en-US" b="1" dirty="0">
                <a:latin typeface="Garamond" panose="02020404030301010803" pitchFamily="18" charset="0"/>
              </a:rPr>
              <a:t>Types of Procurements</a:t>
            </a:r>
            <a:br>
              <a:rPr lang="en-US" b="1" dirty="0">
                <a:latin typeface="Garamond" panose="02020404030301010803"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22B00CC2-754B-439B-A370-568D611BAF19}"/>
              </a:ext>
            </a:extLst>
          </p:cNvPr>
          <p:cNvSpPr>
            <a:spLocks noGrp="1"/>
          </p:cNvSpPr>
          <p:nvPr>
            <p:ph idx="1"/>
          </p:nvPr>
        </p:nvSpPr>
        <p:spPr/>
        <p:txBody>
          <a:bodyPr>
            <a:normAutofit/>
          </a:bodyPr>
          <a:lstStyle/>
          <a:p>
            <a:r>
              <a:rPr lang="en-US" sz="4000" dirty="0">
                <a:latin typeface="Garamond" panose="02020404030301010803" pitchFamily="18" charset="0"/>
              </a:rPr>
              <a:t>Procurement types can be grouped in three categories which include,</a:t>
            </a:r>
          </a:p>
        </p:txBody>
      </p:sp>
    </p:spTree>
    <p:extLst>
      <p:ext uri="{BB962C8B-B14F-4D97-AF65-F5344CB8AC3E}">
        <p14:creationId xmlns:p14="http://schemas.microsoft.com/office/powerpoint/2010/main" val="3517149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3F793-1FF2-431F-864A-BC53F2B502DD}"/>
              </a:ext>
            </a:extLst>
          </p:cNvPr>
          <p:cNvSpPr>
            <a:spLocks noGrp="1"/>
          </p:cNvSpPr>
          <p:nvPr>
            <p:ph type="title"/>
          </p:nvPr>
        </p:nvSpPr>
        <p:spPr/>
        <p:txBody>
          <a:bodyPr/>
          <a:lstStyle/>
          <a:p>
            <a:r>
              <a:rPr lang="en-US" b="1" dirty="0">
                <a:latin typeface="Garamond" panose="02020404030301010803" pitchFamily="18" charset="0"/>
              </a:rPr>
              <a:t>Types of Procurements</a:t>
            </a: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E0BC7BE5-9856-4B53-9AF6-9AA2858605F6}"/>
              </a:ext>
            </a:extLst>
          </p:cNvPr>
          <p:cNvSpPr>
            <a:spLocks noGrp="1"/>
          </p:cNvSpPr>
          <p:nvPr>
            <p:ph idx="1"/>
          </p:nvPr>
        </p:nvSpPr>
        <p:spPr>
          <a:xfrm>
            <a:off x="838200" y="1391478"/>
            <a:ext cx="11001292" cy="5101397"/>
          </a:xfrm>
        </p:spPr>
        <p:txBody>
          <a:bodyPr>
            <a:normAutofit/>
          </a:bodyPr>
          <a:lstStyle/>
          <a:p>
            <a:pPr marL="0" indent="0" algn="just">
              <a:buNone/>
            </a:pPr>
            <a:endParaRPr lang="en-US" sz="2400" dirty="0">
              <a:latin typeface="Garamond" panose="02020404030301010803" pitchFamily="18" charset="0"/>
            </a:endParaRPr>
          </a:p>
          <a:p>
            <a:pPr marL="0" indent="0" algn="just">
              <a:buNone/>
            </a:pPr>
            <a:r>
              <a:rPr lang="en-US" sz="2400" dirty="0">
                <a:latin typeface="Garamond" panose="02020404030301010803" pitchFamily="18" charset="0"/>
              </a:rPr>
              <a:t>Types of procurements include the following: procurements can be categorized into three types;</a:t>
            </a:r>
          </a:p>
          <a:p>
            <a:pPr lvl="0" algn="just"/>
            <a:r>
              <a:rPr lang="en-US" sz="2400" b="1" dirty="0">
                <a:latin typeface="Garamond" panose="02020404030301010803" pitchFamily="18" charset="0"/>
              </a:rPr>
              <a:t>Works</a:t>
            </a:r>
          </a:p>
          <a:p>
            <a:pPr marL="0" indent="0" algn="just">
              <a:buNone/>
            </a:pPr>
            <a:r>
              <a:rPr lang="en-US" sz="2400" dirty="0">
                <a:latin typeface="Garamond" panose="02020404030301010803" pitchFamily="18" charset="0"/>
              </a:rPr>
              <a:t>These include construction, design, rehabilitation, maintenance and repair of buildings, bridges, roads, plants, etc.</a:t>
            </a:r>
          </a:p>
          <a:p>
            <a:pPr lvl="0" algn="just"/>
            <a:r>
              <a:rPr lang="en-US" sz="2400" b="1" dirty="0">
                <a:latin typeface="Garamond" panose="02020404030301010803" pitchFamily="18" charset="0"/>
              </a:rPr>
              <a:t>Supplies</a:t>
            </a:r>
          </a:p>
          <a:p>
            <a:pPr marL="0" indent="0" algn="just">
              <a:buNone/>
            </a:pPr>
            <a:r>
              <a:rPr lang="en-US" sz="2400" dirty="0">
                <a:latin typeface="Garamond" panose="02020404030301010803" pitchFamily="18" charset="0"/>
              </a:rPr>
              <a:t>These include goods procured such as materials, drugs, food stuffs, etc.</a:t>
            </a:r>
          </a:p>
          <a:p>
            <a:pPr lvl="0" algn="just"/>
            <a:r>
              <a:rPr lang="en-US" sz="2400" b="1" dirty="0">
                <a:latin typeface="Garamond" panose="02020404030301010803" pitchFamily="18" charset="0"/>
              </a:rPr>
              <a:t>Services</a:t>
            </a:r>
          </a:p>
          <a:p>
            <a:pPr marL="0" indent="0" algn="just">
              <a:buNone/>
            </a:pPr>
            <a:r>
              <a:rPr lang="en-US" sz="2400" dirty="0">
                <a:latin typeface="Garamond" panose="02020404030301010803" pitchFamily="18" charset="0"/>
              </a:rPr>
              <a:t>These include activities such as revenue collection contracts, cleaning, studies for designs and provision of technical assistance and training performed by a consultant.</a:t>
            </a:r>
          </a:p>
          <a:p>
            <a:pPr marL="0" indent="0" algn="just">
              <a:buNone/>
            </a:pPr>
            <a:endParaRPr lang="en-US" sz="2400" dirty="0">
              <a:latin typeface="Garamond" panose="02020404030301010803" pitchFamily="18" charset="0"/>
            </a:endParaRPr>
          </a:p>
          <a:p>
            <a:pPr algn="just"/>
            <a:endParaRPr lang="en-US" sz="2400" dirty="0">
              <a:latin typeface="Garamond" panose="02020404030301010803" pitchFamily="18" charset="0"/>
            </a:endParaRPr>
          </a:p>
        </p:txBody>
      </p:sp>
    </p:spTree>
    <p:extLst>
      <p:ext uri="{BB962C8B-B14F-4D97-AF65-F5344CB8AC3E}">
        <p14:creationId xmlns:p14="http://schemas.microsoft.com/office/powerpoint/2010/main" val="1389575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67ED8-0541-4982-B5A0-0846A92E7E3B}"/>
              </a:ext>
            </a:extLst>
          </p:cNvPr>
          <p:cNvSpPr>
            <a:spLocks noGrp="1"/>
          </p:cNvSpPr>
          <p:nvPr>
            <p:ph type="title"/>
          </p:nvPr>
        </p:nvSpPr>
        <p:spPr>
          <a:xfrm>
            <a:off x="685285" y="53009"/>
            <a:ext cx="8596668" cy="1320800"/>
          </a:xfrm>
        </p:spPr>
        <p:txBody>
          <a:bodyPr>
            <a:normAutofit/>
          </a:bodyPr>
          <a:lstStyle/>
          <a:p>
            <a:pPr lvl="1"/>
            <a:r>
              <a:rPr lang="en-US" sz="4400" b="1" dirty="0">
                <a:latin typeface="Garamond" panose="02020404030301010803" pitchFamily="18" charset="0"/>
              </a:rPr>
              <a:t>Types of Procurement Projects</a:t>
            </a:r>
            <a:br>
              <a:rPr lang="en-US" sz="4400" b="1" dirty="0">
                <a:latin typeface="Garamond" panose="02020404030301010803" pitchFamily="18" charset="0"/>
              </a:rPr>
            </a:br>
            <a:r>
              <a:rPr lang="en-US" b="1" dirty="0">
                <a:latin typeface="Garamond" panose="02020404030301010803" pitchFamily="18" charset="0"/>
              </a:rPr>
              <a:t> </a:t>
            </a:r>
            <a:br>
              <a:rPr lang="en-US" dirty="0">
                <a:latin typeface="Garamond" panose="02020404030301010803"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BA41D13E-6A98-4C86-B45A-340B72EEC416}"/>
              </a:ext>
            </a:extLst>
          </p:cNvPr>
          <p:cNvSpPr>
            <a:spLocks noGrp="1"/>
          </p:cNvSpPr>
          <p:nvPr>
            <p:ph idx="1"/>
          </p:nvPr>
        </p:nvSpPr>
        <p:spPr>
          <a:xfrm>
            <a:off x="472439" y="1224501"/>
            <a:ext cx="11223929" cy="4888852"/>
          </a:xfrm>
        </p:spPr>
        <p:txBody>
          <a:bodyPr>
            <a:normAutofit/>
          </a:bodyPr>
          <a:lstStyle/>
          <a:p>
            <a:pPr marL="0" indent="0" algn="just">
              <a:buNone/>
            </a:pPr>
            <a:r>
              <a:rPr lang="en-US" sz="3200" dirty="0">
                <a:latin typeface="Garamond" panose="02020404030301010803" pitchFamily="18" charset="0"/>
              </a:rPr>
              <a:t>There are three general types into which procurement projects can loosely be grouped:</a:t>
            </a:r>
          </a:p>
          <a:p>
            <a:pPr algn="just"/>
            <a:r>
              <a:rPr lang="en-US" sz="3200" dirty="0">
                <a:latin typeface="Garamond" panose="02020404030301010803" pitchFamily="18" charset="0"/>
              </a:rPr>
              <a:t> </a:t>
            </a:r>
            <a:r>
              <a:rPr lang="en-US" sz="3200" b="1" i="1" dirty="0">
                <a:latin typeface="Garamond" panose="02020404030301010803" pitchFamily="18" charset="0"/>
              </a:rPr>
              <a:t>Traditional procurement projects</a:t>
            </a:r>
            <a:r>
              <a:rPr lang="en-US" sz="3200" dirty="0">
                <a:latin typeface="Garamond" panose="02020404030301010803" pitchFamily="18" charset="0"/>
              </a:rPr>
              <a:t>, </a:t>
            </a:r>
          </a:p>
          <a:p>
            <a:pPr marL="0" indent="0" algn="just">
              <a:buNone/>
            </a:pPr>
            <a:r>
              <a:rPr lang="en-US" sz="3200" dirty="0">
                <a:latin typeface="Garamond" panose="02020404030301010803" pitchFamily="18" charset="0"/>
              </a:rPr>
              <a:t>are projects such as sourcing new production machinery, renegotiating a contract for energy or maintenance services that have traditionally been well within the capability of purchasing departments. </a:t>
            </a:r>
          </a:p>
          <a:p>
            <a:pPr marL="0" indent="0" algn="just">
              <a:buNone/>
            </a:pPr>
            <a:r>
              <a:rPr lang="en-US" sz="3200" dirty="0">
                <a:latin typeface="Garamond" panose="02020404030301010803" pitchFamily="18" charset="0"/>
              </a:rPr>
              <a:t>Clear and simple objectives can be set and the way to do this is well established. </a:t>
            </a:r>
            <a:r>
              <a:rPr lang="en-US" sz="3200" dirty="0" err="1">
                <a:latin typeface="Garamond" panose="02020404030301010803" pitchFamily="18" charset="0"/>
              </a:rPr>
              <a:t>Eg</a:t>
            </a:r>
            <a:r>
              <a:rPr lang="en-US" sz="3200" dirty="0">
                <a:latin typeface="Garamond" panose="02020404030301010803" pitchFamily="18" charset="0"/>
              </a:rPr>
              <a:t> building project</a:t>
            </a:r>
          </a:p>
          <a:p>
            <a:pPr algn="just"/>
            <a:endParaRPr lang="en-US" sz="3200" dirty="0">
              <a:latin typeface="Garamond" panose="02020404030301010803" pitchFamily="18" charset="0"/>
            </a:endParaRPr>
          </a:p>
        </p:txBody>
      </p:sp>
    </p:spTree>
    <p:extLst>
      <p:ext uri="{BB962C8B-B14F-4D97-AF65-F5344CB8AC3E}">
        <p14:creationId xmlns:p14="http://schemas.microsoft.com/office/powerpoint/2010/main" val="1911014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E7D23-6A00-4FD6-8E9C-DCBBD3CB455C}"/>
              </a:ext>
            </a:extLst>
          </p:cNvPr>
          <p:cNvSpPr>
            <a:spLocks noGrp="1"/>
          </p:cNvSpPr>
          <p:nvPr>
            <p:ph type="title"/>
          </p:nvPr>
        </p:nvSpPr>
        <p:spPr>
          <a:xfrm>
            <a:off x="901810" y="-95732"/>
            <a:ext cx="10515600" cy="1042256"/>
          </a:xfrm>
        </p:spPr>
        <p:txBody>
          <a:bodyPr/>
          <a:lstStyle/>
          <a:p>
            <a:r>
              <a:rPr lang="en-US" b="1" dirty="0">
                <a:latin typeface="Garamond" panose="02020404030301010803" pitchFamily="18" charset="0"/>
              </a:rPr>
              <a:t>Cont. procurement projects</a:t>
            </a:r>
          </a:p>
        </p:txBody>
      </p:sp>
      <p:sp>
        <p:nvSpPr>
          <p:cNvPr id="3" name="Content Placeholder 2">
            <a:extLst>
              <a:ext uri="{FF2B5EF4-FFF2-40B4-BE49-F238E27FC236}">
                <a16:creationId xmlns:a16="http://schemas.microsoft.com/office/drawing/2014/main" id="{C8BA7FDF-DAD9-4491-BD27-9207B4065FE7}"/>
              </a:ext>
            </a:extLst>
          </p:cNvPr>
          <p:cNvSpPr>
            <a:spLocks noGrp="1"/>
          </p:cNvSpPr>
          <p:nvPr>
            <p:ph idx="1"/>
          </p:nvPr>
        </p:nvSpPr>
        <p:spPr>
          <a:xfrm>
            <a:off x="310100" y="425396"/>
            <a:ext cx="11211339" cy="5828305"/>
          </a:xfrm>
        </p:spPr>
        <p:txBody>
          <a:bodyPr>
            <a:noAutofit/>
          </a:bodyPr>
          <a:lstStyle/>
          <a:p>
            <a:pPr algn="just"/>
            <a:r>
              <a:rPr lang="en-US" sz="2800" b="1" i="1" dirty="0">
                <a:latin typeface="Garamond" panose="02020404030301010803" pitchFamily="18" charset="0"/>
              </a:rPr>
              <a:t>Repeated change procurement projects </a:t>
            </a:r>
          </a:p>
          <a:p>
            <a:pPr marL="0" indent="0" algn="just">
              <a:buNone/>
            </a:pPr>
            <a:r>
              <a:rPr lang="en-US" sz="2800" dirty="0">
                <a:latin typeface="Garamond" panose="02020404030301010803" pitchFamily="18" charset="0"/>
              </a:rPr>
              <a:t>are the projects where the purchasing department can lead or assist substantial change for the organisation, leading to competitive advantage or large efficiency or cost gains.  They have become increasingly important to organizations for main reasons.</a:t>
            </a:r>
          </a:p>
          <a:p>
            <a:pPr marL="0" indent="0" algn="just">
              <a:buNone/>
            </a:pPr>
            <a:r>
              <a:rPr lang="en-US" sz="2800" dirty="0">
                <a:latin typeface="Garamond" panose="02020404030301010803" pitchFamily="18" charset="0"/>
              </a:rPr>
              <a:t>Category management and Six Sigma are examples, where a range of projects are focused on structured effort aimed at improving a process by identifying and eliminating defects or inefficiencies. For example,</a:t>
            </a:r>
          </a:p>
          <a:p>
            <a:pPr algn="just"/>
            <a:r>
              <a:rPr lang="en-US" sz="2800" dirty="0">
                <a:latin typeface="Garamond" panose="02020404030301010803" pitchFamily="18" charset="0"/>
              </a:rPr>
              <a:t> </a:t>
            </a:r>
            <a:r>
              <a:rPr lang="en-US" sz="2000" dirty="0">
                <a:latin typeface="Garamond" panose="02020404030301010803" pitchFamily="18" charset="0"/>
              </a:rPr>
              <a:t>Problem Identification: Pinpoint a specific issue in a process that needs improvement, such as delays, errors, or high costs.</a:t>
            </a:r>
          </a:p>
          <a:p>
            <a:pPr algn="just"/>
            <a:r>
              <a:rPr lang="en-US" sz="2000" dirty="0">
                <a:latin typeface="Garamond" panose="02020404030301010803" pitchFamily="18" charset="0"/>
              </a:rPr>
              <a:t>Customer Focus: Align the project with customer needs and expectations (Voice of the Customer - VOC).</a:t>
            </a:r>
          </a:p>
          <a:p>
            <a:pPr algn="just"/>
            <a:r>
              <a:rPr lang="en-US" sz="2000" dirty="0">
                <a:latin typeface="Garamond" panose="02020404030301010803" pitchFamily="18" charset="0"/>
              </a:rPr>
              <a:t>Data-Driven Approach: Use statistical tools to collect and analyze data to identify root causes.</a:t>
            </a:r>
          </a:p>
          <a:p>
            <a:pPr algn="just"/>
            <a:r>
              <a:rPr lang="en-US" sz="2000" dirty="0">
                <a:latin typeface="Garamond" panose="02020404030301010803" pitchFamily="18" charset="0"/>
              </a:rPr>
              <a:t>Clear Objectives: Define measurable goals, such as reducing cycle time, improving defect rates, or cutting costs </a:t>
            </a:r>
          </a:p>
          <a:p>
            <a:pPr algn="just"/>
            <a:endParaRPr lang="en-US" sz="2800" dirty="0">
              <a:latin typeface="Garamond" panose="02020404030301010803" pitchFamily="18" charset="0"/>
            </a:endParaRPr>
          </a:p>
        </p:txBody>
      </p:sp>
    </p:spTree>
    <p:extLst>
      <p:ext uri="{BB962C8B-B14F-4D97-AF65-F5344CB8AC3E}">
        <p14:creationId xmlns:p14="http://schemas.microsoft.com/office/powerpoint/2010/main" val="1714556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70696-483C-407D-9F74-488A0CF53CC3}"/>
              </a:ext>
            </a:extLst>
          </p:cNvPr>
          <p:cNvSpPr>
            <a:spLocks noGrp="1"/>
          </p:cNvSpPr>
          <p:nvPr>
            <p:ph type="title"/>
          </p:nvPr>
        </p:nvSpPr>
        <p:spPr>
          <a:xfrm>
            <a:off x="838200" y="194973"/>
            <a:ext cx="10515600" cy="938889"/>
          </a:xfrm>
        </p:spPr>
        <p:txBody>
          <a:bodyPr/>
          <a:lstStyle/>
          <a:p>
            <a:r>
              <a:rPr lang="en-US" dirty="0">
                <a:latin typeface="Garamond" panose="02020404030301010803" pitchFamily="18" charset="0"/>
              </a:rPr>
              <a:t>Cont. procurement projects</a:t>
            </a:r>
          </a:p>
        </p:txBody>
      </p:sp>
      <p:sp>
        <p:nvSpPr>
          <p:cNvPr id="3" name="Content Placeholder 2">
            <a:extLst>
              <a:ext uri="{FF2B5EF4-FFF2-40B4-BE49-F238E27FC236}">
                <a16:creationId xmlns:a16="http://schemas.microsoft.com/office/drawing/2014/main" id="{565E5F89-B9A3-4101-B502-A7ECB039A006}"/>
              </a:ext>
            </a:extLst>
          </p:cNvPr>
          <p:cNvSpPr>
            <a:spLocks noGrp="1"/>
          </p:cNvSpPr>
          <p:nvPr>
            <p:ph idx="1"/>
          </p:nvPr>
        </p:nvSpPr>
        <p:spPr>
          <a:xfrm>
            <a:off x="103367" y="306925"/>
            <a:ext cx="11656613" cy="5831481"/>
          </a:xfrm>
        </p:spPr>
        <p:txBody>
          <a:bodyPr>
            <a:noAutofit/>
          </a:bodyPr>
          <a:lstStyle/>
          <a:p>
            <a:pPr marL="0" indent="0" algn="just">
              <a:buNone/>
            </a:pPr>
            <a:endParaRPr lang="en-US" sz="3200" dirty="0">
              <a:latin typeface="Garamond" panose="02020404030301010803" pitchFamily="18" charset="0"/>
            </a:endParaRPr>
          </a:p>
          <a:p>
            <a:pPr algn="just"/>
            <a:r>
              <a:rPr lang="en-US" sz="3200" b="1" i="1" dirty="0">
                <a:latin typeface="Garamond" panose="02020404030301010803" pitchFamily="18" charset="0"/>
              </a:rPr>
              <a:t>Radical change procurement </a:t>
            </a:r>
            <a:r>
              <a:rPr lang="en-US" sz="3200" i="1" dirty="0">
                <a:latin typeface="Garamond" panose="02020404030301010803" pitchFamily="18" charset="0"/>
              </a:rPr>
              <a:t>projects like </a:t>
            </a:r>
            <a:r>
              <a:rPr lang="en-US" sz="3200" dirty="0">
                <a:latin typeface="Garamond" panose="02020404030301010803" pitchFamily="18" charset="0"/>
              </a:rPr>
              <a:t>developing a Supplier Relationship Management (SRM) process from scratch, or implementing an </a:t>
            </a:r>
            <a:r>
              <a:rPr lang="en-US" sz="3200" b="1" i="1" dirty="0">
                <a:latin typeface="Garamond" panose="02020404030301010803" pitchFamily="18" charset="0"/>
              </a:rPr>
              <a:t>environmentally sound </a:t>
            </a:r>
            <a:r>
              <a:rPr lang="en-US" sz="3200" dirty="0">
                <a:latin typeface="Garamond" panose="02020404030301010803" pitchFamily="18" charset="0"/>
              </a:rPr>
              <a:t>purchasing policy.  The projects are very new and the objectives are unclear.   At the same time, change is likely substantial and stakeholders are varied and important.</a:t>
            </a:r>
          </a:p>
          <a:p>
            <a:pPr marL="0" indent="0" algn="just">
              <a:buNone/>
            </a:pPr>
            <a:r>
              <a:rPr lang="en-US" sz="3200" b="1" dirty="0">
                <a:latin typeface="Garamond" panose="02020404030301010803" pitchFamily="18" charset="0"/>
              </a:rPr>
              <a:t>	Examples of these projects include:</a:t>
            </a:r>
          </a:p>
          <a:p>
            <a:pPr lvl="0" algn="just"/>
            <a:r>
              <a:rPr lang="en-US" sz="3200" dirty="0">
                <a:latin typeface="Garamond" panose="02020404030301010803" pitchFamily="18" charset="0"/>
              </a:rPr>
              <a:t>Creating a new procurement department or developing a process for supplier collaboration where nothing exists.</a:t>
            </a:r>
          </a:p>
          <a:p>
            <a:pPr marL="0" lvl="0" indent="0" algn="just">
              <a:buNone/>
            </a:pPr>
            <a:endParaRPr lang="en-US" sz="3200" dirty="0">
              <a:latin typeface="Garamond" panose="02020404030301010803" pitchFamily="18" charset="0"/>
            </a:endParaRPr>
          </a:p>
          <a:p>
            <a:pPr marL="0" indent="0" algn="just">
              <a:buNone/>
            </a:pPr>
            <a:r>
              <a:rPr lang="en-US" sz="3200" dirty="0">
                <a:latin typeface="Garamond" panose="02020404030301010803" pitchFamily="18" charset="0"/>
              </a:rPr>
              <a:t> </a:t>
            </a:r>
          </a:p>
          <a:p>
            <a:pPr algn="just"/>
            <a:endParaRPr lang="en-US" sz="3200" dirty="0">
              <a:latin typeface="Garamond" panose="02020404030301010803" pitchFamily="18" charset="0"/>
            </a:endParaRPr>
          </a:p>
          <a:p>
            <a:pPr algn="just"/>
            <a:endParaRPr lang="en-US" sz="3200" dirty="0">
              <a:latin typeface="Garamond" panose="02020404030301010803" pitchFamily="18" charset="0"/>
            </a:endParaRPr>
          </a:p>
          <a:p>
            <a:pPr algn="just"/>
            <a:endParaRPr lang="en-US" sz="3200" dirty="0">
              <a:latin typeface="Garamond" panose="02020404030301010803" pitchFamily="18" charset="0"/>
            </a:endParaRPr>
          </a:p>
          <a:p>
            <a:pPr algn="just"/>
            <a:endParaRPr lang="en-US" sz="3200" dirty="0">
              <a:latin typeface="Garamond" panose="02020404030301010803" pitchFamily="18" charset="0"/>
            </a:endParaRPr>
          </a:p>
        </p:txBody>
      </p:sp>
    </p:spTree>
    <p:extLst>
      <p:ext uri="{BB962C8B-B14F-4D97-AF65-F5344CB8AC3E}">
        <p14:creationId xmlns:p14="http://schemas.microsoft.com/office/powerpoint/2010/main" val="8192184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64E1C-D10B-4814-B2CB-5BFF684FE2D3}"/>
              </a:ext>
            </a:extLst>
          </p:cNvPr>
          <p:cNvSpPr>
            <a:spLocks noGrp="1"/>
          </p:cNvSpPr>
          <p:nvPr>
            <p:ph type="title"/>
          </p:nvPr>
        </p:nvSpPr>
        <p:spPr/>
        <p:txBody>
          <a:bodyPr>
            <a:normAutofit fontScale="90000"/>
          </a:bodyPr>
          <a:lstStyle/>
          <a:p>
            <a:br>
              <a:rPr lang="en-US" b="1" dirty="0">
                <a:latin typeface="Garamond" panose="02020404030301010803" pitchFamily="18" charset="0"/>
              </a:rPr>
            </a:br>
            <a:r>
              <a:rPr lang="en-US" b="1" dirty="0">
                <a:latin typeface="Garamond" panose="02020404030301010803" pitchFamily="18" charset="0"/>
              </a:rPr>
              <a:t>Handling New Procurement Projects</a:t>
            </a:r>
            <a:br>
              <a:rPr lang="en-US" b="1" dirty="0">
                <a:latin typeface="Garamond" panose="02020404030301010803"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21354F41-CB23-49B4-88D2-A6E9DDA63556}"/>
              </a:ext>
            </a:extLst>
          </p:cNvPr>
          <p:cNvSpPr>
            <a:spLocks noGrp="1"/>
          </p:cNvSpPr>
          <p:nvPr>
            <p:ph idx="1"/>
          </p:nvPr>
        </p:nvSpPr>
        <p:spPr>
          <a:xfrm>
            <a:off x="453224" y="1804947"/>
            <a:ext cx="11187486" cy="4236416"/>
          </a:xfrm>
        </p:spPr>
        <p:txBody>
          <a:bodyPr/>
          <a:lstStyle/>
          <a:p>
            <a:endParaRPr lang="en-US" dirty="0">
              <a:latin typeface="Garamond" panose="02020404030301010803" pitchFamily="18" charset="0"/>
            </a:endParaRPr>
          </a:p>
          <a:p>
            <a:endParaRPr lang="en-US" dirty="0">
              <a:latin typeface="Garamond" panose="02020404030301010803" pitchFamily="18" charset="0"/>
            </a:endParaRPr>
          </a:p>
          <a:p>
            <a:pPr marL="0" indent="0">
              <a:buNone/>
            </a:pPr>
            <a:r>
              <a:rPr lang="en-US" sz="3600" dirty="0">
                <a:latin typeface="Garamond" panose="02020404030301010803" pitchFamily="18" charset="0"/>
              </a:rPr>
              <a:t>How do you handle a new procurement project?</a:t>
            </a:r>
          </a:p>
          <a:p>
            <a:endParaRPr lang="en-US" dirty="0">
              <a:latin typeface="Garamond" panose="02020404030301010803" pitchFamily="18" charset="0"/>
            </a:endParaRPr>
          </a:p>
        </p:txBody>
      </p:sp>
    </p:spTree>
    <p:extLst>
      <p:ext uri="{BB962C8B-B14F-4D97-AF65-F5344CB8AC3E}">
        <p14:creationId xmlns:p14="http://schemas.microsoft.com/office/powerpoint/2010/main" val="26146794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B1A1A-C2A0-44E3-95B5-761C520FF74D}"/>
              </a:ext>
            </a:extLst>
          </p:cNvPr>
          <p:cNvSpPr>
            <a:spLocks noGrp="1"/>
          </p:cNvSpPr>
          <p:nvPr>
            <p:ph type="title"/>
          </p:nvPr>
        </p:nvSpPr>
        <p:spPr>
          <a:xfrm>
            <a:off x="677334" y="262393"/>
            <a:ext cx="8596668" cy="930303"/>
          </a:xfrm>
        </p:spPr>
        <p:txBody>
          <a:bodyPr>
            <a:noAutofit/>
          </a:bodyPr>
          <a:lstStyle/>
          <a:p>
            <a:r>
              <a:rPr lang="en-US" sz="2800" b="1" dirty="0">
                <a:latin typeface="Garamond" panose="02020404030301010803" pitchFamily="18" charset="0"/>
              </a:rPr>
              <a:t>Handling New Procurement Projects</a:t>
            </a:r>
            <a:br>
              <a:rPr lang="en-US" sz="2800" b="1" dirty="0">
                <a:latin typeface="Garamond" panose="02020404030301010803" pitchFamily="18" charset="0"/>
              </a:rPr>
            </a:br>
            <a:br>
              <a:rPr lang="en-US" sz="2800" b="1" dirty="0">
                <a:latin typeface="Garamond" panose="02020404030301010803" pitchFamily="18" charset="0"/>
              </a:rPr>
            </a:br>
            <a:br>
              <a:rPr lang="en-US" sz="2800" b="1" dirty="0">
                <a:latin typeface="Garamond" panose="02020404030301010803" pitchFamily="18" charset="0"/>
              </a:rPr>
            </a:br>
            <a:r>
              <a:rPr lang="en-US" sz="2800" b="1" dirty="0">
                <a:latin typeface="Garamond" panose="02020404030301010803" pitchFamily="18" charset="0"/>
              </a:rPr>
              <a:t> </a:t>
            </a:r>
            <a:br>
              <a:rPr lang="en-US" sz="2800" dirty="0">
                <a:latin typeface="Garamond" panose="02020404030301010803" pitchFamily="18" charset="0"/>
              </a:rPr>
            </a:br>
            <a:endParaRPr lang="en-US" sz="2800" dirty="0">
              <a:latin typeface="Garamond" panose="02020404030301010803" pitchFamily="18" charset="0"/>
            </a:endParaRPr>
          </a:p>
        </p:txBody>
      </p:sp>
      <p:sp>
        <p:nvSpPr>
          <p:cNvPr id="3" name="Content Placeholder 2">
            <a:extLst>
              <a:ext uri="{FF2B5EF4-FFF2-40B4-BE49-F238E27FC236}">
                <a16:creationId xmlns:a16="http://schemas.microsoft.com/office/drawing/2014/main" id="{4C71214F-980D-41CE-8D14-F5426F375727}"/>
              </a:ext>
            </a:extLst>
          </p:cNvPr>
          <p:cNvSpPr>
            <a:spLocks noGrp="1"/>
          </p:cNvSpPr>
          <p:nvPr>
            <p:ph idx="1"/>
          </p:nvPr>
        </p:nvSpPr>
        <p:spPr>
          <a:xfrm>
            <a:off x="564543" y="898497"/>
            <a:ext cx="10829675" cy="5142865"/>
          </a:xfrm>
        </p:spPr>
        <p:txBody>
          <a:bodyPr>
            <a:normAutofit/>
          </a:bodyPr>
          <a:lstStyle/>
          <a:p>
            <a:pPr marL="0" indent="0" algn="just">
              <a:buNone/>
            </a:pPr>
            <a:r>
              <a:rPr lang="en-US" sz="2800" dirty="0">
                <a:latin typeface="Garamond" panose="02020404030301010803" pitchFamily="18" charset="0"/>
              </a:rPr>
              <a:t>How do you handle a new procurement project?</a:t>
            </a:r>
          </a:p>
          <a:p>
            <a:pPr marL="0" indent="0" algn="just">
              <a:buNone/>
            </a:pPr>
            <a:r>
              <a:rPr lang="en-US" sz="2800" dirty="0">
                <a:latin typeface="Garamond" panose="02020404030301010803" pitchFamily="18" charset="0"/>
              </a:rPr>
              <a:t>imagine you have to tackle/kill an animal, 1</a:t>
            </a:r>
            <a:r>
              <a:rPr lang="en-US" sz="2800" baseline="30000" dirty="0">
                <a:latin typeface="Garamond" panose="02020404030301010803" pitchFamily="18" charset="0"/>
              </a:rPr>
              <a:t>st</a:t>
            </a:r>
            <a:r>
              <a:rPr lang="en-US" sz="2800" dirty="0">
                <a:latin typeface="Garamond" panose="02020404030301010803" pitchFamily="18" charset="0"/>
              </a:rPr>
              <a:t>  you might first identify what type it is — horse, cat, bird, hedgehog- then find out what the dangers were. A kick from a horse, scratch from a cat, the shock of handling might harm the bird; while a hedgehog offers little worse than a prick from its spine or a lot of fleas.</a:t>
            </a:r>
          </a:p>
          <a:p>
            <a:pPr marL="0" indent="0" algn="just">
              <a:buNone/>
            </a:pPr>
            <a:endParaRPr lang="en-US" sz="2800" dirty="0">
              <a:latin typeface="Garamond" panose="02020404030301010803" pitchFamily="18" charset="0"/>
            </a:endParaRPr>
          </a:p>
        </p:txBody>
      </p:sp>
    </p:spTree>
    <p:extLst>
      <p:ext uri="{BB962C8B-B14F-4D97-AF65-F5344CB8AC3E}">
        <p14:creationId xmlns:p14="http://schemas.microsoft.com/office/powerpoint/2010/main" val="3857233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0C5DA-A2BA-4A9C-8345-D29EC5804BDE}"/>
              </a:ext>
            </a:extLst>
          </p:cNvPr>
          <p:cNvSpPr>
            <a:spLocks noGrp="1"/>
          </p:cNvSpPr>
          <p:nvPr>
            <p:ph type="title"/>
          </p:nvPr>
        </p:nvSpPr>
        <p:spPr>
          <a:xfrm>
            <a:off x="838200" y="373076"/>
            <a:ext cx="10515600" cy="1325563"/>
          </a:xfrm>
        </p:spPr>
        <p:txBody>
          <a:bodyPr>
            <a:normAutofit/>
          </a:bodyPr>
          <a:lstStyle/>
          <a:p>
            <a:r>
              <a:rPr lang="en-US" b="1" dirty="0">
                <a:latin typeface="Garamond" panose="02020404030301010803" pitchFamily="18" charset="0"/>
              </a:rPr>
              <a:t>Handling New Procurement Projects, cont.</a:t>
            </a:r>
            <a:br>
              <a:rPr lang="en-US" b="1" dirty="0">
                <a:latin typeface="Garamond" panose="02020404030301010803"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D75510F5-0E2C-4D23-9023-E20DB39B8531}"/>
              </a:ext>
            </a:extLst>
          </p:cNvPr>
          <p:cNvSpPr>
            <a:spLocks noGrp="1"/>
          </p:cNvSpPr>
          <p:nvPr>
            <p:ph idx="1"/>
          </p:nvPr>
        </p:nvSpPr>
        <p:spPr>
          <a:xfrm>
            <a:off x="838200" y="1311966"/>
            <a:ext cx="10515600" cy="4639164"/>
          </a:xfrm>
        </p:spPr>
        <p:txBody>
          <a:bodyPr>
            <a:normAutofit/>
          </a:bodyPr>
          <a:lstStyle/>
          <a:p>
            <a:pPr marL="0" indent="0" algn="just">
              <a:buNone/>
            </a:pPr>
            <a:r>
              <a:rPr lang="en-US" sz="3600" dirty="0">
                <a:latin typeface="Garamond" panose="02020404030301010803" pitchFamily="18" charset="0"/>
              </a:rPr>
              <a:t>Similarly, With procurement projects, the first step is to identify the type, then the requirements and dangers, and plan an approach which matches these.</a:t>
            </a:r>
          </a:p>
          <a:p>
            <a:pPr marL="0" indent="0">
              <a:buNone/>
            </a:pPr>
            <a:br>
              <a:rPr lang="en-US" sz="3600" dirty="0">
                <a:latin typeface="Garamond" panose="02020404030301010803" pitchFamily="18" charset="0"/>
              </a:rPr>
            </a:br>
            <a:endParaRPr lang="en-US" sz="3600" dirty="0">
              <a:latin typeface="Garamond" panose="02020404030301010803" pitchFamily="18" charset="0"/>
            </a:endParaRPr>
          </a:p>
        </p:txBody>
      </p:sp>
    </p:spTree>
    <p:extLst>
      <p:ext uri="{BB962C8B-B14F-4D97-AF65-F5344CB8AC3E}">
        <p14:creationId xmlns:p14="http://schemas.microsoft.com/office/powerpoint/2010/main" val="38995195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312E9-454D-44E6-8EE4-8913C5BA393B}"/>
              </a:ext>
            </a:extLst>
          </p:cNvPr>
          <p:cNvSpPr>
            <a:spLocks noGrp="1"/>
          </p:cNvSpPr>
          <p:nvPr>
            <p:ph type="title"/>
          </p:nvPr>
        </p:nvSpPr>
        <p:spPr>
          <a:xfrm>
            <a:off x="383136" y="251791"/>
            <a:ext cx="10931570" cy="432021"/>
          </a:xfrm>
        </p:spPr>
        <p:txBody>
          <a:bodyPr>
            <a:normAutofit fontScale="90000"/>
          </a:bodyPr>
          <a:lstStyle/>
          <a:p>
            <a:r>
              <a:rPr lang="en-US" dirty="0"/>
              <a:t>Handling a new Project</a:t>
            </a:r>
            <a:endParaRPr lang="en-GB" dirty="0"/>
          </a:p>
        </p:txBody>
      </p:sp>
      <p:sp>
        <p:nvSpPr>
          <p:cNvPr id="3" name="Content Placeholder 2">
            <a:extLst>
              <a:ext uri="{FF2B5EF4-FFF2-40B4-BE49-F238E27FC236}">
                <a16:creationId xmlns:a16="http://schemas.microsoft.com/office/drawing/2014/main" id="{3AE45BED-5DB1-4A42-93DE-797C278199EE}"/>
              </a:ext>
            </a:extLst>
          </p:cNvPr>
          <p:cNvSpPr>
            <a:spLocks noGrp="1"/>
          </p:cNvSpPr>
          <p:nvPr>
            <p:ph idx="1"/>
          </p:nvPr>
        </p:nvSpPr>
        <p:spPr>
          <a:xfrm>
            <a:off x="302150" y="938254"/>
            <a:ext cx="11889850" cy="5780598"/>
          </a:xfrm>
        </p:spPr>
        <p:txBody>
          <a:bodyPr>
            <a:normAutofit lnSpcReduction="10000"/>
          </a:bodyPr>
          <a:lstStyle/>
          <a:p>
            <a:pPr marL="0" indent="0" algn="just">
              <a:buNone/>
            </a:pPr>
            <a:r>
              <a:rPr lang="en-US" sz="2000" b="1" dirty="0"/>
              <a:t>1. Understand the Project Scope</a:t>
            </a:r>
          </a:p>
          <a:p>
            <a:pPr algn="just">
              <a:buFont typeface="Arial" panose="020B0604020202020204" pitchFamily="34" charset="0"/>
              <a:buChar char="•"/>
            </a:pPr>
            <a:r>
              <a:rPr lang="en-US" sz="2000" b="1" dirty="0"/>
              <a:t>Clarify Objectives</a:t>
            </a:r>
            <a:r>
              <a:rPr lang="en-US" sz="2000" dirty="0"/>
              <a:t>: Clearly understand the purpose and goals of the project. What is the desired outcome?</a:t>
            </a:r>
          </a:p>
          <a:p>
            <a:pPr algn="just">
              <a:buFont typeface="Arial" panose="020B0604020202020204" pitchFamily="34" charset="0"/>
              <a:buChar char="•"/>
            </a:pPr>
            <a:r>
              <a:rPr lang="en-US" sz="2000" b="1" dirty="0"/>
              <a:t>Define Deliverables</a:t>
            </a:r>
            <a:r>
              <a:rPr lang="en-US" sz="2000" dirty="0"/>
              <a:t>: Identify the specific outputs expected at the end of the project.</a:t>
            </a:r>
          </a:p>
          <a:p>
            <a:pPr algn="just">
              <a:buFont typeface="Arial" panose="020B0604020202020204" pitchFamily="34" charset="0"/>
              <a:buChar char="•"/>
            </a:pPr>
            <a:r>
              <a:rPr lang="en-US" sz="2000" b="1" dirty="0"/>
              <a:t>Know Stakeholders</a:t>
            </a:r>
            <a:r>
              <a:rPr lang="en-US" sz="2000" dirty="0"/>
              <a:t>: Understand who is involved, their expectations, and their roles in the project.</a:t>
            </a:r>
          </a:p>
          <a:p>
            <a:pPr marL="0" indent="0" algn="just">
              <a:buNone/>
            </a:pPr>
            <a:r>
              <a:rPr lang="en-US" sz="2000" b="1" dirty="0"/>
              <a:t>2. Develop a Plan</a:t>
            </a:r>
          </a:p>
          <a:p>
            <a:pPr algn="just">
              <a:buFont typeface="Arial" panose="020B0604020202020204" pitchFamily="34" charset="0"/>
              <a:buChar char="•"/>
            </a:pPr>
            <a:r>
              <a:rPr lang="en-US" sz="2000" b="1" dirty="0"/>
              <a:t>Break Down Tasks</a:t>
            </a:r>
            <a:r>
              <a:rPr lang="en-US" sz="2000" dirty="0"/>
              <a:t>: Divide the project into manageable tasks and milestones.</a:t>
            </a:r>
          </a:p>
          <a:p>
            <a:pPr algn="just">
              <a:buFont typeface="Arial" panose="020B0604020202020204" pitchFamily="34" charset="0"/>
              <a:buChar char="•"/>
            </a:pPr>
            <a:r>
              <a:rPr lang="en-US" sz="2000" dirty="0"/>
              <a:t>Set Timelines: Create a timeline or Gantt chart with realistic deadlines.</a:t>
            </a:r>
          </a:p>
          <a:p>
            <a:pPr algn="just">
              <a:buFont typeface="Arial" panose="020B0604020202020204" pitchFamily="34" charset="0"/>
              <a:buChar char="•"/>
            </a:pPr>
            <a:r>
              <a:rPr lang="en-US" sz="2000" dirty="0"/>
              <a:t>Allocate Resources: Identify the resources (team, budget, tools) needed and ensure their availability.</a:t>
            </a:r>
          </a:p>
          <a:p>
            <a:pPr marL="0" indent="0" algn="just">
              <a:buNone/>
            </a:pPr>
            <a:r>
              <a:rPr lang="en-US" sz="2000" b="1" dirty="0"/>
              <a:t>3. Build the Project Team</a:t>
            </a:r>
          </a:p>
          <a:p>
            <a:pPr algn="just">
              <a:buFont typeface="Arial" panose="020B0604020202020204" pitchFamily="34" charset="0"/>
              <a:buChar char="•"/>
            </a:pPr>
            <a:r>
              <a:rPr lang="en-US" sz="2000" b="1" dirty="0"/>
              <a:t>Assign Roles</a:t>
            </a:r>
            <a:r>
              <a:rPr lang="en-US" sz="2000" dirty="0"/>
              <a:t>: Clearly define responsibilities for each team member.</a:t>
            </a:r>
          </a:p>
          <a:p>
            <a:pPr algn="just">
              <a:buFont typeface="Arial" panose="020B0604020202020204" pitchFamily="34" charset="0"/>
              <a:buChar char="•"/>
            </a:pPr>
            <a:r>
              <a:rPr lang="en-US" sz="2000" b="1" dirty="0"/>
              <a:t>Communicate Expectations</a:t>
            </a:r>
            <a:r>
              <a:rPr lang="en-US" sz="2000" dirty="0"/>
              <a:t>: Ensure everyone understands their tasks, deadlines, and deliverables.</a:t>
            </a:r>
          </a:p>
          <a:p>
            <a:pPr algn="just">
              <a:buFont typeface="Arial" panose="020B0604020202020204" pitchFamily="34" charset="0"/>
              <a:buChar char="•"/>
            </a:pPr>
            <a:r>
              <a:rPr lang="en-US" sz="2000" b="1" dirty="0"/>
              <a:t>Encourage Collaboration</a:t>
            </a:r>
            <a:r>
              <a:rPr lang="en-US" sz="2000" dirty="0"/>
              <a:t>: Foster teamwork and provide tools for effective communication.</a:t>
            </a:r>
          </a:p>
          <a:p>
            <a:pPr marL="0" indent="0">
              <a:buNone/>
            </a:pPr>
            <a:endParaRPr lang="en-GB" dirty="0"/>
          </a:p>
        </p:txBody>
      </p:sp>
    </p:spTree>
    <p:extLst>
      <p:ext uri="{BB962C8B-B14F-4D97-AF65-F5344CB8AC3E}">
        <p14:creationId xmlns:p14="http://schemas.microsoft.com/office/powerpoint/2010/main" val="3487567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05067-B79E-4D6E-B6B8-46BD29DB63B2}"/>
              </a:ext>
            </a:extLst>
          </p:cNvPr>
          <p:cNvSpPr>
            <a:spLocks noGrp="1"/>
          </p:cNvSpPr>
          <p:nvPr>
            <p:ph type="title"/>
          </p:nvPr>
        </p:nvSpPr>
        <p:spPr>
          <a:xfrm>
            <a:off x="838200" y="79513"/>
            <a:ext cx="10515600" cy="1065475"/>
          </a:xfrm>
        </p:spPr>
        <p:txBody>
          <a:bodyPr/>
          <a:lstStyle/>
          <a:p>
            <a:r>
              <a:rPr lang="en-US" dirty="0">
                <a:latin typeface="Garamond" panose="02020404030301010803" pitchFamily="18" charset="0"/>
              </a:rPr>
              <a:t>LEARNING SCOPE</a:t>
            </a:r>
          </a:p>
        </p:txBody>
      </p:sp>
      <p:sp>
        <p:nvSpPr>
          <p:cNvPr id="3" name="Content Placeholder 2">
            <a:extLst>
              <a:ext uri="{FF2B5EF4-FFF2-40B4-BE49-F238E27FC236}">
                <a16:creationId xmlns:a16="http://schemas.microsoft.com/office/drawing/2014/main" id="{9BB9D465-FAB2-4195-B972-7A1C2F5E524D}"/>
              </a:ext>
            </a:extLst>
          </p:cNvPr>
          <p:cNvSpPr>
            <a:spLocks noGrp="1"/>
          </p:cNvSpPr>
          <p:nvPr>
            <p:ph idx="1"/>
          </p:nvPr>
        </p:nvSpPr>
        <p:spPr>
          <a:xfrm>
            <a:off x="596349" y="1144988"/>
            <a:ext cx="11274948" cy="5347886"/>
          </a:xfrm>
        </p:spPr>
        <p:txBody>
          <a:bodyPr>
            <a:normAutofit/>
          </a:bodyPr>
          <a:lstStyle/>
          <a:p>
            <a:r>
              <a:rPr lang="en-US" sz="2800" dirty="0">
                <a:latin typeface="Garamond" panose="02020404030301010803" pitchFamily="18" charset="0"/>
              </a:rPr>
              <a:t>Definitions of Procurement, </a:t>
            </a:r>
          </a:p>
          <a:p>
            <a:r>
              <a:rPr lang="en-US" sz="2800" dirty="0">
                <a:latin typeface="Garamond" panose="02020404030301010803" pitchFamily="18" charset="0"/>
              </a:rPr>
              <a:t>Objectives of Procurement,</a:t>
            </a:r>
          </a:p>
          <a:p>
            <a:r>
              <a:rPr lang="en-US" sz="2800" dirty="0">
                <a:latin typeface="Garamond" panose="02020404030301010803" pitchFamily="18" charset="0"/>
              </a:rPr>
              <a:t> Types of Procurements; </a:t>
            </a:r>
          </a:p>
          <a:p>
            <a:r>
              <a:rPr lang="en-US" sz="2800" dirty="0">
                <a:latin typeface="Garamond" panose="02020404030301010803" pitchFamily="18" charset="0"/>
              </a:rPr>
              <a:t>Types of Procurement Projects,</a:t>
            </a:r>
          </a:p>
          <a:p>
            <a:r>
              <a:rPr lang="en-US" sz="2800" dirty="0">
                <a:latin typeface="Garamond" panose="02020404030301010803" pitchFamily="18" charset="0"/>
              </a:rPr>
              <a:t> Handling New Procurement Projects</a:t>
            </a:r>
          </a:p>
          <a:p>
            <a:r>
              <a:rPr lang="en-US" sz="2800" dirty="0">
                <a:latin typeface="Garamond" panose="02020404030301010803" pitchFamily="18" charset="0"/>
              </a:rPr>
              <a:t> Description of Contracts, </a:t>
            </a:r>
          </a:p>
          <a:p>
            <a:r>
              <a:rPr lang="en-US" sz="2800" dirty="0">
                <a:latin typeface="Garamond" panose="02020404030301010803" pitchFamily="18" charset="0"/>
              </a:rPr>
              <a:t>Categories of Procurement Contracts,</a:t>
            </a:r>
          </a:p>
          <a:p>
            <a:r>
              <a:rPr lang="en-US" sz="2800" dirty="0">
                <a:latin typeface="Garamond" panose="02020404030301010803" pitchFamily="18" charset="0"/>
              </a:rPr>
              <a:t> Variations of Procurement Contracts, Objectives of Procurement Contracts, Contract administration problems, Selecting procurement contract types</a:t>
            </a:r>
          </a:p>
        </p:txBody>
      </p:sp>
    </p:spTree>
    <p:extLst>
      <p:ext uri="{BB962C8B-B14F-4D97-AF65-F5344CB8AC3E}">
        <p14:creationId xmlns:p14="http://schemas.microsoft.com/office/powerpoint/2010/main" val="33491004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9DE63-E440-4885-8A99-99FCBCF53DA9}"/>
              </a:ext>
            </a:extLst>
          </p:cNvPr>
          <p:cNvSpPr>
            <a:spLocks noGrp="1"/>
          </p:cNvSpPr>
          <p:nvPr>
            <p:ph type="title"/>
          </p:nvPr>
        </p:nvSpPr>
        <p:spPr>
          <a:xfrm>
            <a:off x="270345" y="609600"/>
            <a:ext cx="11274949" cy="726219"/>
          </a:xfrm>
        </p:spPr>
        <p:txBody>
          <a:bodyPr/>
          <a:lstStyle/>
          <a:p>
            <a:r>
              <a:rPr lang="en-GB" dirty="0"/>
              <a:t>Handling a new Project</a:t>
            </a:r>
          </a:p>
        </p:txBody>
      </p:sp>
      <p:sp>
        <p:nvSpPr>
          <p:cNvPr id="3" name="Content Placeholder 2">
            <a:extLst>
              <a:ext uri="{FF2B5EF4-FFF2-40B4-BE49-F238E27FC236}">
                <a16:creationId xmlns:a16="http://schemas.microsoft.com/office/drawing/2014/main" id="{D9D07FFD-E1A0-4415-94A4-9CDA93F69DB3}"/>
              </a:ext>
            </a:extLst>
          </p:cNvPr>
          <p:cNvSpPr>
            <a:spLocks noGrp="1"/>
          </p:cNvSpPr>
          <p:nvPr>
            <p:ph idx="1"/>
          </p:nvPr>
        </p:nvSpPr>
        <p:spPr>
          <a:xfrm>
            <a:off x="270345" y="1502797"/>
            <a:ext cx="11600952" cy="5355203"/>
          </a:xfrm>
        </p:spPr>
        <p:txBody>
          <a:bodyPr/>
          <a:lstStyle/>
          <a:p>
            <a:pPr marL="0" indent="0" algn="just">
              <a:buNone/>
            </a:pPr>
            <a:r>
              <a:rPr lang="en-US" sz="2000" b="1" dirty="0"/>
              <a:t>4. Establish Communication Channels</a:t>
            </a:r>
          </a:p>
          <a:p>
            <a:pPr algn="just">
              <a:buFont typeface="Arial" panose="020B0604020202020204" pitchFamily="34" charset="0"/>
              <a:buChar char="•"/>
            </a:pPr>
            <a:r>
              <a:rPr lang="en-US" sz="2000" b="1" dirty="0"/>
              <a:t>Regular Updates</a:t>
            </a:r>
            <a:r>
              <a:rPr lang="en-US" sz="2000" dirty="0"/>
              <a:t>: Set up regular meetings or check-ins to review progress.</a:t>
            </a:r>
          </a:p>
          <a:p>
            <a:pPr algn="just">
              <a:buFont typeface="Arial" panose="020B0604020202020204" pitchFamily="34" charset="0"/>
              <a:buChar char="•"/>
            </a:pPr>
            <a:r>
              <a:rPr lang="en-US" sz="2000" b="1" dirty="0"/>
              <a:t>Tools</a:t>
            </a:r>
            <a:r>
              <a:rPr lang="en-US" sz="2000" dirty="0"/>
              <a:t>: Use project management tools like Trello, Asana, or MS Project for tracking and updates.</a:t>
            </a:r>
          </a:p>
          <a:p>
            <a:pPr algn="just">
              <a:buFont typeface="Arial" panose="020B0604020202020204" pitchFamily="34" charset="0"/>
              <a:buChar char="•"/>
            </a:pPr>
            <a:r>
              <a:rPr lang="en-US" sz="2000" b="1" dirty="0"/>
              <a:t>Transparency</a:t>
            </a:r>
            <a:r>
              <a:rPr lang="en-US" sz="2000" dirty="0"/>
              <a:t>: Ensure stakeholders are informed of the progress and any potential risks.</a:t>
            </a:r>
          </a:p>
          <a:p>
            <a:pPr marL="0" indent="0" algn="just">
              <a:buNone/>
            </a:pPr>
            <a:r>
              <a:rPr lang="en-US" b="1" dirty="0"/>
              <a:t>5. Manage Risks</a:t>
            </a:r>
          </a:p>
          <a:p>
            <a:pPr algn="just">
              <a:buFont typeface="Arial" panose="020B0604020202020204" pitchFamily="34" charset="0"/>
              <a:buChar char="•"/>
            </a:pPr>
            <a:r>
              <a:rPr lang="en-US" b="1" dirty="0"/>
              <a:t>Identify Risks</a:t>
            </a:r>
            <a:r>
              <a:rPr lang="en-US" dirty="0"/>
              <a:t>: Anticipate challenges that might arise during the project.</a:t>
            </a:r>
          </a:p>
          <a:p>
            <a:pPr algn="just">
              <a:buFont typeface="Arial" panose="020B0604020202020204" pitchFamily="34" charset="0"/>
              <a:buChar char="•"/>
            </a:pPr>
            <a:r>
              <a:rPr lang="en-US" b="1" dirty="0"/>
              <a:t>Develop Contingencies</a:t>
            </a:r>
            <a:r>
              <a:rPr lang="en-US" dirty="0"/>
              <a:t>: Have a plan in place to address these risks if they occur.</a:t>
            </a:r>
          </a:p>
          <a:p>
            <a:pPr algn="just">
              <a:buFont typeface="Arial" panose="020B0604020202020204" pitchFamily="34" charset="0"/>
              <a:buChar char="•"/>
            </a:pPr>
            <a:r>
              <a:rPr lang="en-US" b="1" dirty="0"/>
              <a:t>Monitor</a:t>
            </a:r>
            <a:r>
              <a:rPr lang="en-US" dirty="0"/>
              <a:t>: Regularly review the project for potential issues.</a:t>
            </a:r>
          </a:p>
          <a:p>
            <a:pPr marL="0" indent="0" algn="just">
              <a:buNone/>
            </a:pPr>
            <a:r>
              <a:rPr lang="en-US" b="1" dirty="0"/>
              <a:t>6. Execute the Plan</a:t>
            </a:r>
          </a:p>
          <a:p>
            <a:pPr algn="just">
              <a:buFont typeface="Arial" panose="020B0604020202020204" pitchFamily="34" charset="0"/>
              <a:buChar char="•"/>
            </a:pPr>
            <a:r>
              <a:rPr lang="en-US" b="1" dirty="0"/>
              <a:t>Stick to the Schedule</a:t>
            </a:r>
            <a:r>
              <a:rPr lang="en-US" dirty="0"/>
              <a:t>: Follow the project timeline closely.</a:t>
            </a:r>
          </a:p>
          <a:p>
            <a:pPr algn="just">
              <a:buFont typeface="Arial" panose="020B0604020202020204" pitchFamily="34" charset="0"/>
              <a:buChar char="•"/>
            </a:pPr>
            <a:r>
              <a:rPr lang="en-US" b="1" dirty="0"/>
              <a:t>Monitor Progress</a:t>
            </a:r>
            <a:r>
              <a:rPr lang="en-US" dirty="0"/>
              <a:t>: Regularly track progress against milestones.</a:t>
            </a:r>
          </a:p>
          <a:p>
            <a:pPr algn="just">
              <a:buFont typeface="Arial" panose="020B0604020202020204" pitchFamily="34" charset="0"/>
              <a:buChar char="•"/>
            </a:pPr>
            <a:r>
              <a:rPr lang="en-US" b="1" dirty="0"/>
              <a:t>Adjust as Needed</a:t>
            </a:r>
            <a:r>
              <a:rPr lang="en-US" dirty="0"/>
              <a:t>: Be flexible and ready to adapt if circumstances change.</a:t>
            </a:r>
          </a:p>
          <a:p>
            <a:pPr marL="0" indent="0">
              <a:buNone/>
            </a:pPr>
            <a:endParaRPr lang="en-GB" dirty="0"/>
          </a:p>
        </p:txBody>
      </p:sp>
    </p:spTree>
    <p:extLst>
      <p:ext uri="{BB962C8B-B14F-4D97-AF65-F5344CB8AC3E}">
        <p14:creationId xmlns:p14="http://schemas.microsoft.com/office/powerpoint/2010/main" val="10987193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E5FEF-D71D-461A-91D0-E3FC89E5EC06}"/>
              </a:ext>
            </a:extLst>
          </p:cNvPr>
          <p:cNvSpPr>
            <a:spLocks noGrp="1"/>
          </p:cNvSpPr>
          <p:nvPr>
            <p:ph type="title"/>
          </p:nvPr>
        </p:nvSpPr>
        <p:spPr>
          <a:xfrm>
            <a:off x="546726" y="219986"/>
            <a:ext cx="11098548" cy="821635"/>
          </a:xfrm>
        </p:spPr>
        <p:txBody>
          <a:bodyPr/>
          <a:lstStyle/>
          <a:p>
            <a:r>
              <a:rPr lang="en-GB" dirty="0"/>
              <a:t>Handling a new Project</a:t>
            </a:r>
          </a:p>
        </p:txBody>
      </p:sp>
      <p:sp>
        <p:nvSpPr>
          <p:cNvPr id="3" name="Content Placeholder 2">
            <a:extLst>
              <a:ext uri="{FF2B5EF4-FFF2-40B4-BE49-F238E27FC236}">
                <a16:creationId xmlns:a16="http://schemas.microsoft.com/office/drawing/2014/main" id="{2388C786-E2D7-4B03-BA5D-BBBE840E5A73}"/>
              </a:ext>
            </a:extLst>
          </p:cNvPr>
          <p:cNvSpPr>
            <a:spLocks noGrp="1"/>
          </p:cNvSpPr>
          <p:nvPr>
            <p:ph idx="1"/>
          </p:nvPr>
        </p:nvSpPr>
        <p:spPr>
          <a:xfrm>
            <a:off x="405517" y="1375577"/>
            <a:ext cx="11497585" cy="4665786"/>
          </a:xfrm>
        </p:spPr>
        <p:txBody>
          <a:bodyPr/>
          <a:lstStyle/>
          <a:p>
            <a:pPr marL="0" indent="0" algn="just">
              <a:buNone/>
            </a:pPr>
            <a:r>
              <a:rPr lang="en-US" b="1" dirty="0"/>
              <a:t>7. Evaluate and Deliver</a:t>
            </a:r>
          </a:p>
          <a:p>
            <a:pPr algn="just">
              <a:buFont typeface="Arial" panose="020B0604020202020204" pitchFamily="34" charset="0"/>
              <a:buChar char="•"/>
            </a:pPr>
            <a:r>
              <a:rPr lang="en-US" b="1" dirty="0"/>
              <a:t>Quality Assurance</a:t>
            </a:r>
            <a:r>
              <a:rPr lang="en-US" dirty="0"/>
              <a:t>: Ensure the deliverables meet the required standards.</a:t>
            </a:r>
          </a:p>
          <a:p>
            <a:pPr algn="just">
              <a:buFont typeface="Arial" panose="020B0604020202020204" pitchFamily="34" charset="0"/>
              <a:buChar char="•"/>
            </a:pPr>
            <a:r>
              <a:rPr lang="en-US" b="1" dirty="0"/>
              <a:t>Stakeholder Feedback</a:t>
            </a:r>
            <a:r>
              <a:rPr lang="en-US" dirty="0"/>
              <a:t>: Gather feedback from stakeholders to confirm satisfaction.</a:t>
            </a:r>
          </a:p>
          <a:p>
            <a:pPr algn="just">
              <a:buFont typeface="Arial" panose="020B0604020202020204" pitchFamily="34" charset="0"/>
              <a:buChar char="•"/>
            </a:pPr>
            <a:r>
              <a:rPr lang="en-US" b="1" dirty="0"/>
              <a:t>Finalize</a:t>
            </a:r>
            <a:r>
              <a:rPr lang="en-US" dirty="0"/>
              <a:t>: Complete the project, ensuring all tasks are closed, and deliverables are handed over.</a:t>
            </a:r>
          </a:p>
          <a:p>
            <a:pPr algn="just">
              <a:buFont typeface="Arial" panose="020B0604020202020204" pitchFamily="34" charset="0"/>
              <a:buChar char="•"/>
            </a:pPr>
            <a:endParaRPr lang="en-US" dirty="0"/>
          </a:p>
          <a:p>
            <a:pPr marL="0" indent="0" algn="just">
              <a:buNone/>
            </a:pPr>
            <a:r>
              <a:rPr lang="en-US" b="1" dirty="0"/>
              <a:t>8. Reflect and Document</a:t>
            </a:r>
          </a:p>
          <a:p>
            <a:pPr algn="just">
              <a:buFont typeface="Arial" panose="020B0604020202020204" pitchFamily="34" charset="0"/>
              <a:buChar char="•"/>
            </a:pPr>
            <a:r>
              <a:rPr lang="en-US" b="1" dirty="0"/>
              <a:t>Conduct a Post-Project Review</a:t>
            </a:r>
            <a:r>
              <a:rPr lang="en-US" dirty="0"/>
              <a:t>: Analyze what worked well and what could improve.</a:t>
            </a:r>
          </a:p>
          <a:p>
            <a:pPr algn="just">
              <a:buFont typeface="Arial" panose="020B0604020202020204" pitchFamily="34" charset="0"/>
              <a:buChar char="•"/>
            </a:pPr>
            <a:r>
              <a:rPr lang="en-US" b="1" dirty="0"/>
              <a:t>Document Lessons Learned</a:t>
            </a:r>
            <a:r>
              <a:rPr lang="en-US" dirty="0"/>
              <a:t>: Create a report to help improve future projects.</a:t>
            </a:r>
          </a:p>
          <a:p>
            <a:endParaRPr lang="en-GB" dirty="0"/>
          </a:p>
        </p:txBody>
      </p:sp>
    </p:spTree>
    <p:extLst>
      <p:ext uri="{BB962C8B-B14F-4D97-AF65-F5344CB8AC3E}">
        <p14:creationId xmlns:p14="http://schemas.microsoft.com/office/powerpoint/2010/main" val="537375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DD442-D884-489F-BB92-0D4E78E30744}"/>
              </a:ext>
            </a:extLst>
          </p:cNvPr>
          <p:cNvSpPr>
            <a:spLocks noGrp="1"/>
          </p:cNvSpPr>
          <p:nvPr>
            <p:ph type="title"/>
          </p:nvPr>
        </p:nvSpPr>
        <p:spPr/>
        <p:txBody>
          <a:bodyPr/>
          <a:lstStyle/>
          <a:p>
            <a:r>
              <a:rPr lang="en-US" b="1" dirty="0">
                <a:latin typeface="Garamond" panose="02020404030301010803" pitchFamily="18" charset="0"/>
              </a:rPr>
              <a:t>Procurement Contracts</a:t>
            </a:r>
            <a:br>
              <a:rPr lang="en-US" b="1" dirty="0">
                <a:latin typeface="Garamond" panose="02020404030301010803"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46C6C79C-A80D-45B6-9D62-4B3F9665A728}"/>
              </a:ext>
            </a:extLst>
          </p:cNvPr>
          <p:cNvSpPr>
            <a:spLocks noGrp="1"/>
          </p:cNvSpPr>
          <p:nvPr>
            <p:ph idx="1"/>
          </p:nvPr>
        </p:nvSpPr>
        <p:spPr/>
        <p:txBody>
          <a:bodyPr/>
          <a:lstStyle/>
          <a:p>
            <a:pPr marL="0" indent="0">
              <a:buNone/>
            </a:pPr>
            <a:r>
              <a:rPr lang="en-US" sz="4000" b="1" dirty="0">
                <a:latin typeface="Garamond" panose="02020404030301010803" pitchFamily="18" charset="0"/>
              </a:rPr>
              <a:t>What is a procurement contract?</a:t>
            </a:r>
            <a:br>
              <a:rPr lang="en-US" b="1" dirty="0">
                <a:latin typeface="Garamond" panose="02020404030301010803" pitchFamily="18" charset="0"/>
              </a:rPr>
            </a:br>
            <a:endParaRPr lang="en-US" dirty="0">
              <a:latin typeface="Garamond" panose="02020404030301010803" pitchFamily="18" charset="0"/>
            </a:endParaRPr>
          </a:p>
        </p:txBody>
      </p:sp>
    </p:spTree>
    <p:extLst>
      <p:ext uri="{BB962C8B-B14F-4D97-AF65-F5344CB8AC3E}">
        <p14:creationId xmlns:p14="http://schemas.microsoft.com/office/powerpoint/2010/main" val="3156479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BB8FF-1C29-4EA5-902A-5363E70BC4DE}"/>
              </a:ext>
            </a:extLst>
          </p:cNvPr>
          <p:cNvSpPr>
            <a:spLocks noGrp="1"/>
          </p:cNvSpPr>
          <p:nvPr>
            <p:ph type="title"/>
          </p:nvPr>
        </p:nvSpPr>
        <p:spPr>
          <a:xfrm>
            <a:off x="748895" y="86581"/>
            <a:ext cx="8596668" cy="1320800"/>
          </a:xfrm>
        </p:spPr>
        <p:txBody>
          <a:bodyPr>
            <a:normAutofit fontScale="90000"/>
          </a:bodyPr>
          <a:lstStyle/>
          <a:p>
            <a:pPr lvl="1"/>
            <a:r>
              <a:rPr lang="en-US" sz="5400" b="1" dirty="0">
                <a:latin typeface="Garamond" panose="02020404030301010803" pitchFamily="18" charset="0"/>
              </a:rPr>
              <a:t>Procurement Contracts, cont.</a:t>
            </a:r>
            <a:r>
              <a:rPr lang="en-US" b="1" dirty="0">
                <a:latin typeface="Garamond" panose="02020404030301010803" pitchFamily="18" charset="0"/>
              </a:rPr>
              <a:t> </a:t>
            </a:r>
            <a:br>
              <a:rPr lang="en-US" dirty="0">
                <a:latin typeface="Garamond" panose="02020404030301010803"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6F76F17E-D654-4843-8735-0842EC54D026}"/>
              </a:ext>
            </a:extLst>
          </p:cNvPr>
          <p:cNvSpPr>
            <a:spLocks noGrp="1"/>
          </p:cNvSpPr>
          <p:nvPr>
            <p:ph idx="1"/>
          </p:nvPr>
        </p:nvSpPr>
        <p:spPr>
          <a:xfrm>
            <a:off x="63610" y="1009815"/>
            <a:ext cx="11680466" cy="5295569"/>
          </a:xfrm>
        </p:spPr>
        <p:txBody>
          <a:bodyPr>
            <a:noAutofit/>
          </a:bodyPr>
          <a:lstStyle/>
          <a:p>
            <a:pPr marL="0" indent="0" algn="just">
              <a:buNone/>
            </a:pPr>
            <a:r>
              <a:rPr lang="en-US" sz="2800" b="1" dirty="0">
                <a:latin typeface="Garamond" panose="02020404030301010803" pitchFamily="18" charset="0"/>
              </a:rPr>
              <a:t>Description of Contracts </a:t>
            </a:r>
            <a:endParaRPr lang="en-US" sz="2800" dirty="0">
              <a:latin typeface="Garamond" panose="02020404030301010803" pitchFamily="18" charset="0"/>
            </a:endParaRPr>
          </a:p>
          <a:p>
            <a:pPr algn="just"/>
            <a:r>
              <a:rPr lang="en-US" sz="2800" dirty="0">
                <a:latin typeface="Garamond" panose="02020404030301010803" pitchFamily="18" charset="0"/>
              </a:rPr>
              <a:t>By definition, </a:t>
            </a:r>
            <a:r>
              <a:rPr lang="en-US" sz="2800" i="1" dirty="0">
                <a:latin typeface="Garamond" panose="02020404030301010803" pitchFamily="18" charset="0"/>
              </a:rPr>
              <a:t>A </a:t>
            </a:r>
            <a:r>
              <a:rPr lang="en-US" sz="2800" b="1" i="1" dirty="0">
                <a:latin typeface="Garamond" panose="02020404030301010803" pitchFamily="18" charset="0"/>
                <a:hlinkClick r:id="rId2"/>
              </a:rPr>
              <a:t>contract</a:t>
            </a:r>
            <a:r>
              <a:rPr lang="en-US" sz="2800" b="1" i="1" dirty="0">
                <a:latin typeface="Garamond" panose="02020404030301010803" pitchFamily="18" charset="0"/>
              </a:rPr>
              <a:t> is a written or oral legally-binding agreement between the parties identified in the agreement to fulfill the terms and conditions outlined in the agreement</a:t>
            </a:r>
            <a:r>
              <a:rPr lang="en-US" sz="2800" dirty="0">
                <a:latin typeface="Garamond" panose="02020404030301010803" pitchFamily="18" charset="0"/>
              </a:rPr>
              <a:t>. A prerequisite requirement for the enforcement of a contract, amongst other things, is the condition that the </a:t>
            </a:r>
            <a:r>
              <a:rPr lang="en-US" sz="2800" dirty="0">
                <a:solidFill>
                  <a:srgbClr val="FF0000"/>
                </a:solidFill>
                <a:latin typeface="Garamond" panose="02020404030301010803" pitchFamily="18" charset="0"/>
              </a:rPr>
              <a:t>parties to the contract accept the terms of the claimed contract</a:t>
            </a:r>
            <a:r>
              <a:rPr lang="en-US" sz="2800" dirty="0">
                <a:latin typeface="Garamond" panose="02020404030301010803" pitchFamily="18" charset="0"/>
              </a:rPr>
              <a:t>. Historically, this was most commonly achieved through signature or performance, but in many jurisdictions — especially with the advance of electronic commerce — the forms of acceptance have expanded to include various forms of electronic signature.</a:t>
            </a:r>
          </a:p>
          <a:p>
            <a:pPr algn="just"/>
            <a:r>
              <a:rPr lang="en-US" sz="2800" dirty="0">
                <a:latin typeface="Garamond" panose="02020404030301010803" pitchFamily="18" charset="0"/>
              </a:rPr>
              <a:t>Generally speaking, a procurement contract is a contract concerning the procurement of goods , services and works.</a:t>
            </a:r>
          </a:p>
          <a:p>
            <a:pPr algn="just"/>
            <a:endParaRPr lang="en-US" sz="2800" dirty="0">
              <a:latin typeface="Garamond" panose="02020404030301010803" pitchFamily="18" charset="0"/>
            </a:endParaRPr>
          </a:p>
          <a:p>
            <a:pPr marL="0" indent="0" algn="just">
              <a:buNone/>
            </a:pPr>
            <a:endParaRPr lang="en-US" sz="2800" dirty="0">
              <a:latin typeface="Garamond" panose="02020404030301010803" pitchFamily="18" charset="0"/>
            </a:endParaRPr>
          </a:p>
          <a:p>
            <a:pPr algn="just"/>
            <a:endParaRPr lang="en-US" sz="2800" dirty="0">
              <a:latin typeface="Garamond" panose="02020404030301010803" pitchFamily="18" charset="0"/>
            </a:endParaRPr>
          </a:p>
        </p:txBody>
      </p:sp>
    </p:spTree>
    <p:extLst>
      <p:ext uri="{BB962C8B-B14F-4D97-AF65-F5344CB8AC3E}">
        <p14:creationId xmlns:p14="http://schemas.microsoft.com/office/powerpoint/2010/main" val="37717215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8B2E5-995D-4037-A59D-20CC561A64DB}"/>
              </a:ext>
            </a:extLst>
          </p:cNvPr>
          <p:cNvSpPr>
            <a:spLocks noGrp="1"/>
          </p:cNvSpPr>
          <p:nvPr>
            <p:ph type="title"/>
          </p:nvPr>
        </p:nvSpPr>
        <p:spPr>
          <a:xfrm>
            <a:off x="740945" y="76863"/>
            <a:ext cx="8596668" cy="1320800"/>
          </a:xfrm>
        </p:spPr>
        <p:txBody>
          <a:bodyPr/>
          <a:lstStyle/>
          <a:p>
            <a:r>
              <a:rPr lang="en-US" b="1" dirty="0">
                <a:latin typeface="Garamond" panose="02020404030301010803" pitchFamily="18" charset="0"/>
              </a:rPr>
              <a:t>Description of Contracts, cont.</a:t>
            </a:r>
            <a:br>
              <a:rPr lang="en-US" dirty="0">
                <a:latin typeface="Garamond" panose="02020404030301010803"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8E217057-9D37-4B01-BA2E-E6A0155D5A59}"/>
              </a:ext>
            </a:extLst>
          </p:cNvPr>
          <p:cNvSpPr>
            <a:spLocks noGrp="1"/>
          </p:cNvSpPr>
          <p:nvPr>
            <p:ph idx="1"/>
          </p:nvPr>
        </p:nvSpPr>
        <p:spPr>
          <a:xfrm>
            <a:off x="461176" y="763325"/>
            <a:ext cx="11131826" cy="6094675"/>
          </a:xfrm>
        </p:spPr>
        <p:txBody>
          <a:bodyPr>
            <a:normAutofit fontScale="92500"/>
          </a:bodyPr>
          <a:lstStyle/>
          <a:p>
            <a:pPr marL="0" indent="0" algn="just">
              <a:buNone/>
            </a:pPr>
            <a:r>
              <a:rPr lang="en-US" sz="2400" dirty="0">
                <a:latin typeface="Garamond" panose="02020404030301010803" pitchFamily="18" charset="0"/>
              </a:rPr>
              <a:t>Contracts can be described by types, e.g. sales contracts (including leases), purchasing contracts, </a:t>
            </a:r>
            <a:r>
              <a:rPr lang="en-US" sz="2400" dirty="0">
                <a:latin typeface="Garamond" panose="02020404030301010803" pitchFamily="18" charset="0"/>
                <a:hlinkClick r:id="rId2"/>
              </a:rPr>
              <a:t>partnership agreements,</a:t>
            </a:r>
            <a:r>
              <a:rPr lang="en-US" sz="2400" dirty="0">
                <a:latin typeface="Garamond" panose="02020404030301010803" pitchFamily="18" charset="0"/>
              </a:rPr>
              <a:t> </a:t>
            </a:r>
            <a:r>
              <a:rPr lang="en-US" sz="2400" dirty="0">
                <a:latin typeface="Garamond" panose="02020404030301010803" pitchFamily="18" charset="0"/>
                <a:hlinkClick r:id="rId3"/>
              </a:rPr>
              <a:t>trade agreements</a:t>
            </a:r>
            <a:r>
              <a:rPr lang="en-US" sz="2400" dirty="0">
                <a:latin typeface="Garamond" panose="02020404030301010803" pitchFamily="18" charset="0"/>
              </a:rPr>
              <a:t>, and intellectual property agreements(creation of mind, inventions, designs, artwork).</a:t>
            </a:r>
          </a:p>
          <a:p>
            <a:pPr lvl="0" algn="just"/>
            <a:r>
              <a:rPr lang="en-US" sz="2400" dirty="0">
                <a:latin typeface="Garamond" panose="02020404030301010803" pitchFamily="18" charset="0"/>
              </a:rPr>
              <a:t>A </a:t>
            </a:r>
            <a:r>
              <a:rPr lang="en-US" sz="2400" b="1" dirty="0">
                <a:latin typeface="Garamond" panose="02020404030301010803" pitchFamily="18" charset="0"/>
              </a:rPr>
              <a:t>sales contract </a:t>
            </a:r>
            <a:r>
              <a:rPr lang="en-US" sz="2400" dirty="0">
                <a:latin typeface="Garamond" panose="02020404030301010803" pitchFamily="18" charset="0"/>
              </a:rPr>
              <a:t>is a contract between a company (the seller) and a </a:t>
            </a:r>
            <a:r>
              <a:rPr lang="en-US" sz="2400" dirty="0">
                <a:latin typeface="Garamond" panose="02020404030301010803" pitchFamily="18" charset="0"/>
                <a:hlinkClick r:id="rId4"/>
              </a:rPr>
              <a:t>customer</a:t>
            </a:r>
            <a:r>
              <a:rPr lang="en-US" sz="2400" dirty="0">
                <a:latin typeface="Garamond" panose="02020404030301010803" pitchFamily="18" charset="0"/>
              </a:rPr>
              <a:t> that where the company agrees to sell products and/or services. The customer in return is obligated to pay for the product/services bought.</a:t>
            </a:r>
          </a:p>
          <a:p>
            <a:pPr lvl="0" algn="just"/>
            <a:r>
              <a:rPr lang="en-US" sz="2400" dirty="0">
                <a:latin typeface="Garamond" panose="02020404030301010803" pitchFamily="18" charset="0"/>
              </a:rPr>
              <a:t>A </a:t>
            </a:r>
            <a:r>
              <a:rPr lang="en-US" sz="2400" b="1" dirty="0">
                <a:latin typeface="Garamond" panose="02020404030301010803" pitchFamily="18" charset="0"/>
              </a:rPr>
              <a:t>procurement contract </a:t>
            </a:r>
            <a:r>
              <a:rPr lang="en-US" sz="2400" dirty="0">
                <a:latin typeface="Garamond" panose="02020404030301010803" pitchFamily="18" charset="0"/>
              </a:rPr>
              <a:t>is a contract between a company (the buyer) and a supplier who is promising to sell products and/or services within agreed terms and conditions. The company (buyer) in return is obligated to acknowledge the goods/or service and pay for liability created.</a:t>
            </a:r>
          </a:p>
          <a:p>
            <a:pPr lvl="0" algn="just"/>
            <a:r>
              <a:rPr lang="en-US" sz="2400" dirty="0">
                <a:latin typeface="Garamond" panose="02020404030301010803" pitchFamily="18" charset="0"/>
              </a:rPr>
              <a:t>A </a:t>
            </a:r>
            <a:r>
              <a:rPr lang="en-US" sz="2400" b="1" dirty="0">
                <a:latin typeface="Garamond" panose="02020404030301010803" pitchFamily="18" charset="0"/>
              </a:rPr>
              <a:t>partnership agreement </a:t>
            </a:r>
            <a:r>
              <a:rPr lang="en-US" sz="2400" dirty="0">
                <a:latin typeface="Garamond" panose="02020404030301010803" pitchFamily="18" charset="0"/>
              </a:rPr>
              <a:t>may be a contract which formally establishes the terms of a partnership between two legal entities such that they regard each other as 'partners' in a commercial arrangement. However, such expressions may also be merely a means to reflect the desire of the contracting parties to act </a:t>
            </a:r>
            <a:r>
              <a:rPr lang="en-US" sz="2400" b="1" i="1" dirty="0">
                <a:latin typeface="Garamond" panose="02020404030301010803" pitchFamily="18" charset="0"/>
              </a:rPr>
              <a:t>as if </a:t>
            </a:r>
            <a:r>
              <a:rPr lang="en-US" sz="2400" dirty="0">
                <a:latin typeface="Garamond" panose="02020404030301010803" pitchFamily="18" charset="0"/>
              </a:rPr>
              <a:t>both are in a partnership with common goals. Therefore, it might not be the </a:t>
            </a:r>
            <a:r>
              <a:rPr lang="en-US" sz="2400" dirty="0">
                <a:latin typeface="Garamond" panose="02020404030301010803" pitchFamily="18" charset="0"/>
                <a:hlinkClick r:id="rId5"/>
              </a:rPr>
              <a:t>common law</a:t>
            </a:r>
            <a:r>
              <a:rPr lang="en-US" sz="2400" dirty="0">
                <a:latin typeface="Garamond" panose="02020404030301010803" pitchFamily="18" charset="0"/>
              </a:rPr>
              <a:t> arrangement of a partnership which by definition creates fiduciary duties and which also has </a:t>
            </a:r>
            <a:r>
              <a:rPr lang="en-US" sz="2400" b="1" i="1" dirty="0">
                <a:latin typeface="Garamond" panose="02020404030301010803" pitchFamily="18" charset="0"/>
              </a:rPr>
              <a:t>joint and several </a:t>
            </a:r>
            <a:r>
              <a:rPr lang="en-US" sz="2400" dirty="0">
                <a:latin typeface="Garamond" panose="02020404030301010803" pitchFamily="18" charset="0"/>
              </a:rPr>
              <a:t>liabilities.</a:t>
            </a:r>
          </a:p>
          <a:p>
            <a:pPr marL="0" indent="0" algn="just">
              <a:buNone/>
            </a:pPr>
            <a:r>
              <a:rPr lang="en-US" sz="2400" dirty="0">
                <a:latin typeface="Garamond" panose="02020404030301010803" pitchFamily="18" charset="0"/>
              </a:rPr>
              <a:t> </a:t>
            </a:r>
          </a:p>
          <a:p>
            <a:pPr algn="just"/>
            <a:endParaRPr lang="en-US" sz="2000" dirty="0">
              <a:latin typeface="Garamond" panose="02020404030301010803" pitchFamily="18" charset="0"/>
            </a:endParaRPr>
          </a:p>
        </p:txBody>
      </p:sp>
    </p:spTree>
    <p:extLst>
      <p:ext uri="{BB962C8B-B14F-4D97-AF65-F5344CB8AC3E}">
        <p14:creationId xmlns:p14="http://schemas.microsoft.com/office/powerpoint/2010/main" val="2868338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2DC0D-CC9F-4BD4-8B41-CFB7B140C0A2}"/>
              </a:ext>
            </a:extLst>
          </p:cNvPr>
          <p:cNvSpPr>
            <a:spLocks noGrp="1"/>
          </p:cNvSpPr>
          <p:nvPr>
            <p:ph type="title"/>
          </p:nvPr>
        </p:nvSpPr>
        <p:spPr>
          <a:xfrm>
            <a:off x="605772" y="365125"/>
            <a:ext cx="8596668" cy="1320800"/>
          </a:xfrm>
        </p:spPr>
        <p:txBody>
          <a:bodyPr>
            <a:normAutofit/>
          </a:bodyPr>
          <a:lstStyle/>
          <a:p>
            <a:pPr lvl="1"/>
            <a:r>
              <a:rPr lang="en-US" sz="4000" b="1" dirty="0">
                <a:latin typeface="Garamond" panose="02020404030301010803" pitchFamily="18" charset="0"/>
              </a:rPr>
              <a:t>Procurement Contract Terminology</a:t>
            </a:r>
            <a:br>
              <a:rPr lang="en-US" sz="4000" b="1" dirty="0">
                <a:latin typeface="Garamond" panose="02020404030301010803" pitchFamily="18" charset="0"/>
              </a:rPr>
            </a:br>
            <a:r>
              <a:rPr lang="en-US" b="1" dirty="0">
                <a:latin typeface="Garamond" panose="02020404030301010803" pitchFamily="18" charset="0"/>
              </a:rPr>
              <a:t> </a:t>
            </a:r>
            <a:br>
              <a:rPr lang="en-US" dirty="0">
                <a:latin typeface="Garamond" panose="02020404030301010803"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556473CE-EADF-4550-B885-D1DEFE341588}"/>
              </a:ext>
            </a:extLst>
          </p:cNvPr>
          <p:cNvSpPr>
            <a:spLocks noGrp="1"/>
          </p:cNvSpPr>
          <p:nvPr>
            <p:ph idx="1"/>
          </p:nvPr>
        </p:nvSpPr>
        <p:spPr>
          <a:xfrm>
            <a:off x="389614" y="1383526"/>
            <a:ext cx="10988040" cy="5180911"/>
          </a:xfrm>
        </p:spPr>
        <p:txBody>
          <a:bodyPr>
            <a:normAutofit/>
          </a:bodyPr>
          <a:lstStyle/>
          <a:p>
            <a:pPr marL="0" indent="0" algn="just">
              <a:buNone/>
            </a:pPr>
            <a:r>
              <a:rPr lang="en-US" sz="2400" dirty="0">
                <a:latin typeface="Garamond" panose="02020404030301010803" pitchFamily="18" charset="0"/>
              </a:rPr>
              <a:t>Before analyzing the various types of procurement contracts, one should be familiar with the terminology found in them.  The terminologies are as follows:</a:t>
            </a:r>
          </a:p>
          <a:p>
            <a:pPr lvl="0" algn="just"/>
            <a:r>
              <a:rPr lang="en-US" sz="2400" dirty="0">
                <a:latin typeface="Garamond" panose="02020404030301010803" pitchFamily="18" charset="0"/>
              </a:rPr>
              <a:t>The </a:t>
            </a:r>
            <a:r>
              <a:rPr lang="en-US" sz="2400" b="1" dirty="0">
                <a:latin typeface="Garamond" panose="02020404030301010803" pitchFamily="18" charset="0"/>
              </a:rPr>
              <a:t>target cost </a:t>
            </a:r>
            <a:r>
              <a:rPr lang="en-US" sz="2400" dirty="0">
                <a:latin typeface="Garamond" panose="02020404030301010803" pitchFamily="18" charset="0"/>
              </a:rPr>
              <a:t>or </a:t>
            </a:r>
            <a:r>
              <a:rPr lang="en-US" sz="2400" b="1" dirty="0">
                <a:latin typeface="Garamond" panose="02020404030301010803" pitchFamily="18" charset="0"/>
              </a:rPr>
              <a:t>estimated cost </a:t>
            </a:r>
            <a:r>
              <a:rPr lang="en-US" sz="2400" dirty="0">
                <a:latin typeface="Garamond" panose="02020404030301010803" pitchFamily="18" charset="0"/>
              </a:rPr>
              <a:t>is the level of cost that the contractor will most likely obtain under normal performance conditions. It serves as a basis for measuring the true cost at the end of production or development. The target cost may vary for different types of contracts even though the contract objectives are the same. The target cost is the most important variable affecting research and development.</a:t>
            </a:r>
          </a:p>
          <a:p>
            <a:pPr marL="0" lvl="0" indent="0" algn="just">
              <a:buNone/>
            </a:pPr>
            <a:br>
              <a:rPr lang="en-US" sz="2400" dirty="0">
                <a:latin typeface="Garamond" panose="02020404030301010803" pitchFamily="18" charset="0"/>
              </a:rPr>
            </a:br>
            <a:r>
              <a:rPr lang="en-US" sz="2400" b="1" dirty="0">
                <a:latin typeface="Garamond" panose="02020404030301010803" pitchFamily="18" charset="0"/>
              </a:rPr>
              <a:t>Target profit </a:t>
            </a:r>
            <a:r>
              <a:rPr lang="en-US" sz="2400" dirty="0">
                <a:latin typeface="Garamond" panose="02020404030301010803" pitchFamily="18" charset="0"/>
              </a:rPr>
              <a:t>or </a:t>
            </a:r>
            <a:r>
              <a:rPr lang="en-US" sz="2400" b="1" dirty="0">
                <a:latin typeface="Garamond" panose="02020404030301010803" pitchFamily="18" charset="0"/>
              </a:rPr>
              <a:t>expected profit </a:t>
            </a:r>
            <a:r>
              <a:rPr lang="en-US" sz="2400" dirty="0">
                <a:latin typeface="Garamond" panose="02020404030301010803" pitchFamily="18" charset="0"/>
              </a:rPr>
              <a:t>is the profit value that is negotiated for, and set forth, in the contract.  The expected profit is usually the largest portion of the total profit.</a:t>
            </a:r>
          </a:p>
          <a:p>
            <a:pPr lvl="0" algn="just"/>
            <a:r>
              <a:rPr lang="en-US" sz="2400" b="1" dirty="0">
                <a:latin typeface="Garamond" panose="02020404030301010803" pitchFamily="18" charset="0"/>
              </a:rPr>
              <a:t>Profit ceiling </a:t>
            </a:r>
            <a:r>
              <a:rPr lang="en-US" sz="2400" dirty="0">
                <a:latin typeface="Garamond" panose="02020404030301010803" pitchFamily="18" charset="0"/>
              </a:rPr>
              <a:t>and </a:t>
            </a:r>
            <a:r>
              <a:rPr lang="en-US" sz="2400" b="1" dirty="0">
                <a:latin typeface="Garamond" panose="02020404030301010803" pitchFamily="18" charset="0"/>
              </a:rPr>
              <a:t>profit floor </a:t>
            </a:r>
            <a:r>
              <a:rPr lang="en-US" sz="2400" dirty="0">
                <a:latin typeface="Garamond" panose="02020404030301010803" pitchFamily="18" charset="0"/>
              </a:rPr>
              <a:t>are the maximum and minimum values, respectively, of the total profit.  These quantities are often included in contract negotiations.</a:t>
            </a:r>
          </a:p>
          <a:p>
            <a:pPr algn="just"/>
            <a:endParaRPr lang="en-US" sz="2400" dirty="0">
              <a:latin typeface="Garamond" panose="02020404030301010803" pitchFamily="18" charset="0"/>
            </a:endParaRPr>
          </a:p>
          <a:p>
            <a:pPr algn="just"/>
            <a:endParaRPr lang="en-US" sz="2400" dirty="0">
              <a:latin typeface="Garamond" panose="02020404030301010803" pitchFamily="18" charset="0"/>
            </a:endParaRPr>
          </a:p>
        </p:txBody>
      </p:sp>
    </p:spTree>
    <p:extLst>
      <p:ext uri="{BB962C8B-B14F-4D97-AF65-F5344CB8AC3E}">
        <p14:creationId xmlns:p14="http://schemas.microsoft.com/office/powerpoint/2010/main" val="40233484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30581-41A7-43B8-8249-B9F89DF4917E}"/>
              </a:ext>
            </a:extLst>
          </p:cNvPr>
          <p:cNvSpPr>
            <a:spLocks noGrp="1"/>
          </p:cNvSpPr>
          <p:nvPr>
            <p:ph type="title"/>
          </p:nvPr>
        </p:nvSpPr>
        <p:spPr>
          <a:xfrm>
            <a:off x="653480" y="219986"/>
            <a:ext cx="8596668" cy="1320800"/>
          </a:xfrm>
        </p:spPr>
        <p:txBody>
          <a:bodyPr>
            <a:normAutofit/>
          </a:bodyPr>
          <a:lstStyle/>
          <a:p>
            <a:r>
              <a:rPr lang="en-US" b="1" dirty="0">
                <a:latin typeface="Garamond" panose="02020404030301010803" pitchFamily="18" charset="0"/>
              </a:rPr>
              <a:t>Procurement Contract Terminology, cont.</a:t>
            </a:r>
            <a:br>
              <a:rPr lang="en-US" b="1" dirty="0">
                <a:latin typeface="Garamond" panose="02020404030301010803"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A97F27E8-6E37-4E24-8A1B-254E1AD7BB2A}"/>
              </a:ext>
            </a:extLst>
          </p:cNvPr>
          <p:cNvSpPr>
            <a:spLocks noGrp="1"/>
          </p:cNvSpPr>
          <p:nvPr>
            <p:ph idx="1"/>
          </p:nvPr>
        </p:nvSpPr>
        <p:spPr>
          <a:xfrm>
            <a:off x="413468" y="1001864"/>
            <a:ext cx="11242482" cy="5510254"/>
          </a:xfrm>
        </p:spPr>
        <p:txBody>
          <a:bodyPr>
            <a:normAutofit/>
          </a:bodyPr>
          <a:lstStyle/>
          <a:p>
            <a:pPr lvl="0" algn="just"/>
            <a:r>
              <a:rPr lang="en-US" sz="2400" b="1" dirty="0">
                <a:latin typeface="Garamond" panose="02020404030301010803" pitchFamily="18" charset="0"/>
              </a:rPr>
              <a:t>Price ceiling </a:t>
            </a:r>
            <a:r>
              <a:rPr lang="en-US" sz="2400" dirty="0">
                <a:latin typeface="Garamond" panose="02020404030301010803" pitchFamily="18" charset="0"/>
              </a:rPr>
              <a:t>or </a:t>
            </a:r>
            <a:r>
              <a:rPr lang="en-US" sz="2400" b="1" dirty="0">
                <a:latin typeface="Garamond" panose="02020404030301010803" pitchFamily="18" charset="0"/>
              </a:rPr>
              <a:t>ceiling price </a:t>
            </a:r>
            <a:r>
              <a:rPr lang="en-US" sz="2400" dirty="0">
                <a:latin typeface="Garamond" panose="02020404030301010803" pitchFamily="18" charset="0"/>
              </a:rPr>
              <a:t>is the amount of money for which the government is responsible. It is usually measured as a given percentage of the target cost, and is generally greater than the target cost.</a:t>
            </a:r>
          </a:p>
          <a:p>
            <a:pPr lvl="0" algn="just"/>
            <a:r>
              <a:rPr lang="en-US" sz="2400" b="1" dirty="0">
                <a:latin typeface="Garamond" panose="02020404030301010803" pitchFamily="18" charset="0"/>
              </a:rPr>
              <a:t>Maximum fees </a:t>
            </a:r>
            <a:r>
              <a:rPr lang="en-US" sz="2400" dirty="0">
                <a:latin typeface="Garamond" panose="02020404030301010803" pitchFamily="18" charset="0"/>
              </a:rPr>
              <a:t>and </a:t>
            </a:r>
            <a:r>
              <a:rPr lang="en-US" sz="2400" b="1" dirty="0">
                <a:latin typeface="Garamond" panose="02020404030301010803" pitchFamily="18" charset="0"/>
              </a:rPr>
              <a:t>minimum fees </a:t>
            </a:r>
            <a:r>
              <a:rPr lang="en-US" sz="2400" dirty="0">
                <a:latin typeface="Garamond" panose="02020404030301010803" pitchFamily="18" charset="0"/>
              </a:rPr>
              <a:t>are percentages of the target cost and is established outside the limits of the contractor's profit.</a:t>
            </a:r>
          </a:p>
          <a:p>
            <a:pPr lvl="0" algn="just"/>
            <a:r>
              <a:rPr lang="en-US" sz="2400" dirty="0">
                <a:latin typeface="Garamond" panose="02020404030301010803" pitchFamily="18" charset="0"/>
              </a:rPr>
              <a:t>The </a:t>
            </a:r>
            <a:r>
              <a:rPr lang="en-US" sz="2400" b="1" dirty="0">
                <a:latin typeface="Garamond" panose="02020404030301010803" pitchFamily="18" charset="0"/>
              </a:rPr>
              <a:t>sharing arrangement </a:t>
            </a:r>
            <a:r>
              <a:rPr lang="en-US" sz="2400" dirty="0">
                <a:latin typeface="Garamond" panose="02020404030301010803" pitchFamily="18" charset="0"/>
              </a:rPr>
              <a:t>or </a:t>
            </a:r>
            <a:r>
              <a:rPr lang="en-US" sz="2400" b="1" dirty="0">
                <a:latin typeface="Garamond" panose="02020404030301010803" pitchFamily="18" charset="0"/>
              </a:rPr>
              <a:t>formula </a:t>
            </a:r>
            <a:r>
              <a:rPr lang="en-US" sz="2400" dirty="0">
                <a:latin typeface="Garamond" panose="02020404030301010803" pitchFamily="18" charset="0"/>
              </a:rPr>
              <a:t>gives the cost responsibility of the customer to the cost responsibility of the contractor for each shilling spent. Whether that shilling is an overrun or an under-run shilling, the sharing arrangement has the same impact on the contractor. This sharing arrangement may vary depending on whether the contractor is operating above or below target costs.</a:t>
            </a:r>
          </a:p>
          <a:p>
            <a:endParaRPr lang="en-US" sz="2400" dirty="0">
              <a:latin typeface="Garamond" panose="02020404030301010803" pitchFamily="18" charset="0"/>
            </a:endParaRPr>
          </a:p>
        </p:txBody>
      </p:sp>
    </p:spTree>
    <p:extLst>
      <p:ext uri="{BB962C8B-B14F-4D97-AF65-F5344CB8AC3E}">
        <p14:creationId xmlns:p14="http://schemas.microsoft.com/office/powerpoint/2010/main" val="16741711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F4CFF-0662-49A2-AE27-520CE584AADE}"/>
              </a:ext>
            </a:extLst>
          </p:cNvPr>
          <p:cNvSpPr>
            <a:spLocks noGrp="1"/>
          </p:cNvSpPr>
          <p:nvPr>
            <p:ph type="title"/>
          </p:nvPr>
        </p:nvSpPr>
        <p:spPr>
          <a:xfrm>
            <a:off x="677333" y="0"/>
            <a:ext cx="8596668" cy="1320800"/>
          </a:xfrm>
        </p:spPr>
        <p:txBody>
          <a:bodyPr>
            <a:normAutofit fontScale="90000"/>
          </a:bodyPr>
          <a:lstStyle/>
          <a:p>
            <a:br>
              <a:rPr lang="en-US" b="1" dirty="0">
                <a:latin typeface="Garamond" panose="02020404030301010803" pitchFamily="18" charset="0"/>
              </a:rPr>
            </a:br>
            <a:r>
              <a:rPr lang="en-US" b="1" dirty="0">
                <a:latin typeface="Garamond" panose="02020404030301010803" pitchFamily="18" charset="0"/>
              </a:rPr>
              <a:t>Procurement Contract Terminology, cont.</a:t>
            </a:r>
            <a:br>
              <a:rPr lang="en-US" b="1" dirty="0">
                <a:latin typeface="Garamond" panose="02020404030301010803"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467F6625-00F9-4B2A-98A6-DB58AD99F113}"/>
              </a:ext>
            </a:extLst>
          </p:cNvPr>
          <p:cNvSpPr>
            <a:spLocks noGrp="1"/>
          </p:cNvSpPr>
          <p:nvPr>
            <p:ph idx="1"/>
          </p:nvPr>
        </p:nvSpPr>
        <p:spPr>
          <a:xfrm>
            <a:off x="469128" y="1391478"/>
            <a:ext cx="11346510" cy="4164855"/>
          </a:xfrm>
        </p:spPr>
        <p:txBody>
          <a:bodyPr>
            <a:normAutofit/>
          </a:bodyPr>
          <a:lstStyle/>
          <a:p>
            <a:pPr lvl="0" algn="just"/>
            <a:r>
              <a:rPr lang="en-US" sz="3200" dirty="0">
                <a:latin typeface="Garamond" panose="02020404030301010803" pitchFamily="18" charset="0"/>
              </a:rPr>
              <a:t>The </a:t>
            </a:r>
            <a:r>
              <a:rPr lang="en-US" sz="3200" b="1" dirty="0">
                <a:latin typeface="Garamond" panose="02020404030301010803" pitchFamily="18" charset="0"/>
              </a:rPr>
              <a:t>production point </a:t>
            </a:r>
            <a:r>
              <a:rPr lang="en-US" sz="3200" dirty="0">
                <a:latin typeface="Garamond" panose="02020404030301010803" pitchFamily="18" charset="0"/>
              </a:rPr>
              <a:t>is usually that level of production above which the sharing arrangement commences.</a:t>
            </a:r>
          </a:p>
          <a:p>
            <a:pPr lvl="0" algn="just"/>
            <a:r>
              <a:rPr lang="en-US" sz="3200" b="1" dirty="0">
                <a:latin typeface="Garamond" panose="02020404030301010803" pitchFamily="18" charset="0"/>
              </a:rPr>
              <a:t>Point of total assumption </a:t>
            </a:r>
            <a:r>
              <a:rPr lang="en-US" sz="3200" dirty="0">
                <a:latin typeface="Garamond" panose="02020404030301010803" pitchFamily="18" charset="0"/>
              </a:rPr>
              <a:t>is the point (cost or price) where the contractor assumes all liability for additional costs.</a:t>
            </a:r>
          </a:p>
          <a:p>
            <a:pPr algn="just"/>
            <a:endParaRPr lang="en-US" sz="3200" dirty="0">
              <a:latin typeface="Garamond" panose="02020404030301010803" pitchFamily="18" charset="0"/>
            </a:endParaRPr>
          </a:p>
        </p:txBody>
      </p:sp>
    </p:spTree>
    <p:extLst>
      <p:ext uri="{BB962C8B-B14F-4D97-AF65-F5344CB8AC3E}">
        <p14:creationId xmlns:p14="http://schemas.microsoft.com/office/powerpoint/2010/main" val="5553506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56CD1-EF51-4602-B255-68AEBC2AF791}"/>
              </a:ext>
            </a:extLst>
          </p:cNvPr>
          <p:cNvSpPr>
            <a:spLocks noGrp="1"/>
          </p:cNvSpPr>
          <p:nvPr>
            <p:ph type="title"/>
          </p:nvPr>
        </p:nvSpPr>
        <p:spPr>
          <a:xfrm>
            <a:off x="693237" y="315402"/>
            <a:ext cx="8596668" cy="1320800"/>
          </a:xfrm>
        </p:spPr>
        <p:txBody>
          <a:bodyPr>
            <a:normAutofit/>
          </a:bodyPr>
          <a:lstStyle/>
          <a:p>
            <a:pPr lvl="1"/>
            <a:r>
              <a:rPr lang="en-US" sz="3600" b="1" dirty="0">
                <a:latin typeface="Garamond" panose="02020404030301010803" pitchFamily="18" charset="0"/>
              </a:rPr>
              <a:t>Categories of Procurement Contracts</a:t>
            </a:r>
            <a:br>
              <a:rPr lang="en-US" sz="3600" b="1" dirty="0">
                <a:latin typeface="Garamond" panose="02020404030301010803" pitchFamily="18" charset="0"/>
              </a:rPr>
            </a:br>
            <a:r>
              <a:rPr lang="en-US" sz="1600" b="1" dirty="0">
                <a:latin typeface="Garamond" panose="02020404030301010803" pitchFamily="18" charset="0"/>
              </a:rPr>
              <a:t> </a:t>
            </a:r>
            <a:br>
              <a:rPr lang="en-US" sz="1600" dirty="0">
                <a:latin typeface="Garamond" panose="02020404030301010803" pitchFamily="18" charset="0"/>
              </a:rPr>
            </a:br>
            <a:endParaRPr lang="en-US" dirty="0">
              <a:latin typeface="Garamond" panose="02020404030301010803" pitchFamily="18" charset="0"/>
            </a:endParaRPr>
          </a:p>
        </p:txBody>
      </p:sp>
      <p:pic>
        <p:nvPicPr>
          <p:cNvPr id="19" name="Content Placeholder 18">
            <a:extLst>
              <a:ext uri="{FF2B5EF4-FFF2-40B4-BE49-F238E27FC236}">
                <a16:creationId xmlns:a16="http://schemas.microsoft.com/office/drawing/2014/main" id="{A6978A15-D206-48AA-9A68-A3C07E26E17F}"/>
              </a:ext>
            </a:extLst>
          </p:cNvPr>
          <p:cNvPicPr>
            <a:picLocks noGrp="1" noChangeAspect="1"/>
          </p:cNvPicPr>
          <p:nvPr>
            <p:ph idx="1"/>
          </p:nvPr>
        </p:nvPicPr>
        <p:blipFill>
          <a:blip r:embed="rId2"/>
          <a:stretch>
            <a:fillRect/>
          </a:stretch>
        </p:blipFill>
        <p:spPr>
          <a:xfrm>
            <a:off x="838200" y="1264257"/>
            <a:ext cx="10515600" cy="4731026"/>
          </a:xfrm>
          <a:prstGeom prst="rect">
            <a:avLst/>
          </a:prstGeom>
        </p:spPr>
      </p:pic>
    </p:spTree>
    <p:extLst>
      <p:ext uri="{BB962C8B-B14F-4D97-AF65-F5344CB8AC3E}">
        <p14:creationId xmlns:p14="http://schemas.microsoft.com/office/powerpoint/2010/main" val="5758848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6695F-EE18-4A7C-ABED-73961C35D570}"/>
              </a:ext>
            </a:extLst>
          </p:cNvPr>
          <p:cNvSpPr>
            <a:spLocks noGrp="1"/>
          </p:cNvSpPr>
          <p:nvPr>
            <p:ph type="title"/>
          </p:nvPr>
        </p:nvSpPr>
        <p:spPr/>
        <p:txBody>
          <a:bodyPr>
            <a:noAutofit/>
          </a:bodyPr>
          <a:lstStyle/>
          <a:p>
            <a:pPr lvl="1"/>
            <a:r>
              <a:rPr lang="en-US" sz="3200" b="1" dirty="0">
                <a:latin typeface="Garamond" panose="02020404030301010803" pitchFamily="18" charset="0"/>
              </a:rPr>
              <a:t>Classification/Types of Procurement Contracts</a:t>
            </a:r>
            <a:br>
              <a:rPr lang="en-US" sz="3200" b="1" dirty="0">
                <a:latin typeface="Garamond" panose="02020404030301010803" pitchFamily="18" charset="0"/>
              </a:rPr>
            </a:br>
            <a:r>
              <a:rPr lang="en-US" sz="3200" b="1" dirty="0">
                <a:latin typeface="Garamond" panose="02020404030301010803" pitchFamily="18" charset="0"/>
              </a:rPr>
              <a:t> </a:t>
            </a:r>
            <a:br>
              <a:rPr lang="en-US" sz="3200" dirty="0">
                <a:latin typeface="Garamond" panose="02020404030301010803" pitchFamily="18" charset="0"/>
              </a:rPr>
            </a:br>
            <a:endParaRPr lang="en-US" sz="3200" dirty="0">
              <a:latin typeface="Garamond" panose="02020404030301010803" pitchFamily="18" charset="0"/>
            </a:endParaRPr>
          </a:p>
        </p:txBody>
      </p:sp>
      <p:sp>
        <p:nvSpPr>
          <p:cNvPr id="3" name="Content Placeholder 2">
            <a:extLst>
              <a:ext uri="{FF2B5EF4-FFF2-40B4-BE49-F238E27FC236}">
                <a16:creationId xmlns:a16="http://schemas.microsoft.com/office/drawing/2014/main" id="{1850F963-1F74-4215-BBC1-E3BB609B0B09}"/>
              </a:ext>
            </a:extLst>
          </p:cNvPr>
          <p:cNvSpPr>
            <a:spLocks noGrp="1"/>
          </p:cNvSpPr>
          <p:nvPr>
            <p:ph idx="1"/>
          </p:nvPr>
        </p:nvSpPr>
        <p:spPr>
          <a:xfrm>
            <a:off x="469127" y="1455089"/>
            <a:ext cx="11139777" cy="4721874"/>
          </a:xfrm>
        </p:spPr>
        <p:txBody>
          <a:bodyPr>
            <a:normAutofit/>
          </a:bodyPr>
          <a:lstStyle/>
          <a:p>
            <a:pPr marL="0" indent="0">
              <a:buNone/>
            </a:pPr>
            <a:r>
              <a:rPr lang="en-US" sz="3200" dirty="0">
                <a:solidFill>
                  <a:srgbClr val="FF0000"/>
                </a:solidFill>
                <a:latin typeface="Garamond" panose="02020404030301010803" pitchFamily="18" charset="0"/>
              </a:rPr>
              <a:t>According to compensation arrangements, procurement contracts can be classified/categorised into three broad categories:</a:t>
            </a:r>
          </a:p>
          <a:p>
            <a:pPr lvl="0"/>
            <a:r>
              <a:rPr lang="en-US" sz="3200" dirty="0">
                <a:latin typeface="Garamond" panose="02020404030301010803" pitchFamily="18" charset="0"/>
              </a:rPr>
              <a:t>Fixed-price contracts,</a:t>
            </a:r>
          </a:p>
          <a:p>
            <a:pPr lvl="0"/>
            <a:r>
              <a:rPr lang="en-US" sz="3200" dirty="0">
                <a:latin typeface="Garamond" panose="02020404030301010803" pitchFamily="18" charset="0"/>
              </a:rPr>
              <a:t>Cost-reimbursement or cost-type contracts,</a:t>
            </a:r>
          </a:p>
          <a:p>
            <a:pPr lvl="0"/>
            <a:r>
              <a:rPr lang="en-US" sz="3200" dirty="0">
                <a:latin typeface="Garamond" panose="02020404030301010803" pitchFamily="18" charset="0"/>
              </a:rPr>
              <a:t>Unit-rate contracts.</a:t>
            </a:r>
          </a:p>
          <a:p>
            <a:endParaRPr lang="en-US" sz="3200" dirty="0">
              <a:latin typeface="Garamond" panose="02020404030301010803" pitchFamily="18" charset="0"/>
            </a:endParaRPr>
          </a:p>
          <a:p>
            <a:pPr marL="0" indent="0">
              <a:buNone/>
            </a:pPr>
            <a:endParaRPr lang="en-US" sz="3200" dirty="0">
              <a:latin typeface="Garamond" panose="02020404030301010803" pitchFamily="18" charset="0"/>
            </a:endParaRPr>
          </a:p>
        </p:txBody>
      </p:sp>
    </p:spTree>
    <p:extLst>
      <p:ext uri="{BB962C8B-B14F-4D97-AF65-F5344CB8AC3E}">
        <p14:creationId xmlns:p14="http://schemas.microsoft.com/office/powerpoint/2010/main" val="1634787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345BD-DDE9-4C78-84F9-6133EF4FC45D}"/>
              </a:ext>
            </a:extLst>
          </p:cNvPr>
          <p:cNvSpPr>
            <a:spLocks noGrp="1"/>
          </p:cNvSpPr>
          <p:nvPr>
            <p:ph type="title"/>
          </p:nvPr>
        </p:nvSpPr>
        <p:spPr/>
        <p:txBody>
          <a:bodyPr/>
          <a:lstStyle/>
          <a:p>
            <a:r>
              <a:rPr lang="en-US" b="1" dirty="0">
                <a:latin typeface="Garamond" panose="02020404030301010803" pitchFamily="18" charset="0"/>
              </a:rPr>
              <a:t>Recap  of Procurement</a:t>
            </a:r>
          </a:p>
        </p:txBody>
      </p:sp>
      <p:sp>
        <p:nvSpPr>
          <p:cNvPr id="3" name="Content Placeholder 2">
            <a:extLst>
              <a:ext uri="{FF2B5EF4-FFF2-40B4-BE49-F238E27FC236}">
                <a16:creationId xmlns:a16="http://schemas.microsoft.com/office/drawing/2014/main" id="{AFE797EA-38DE-4DE3-93FC-C3DE66E34C2C}"/>
              </a:ext>
            </a:extLst>
          </p:cNvPr>
          <p:cNvSpPr>
            <a:spLocks noGrp="1"/>
          </p:cNvSpPr>
          <p:nvPr>
            <p:ph idx="1"/>
          </p:nvPr>
        </p:nvSpPr>
        <p:spPr/>
        <p:txBody>
          <a:bodyPr>
            <a:normAutofit/>
          </a:bodyPr>
          <a:lstStyle/>
          <a:p>
            <a:pPr marL="0" indent="0">
              <a:buNone/>
            </a:pPr>
            <a:r>
              <a:rPr lang="en-US" sz="4800" dirty="0">
                <a:latin typeface="Garamond" panose="02020404030301010803" pitchFamily="18" charset="0"/>
              </a:rPr>
              <a:t>What is procurement?</a:t>
            </a:r>
          </a:p>
        </p:txBody>
      </p:sp>
    </p:spTree>
    <p:extLst>
      <p:ext uri="{BB962C8B-B14F-4D97-AF65-F5344CB8AC3E}">
        <p14:creationId xmlns:p14="http://schemas.microsoft.com/office/powerpoint/2010/main" val="42107470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0F3D5-65DE-4142-95D6-4D442ACE643F}"/>
              </a:ext>
            </a:extLst>
          </p:cNvPr>
          <p:cNvSpPr>
            <a:spLocks noGrp="1"/>
          </p:cNvSpPr>
          <p:nvPr>
            <p:ph type="title"/>
          </p:nvPr>
        </p:nvSpPr>
        <p:spPr>
          <a:xfrm>
            <a:off x="709139" y="371061"/>
            <a:ext cx="8596668" cy="1320800"/>
          </a:xfrm>
        </p:spPr>
        <p:txBody>
          <a:bodyPr>
            <a:normAutofit fontScale="90000"/>
          </a:bodyPr>
          <a:lstStyle/>
          <a:p>
            <a:r>
              <a:rPr lang="en-US" b="1" dirty="0">
                <a:latin typeface="Garamond" panose="02020404030301010803" pitchFamily="18" charset="0"/>
              </a:rPr>
              <a:t>Classification of Procurement Contracts, cont.</a:t>
            </a:r>
            <a:br>
              <a:rPr lang="en-US" b="1" dirty="0">
                <a:latin typeface="Garamond" panose="02020404030301010803"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FAB7828B-7462-476D-8812-1B40368F5ECC}"/>
              </a:ext>
            </a:extLst>
          </p:cNvPr>
          <p:cNvSpPr>
            <a:spLocks noGrp="1"/>
          </p:cNvSpPr>
          <p:nvPr>
            <p:ph idx="1"/>
          </p:nvPr>
        </p:nvSpPr>
        <p:spPr>
          <a:xfrm>
            <a:off x="373711" y="1144988"/>
            <a:ext cx="10980089" cy="5031975"/>
          </a:xfrm>
        </p:spPr>
        <p:txBody>
          <a:bodyPr>
            <a:normAutofit/>
          </a:bodyPr>
          <a:lstStyle/>
          <a:p>
            <a:pPr algn="just"/>
            <a:r>
              <a:rPr lang="en-US" sz="3200" b="1" dirty="0">
                <a:latin typeface="Garamond" panose="02020404030301010803" pitchFamily="18" charset="0"/>
              </a:rPr>
              <a:t>Fixed-price contracts </a:t>
            </a:r>
            <a:r>
              <a:rPr lang="en-US" sz="3200" dirty="0">
                <a:latin typeface="Garamond" panose="02020404030301010803" pitchFamily="18" charset="0"/>
              </a:rPr>
              <a:t>(also known as </a:t>
            </a:r>
            <a:r>
              <a:rPr lang="en-US" sz="3200" b="1" dirty="0">
                <a:latin typeface="Garamond" panose="02020404030301010803" pitchFamily="18" charset="0"/>
              </a:rPr>
              <a:t>firm-fixed-price contracts </a:t>
            </a:r>
            <a:r>
              <a:rPr lang="en-US" sz="3200" dirty="0">
                <a:latin typeface="Garamond" panose="02020404030301010803" pitchFamily="18" charset="0"/>
              </a:rPr>
              <a:t>and </a:t>
            </a:r>
            <a:r>
              <a:rPr lang="en-US" sz="3200" b="1" dirty="0">
                <a:latin typeface="Garamond" panose="02020404030301010803" pitchFamily="18" charset="0"/>
              </a:rPr>
              <a:t>lump-sum contracts</a:t>
            </a:r>
            <a:r>
              <a:rPr lang="en-US" sz="3200" dirty="0">
                <a:latin typeface="Garamond" panose="02020404030301010803" pitchFamily="18" charset="0"/>
              </a:rPr>
              <a:t>) are agreements that define a total price for the product the seller is to provide.   These contracts must clearly define the requirements the vendor is to provide. These contracts may also provide incentives for meeting or exceeding contract requirements — such as meeting deadlines — and require the seller to assume the risk of cost overruns.</a:t>
            </a:r>
          </a:p>
          <a:p>
            <a:pPr algn="just"/>
            <a:endParaRPr lang="en-US" sz="3200" dirty="0">
              <a:latin typeface="Garamond" panose="02020404030301010803" pitchFamily="18" charset="0"/>
            </a:endParaRPr>
          </a:p>
        </p:txBody>
      </p:sp>
    </p:spTree>
    <p:extLst>
      <p:ext uri="{BB962C8B-B14F-4D97-AF65-F5344CB8AC3E}">
        <p14:creationId xmlns:p14="http://schemas.microsoft.com/office/powerpoint/2010/main" val="22763092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363E9-2DAA-4603-BD4A-3F11D2CDA1E2}"/>
              </a:ext>
            </a:extLst>
          </p:cNvPr>
          <p:cNvSpPr>
            <a:spLocks noGrp="1"/>
          </p:cNvSpPr>
          <p:nvPr>
            <p:ph type="title"/>
          </p:nvPr>
        </p:nvSpPr>
        <p:spPr/>
        <p:txBody>
          <a:bodyPr/>
          <a:lstStyle/>
          <a:p>
            <a:r>
              <a:rPr lang="en-US" b="1" dirty="0"/>
              <a:t>Fixed-price contracts, cont.</a:t>
            </a:r>
            <a:endParaRPr lang="en-US" dirty="0"/>
          </a:p>
        </p:txBody>
      </p:sp>
      <p:pic>
        <p:nvPicPr>
          <p:cNvPr id="4" name="Content Placeholder 3">
            <a:extLst>
              <a:ext uri="{FF2B5EF4-FFF2-40B4-BE49-F238E27FC236}">
                <a16:creationId xmlns:a16="http://schemas.microsoft.com/office/drawing/2014/main" id="{B085341E-7E0D-4C68-AB78-CB8A8A50DCF3}"/>
              </a:ext>
            </a:extLst>
          </p:cNvPr>
          <p:cNvPicPr>
            <a:picLocks noGrp="1" noChangeAspect="1"/>
          </p:cNvPicPr>
          <p:nvPr>
            <p:ph idx="1"/>
          </p:nvPr>
        </p:nvPicPr>
        <p:blipFill>
          <a:blip r:embed="rId2"/>
          <a:stretch>
            <a:fillRect/>
          </a:stretch>
        </p:blipFill>
        <p:spPr>
          <a:xfrm>
            <a:off x="572494" y="1478943"/>
            <a:ext cx="10515600" cy="4333460"/>
          </a:xfrm>
          <a:prstGeom prst="rect">
            <a:avLst/>
          </a:prstGeom>
        </p:spPr>
      </p:pic>
    </p:spTree>
    <p:extLst>
      <p:ext uri="{BB962C8B-B14F-4D97-AF65-F5344CB8AC3E}">
        <p14:creationId xmlns:p14="http://schemas.microsoft.com/office/powerpoint/2010/main" val="36854059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3A81B-4F5E-41A4-A7E3-1B15B2F1230F}"/>
              </a:ext>
            </a:extLst>
          </p:cNvPr>
          <p:cNvSpPr>
            <a:spLocks noGrp="1"/>
          </p:cNvSpPr>
          <p:nvPr>
            <p:ph type="title"/>
          </p:nvPr>
        </p:nvSpPr>
        <p:spPr>
          <a:xfrm>
            <a:off x="701187" y="283597"/>
            <a:ext cx="8596668" cy="1320800"/>
          </a:xfrm>
        </p:spPr>
        <p:txBody>
          <a:bodyPr>
            <a:normAutofit/>
          </a:bodyPr>
          <a:lstStyle/>
          <a:p>
            <a:r>
              <a:rPr lang="en-US" b="1" dirty="0">
                <a:latin typeface="Garamond" panose="02020404030301010803" pitchFamily="18" charset="0"/>
              </a:rPr>
              <a:t>Cost-Reimbursement/Cost-Type Contracts</a:t>
            </a:r>
            <a:br>
              <a:rPr lang="en-US" dirty="0">
                <a:latin typeface="Garamond" panose="02020404030301010803"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08A8EA62-C44A-44BC-9E14-F1F664570CF3}"/>
              </a:ext>
            </a:extLst>
          </p:cNvPr>
          <p:cNvSpPr>
            <a:spLocks noGrp="1"/>
          </p:cNvSpPr>
          <p:nvPr>
            <p:ph idx="1"/>
          </p:nvPr>
        </p:nvSpPr>
        <p:spPr>
          <a:xfrm>
            <a:off x="318052" y="1129085"/>
            <a:ext cx="11035748" cy="5047878"/>
          </a:xfrm>
        </p:spPr>
        <p:txBody>
          <a:bodyPr>
            <a:normAutofit/>
          </a:bodyPr>
          <a:lstStyle/>
          <a:p>
            <a:pPr algn="just"/>
            <a:r>
              <a:rPr lang="en-US" sz="2800" dirty="0">
                <a:latin typeface="Garamond" panose="02020404030301010803" pitchFamily="18" charset="0"/>
              </a:rPr>
              <a:t>In the case of a </a:t>
            </a:r>
            <a:r>
              <a:rPr lang="en-US" sz="2800" b="1" dirty="0">
                <a:latin typeface="Garamond" panose="02020404030301010803" pitchFamily="18" charset="0"/>
              </a:rPr>
              <a:t>cost-reimbursement contract </a:t>
            </a:r>
            <a:r>
              <a:rPr lang="en-US" sz="2800" dirty="0">
                <a:latin typeface="Garamond" panose="02020404030301010803" pitchFamily="18" charset="0"/>
              </a:rPr>
              <a:t>(also referred to as </a:t>
            </a:r>
            <a:r>
              <a:rPr lang="en-US" sz="2800" b="1" dirty="0">
                <a:latin typeface="Garamond" panose="02020404030301010803" pitchFamily="18" charset="0"/>
              </a:rPr>
              <a:t>cost-Type contract</a:t>
            </a:r>
            <a:r>
              <a:rPr lang="en-US" sz="2800" dirty="0">
                <a:latin typeface="Garamond" panose="02020404030301010803" pitchFamily="18" charset="0"/>
              </a:rPr>
              <a:t>), the nature and scope of the activities to be performed are not established in advance. The principal or hirer orders the supplier to perform the required activities at a predetermined hourly rate, sometimes in combination with a prearranged percentage to cover the overhead costs. Settlement follows after the completion of the activities based on the supplier’s day reports, stating the man hours worked, and (if relevant) the materials which have been consumed</a:t>
            </a:r>
          </a:p>
        </p:txBody>
      </p:sp>
    </p:spTree>
    <p:extLst>
      <p:ext uri="{BB962C8B-B14F-4D97-AF65-F5344CB8AC3E}">
        <p14:creationId xmlns:p14="http://schemas.microsoft.com/office/powerpoint/2010/main" val="27951690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2E39A-E5A3-4E60-954A-4161A612B403}"/>
              </a:ext>
            </a:extLst>
          </p:cNvPr>
          <p:cNvSpPr>
            <a:spLocks noGrp="1"/>
          </p:cNvSpPr>
          <p:nvPr>
            <p:ph type="title"/>
          </p:nvPr>
        </p:nvSpPr>
        <p:spPr>
          <a:xfrm>
            <a:off x="580445" y="365125"/>
            <a:ext cx="11139778" cy="756009"/>
          </a:xfrm>
        </p:spPr>
        <p:txBody>
          <a:bodyPr>
            <a:noAutofit/>
          </a:bodyPr>
          <a:lstStyle/>
          <a:p>
            <a:pPr marL="228600" lvl="0" indent="-228600">
              <a:spcBef>
                <a:spcPts val="1000"/>
              </a:spcBef>
            </a:pPr>
            <a:r>
              <a:rPr lang="en-US" sz="2800" b="1" dirty="0">
                <a:solidFill>
                  <a:prstClr val="black"/>
                </a:solidFill>
                <a:latin typeface="Garamond" panose="02020404030301010803" pitchFamily="18" charset="0"/>
                <a:ea typeface="+mn-ea"/>
                <a:cs typeface="+mn-cs"/>
              </a:rPr>
              <a:t>Advantages and Disadvantages of Cost-Reimbursable Contracts </a:t>
            </a:r>
            <a:br>
              <a:rPr lang="en-US" sz="2800" b="1" dirty="0">
                <a:solidFill>
                  <a:prstClr val="black"/>
                </a:solidFill>
                <a:latin typeface="Garamond" panose="02020404030301010803" pitchFamily="18" charset="0"/>
                <a:ea typeface="+mn-ea"/>
                <a:cs typeface="+mn-cs"/>
              </a:rPr>
            </a:br>
            <a:endParaRPr lang="en-US" sz="2800" b="1" dirty="0">
              <a:latin typeface="Garamond" panose="02020404030301010803" pitchFamily="18" charset="0"/>
            </a:endParaRPr>
          </a:p>
        </p:txBody>
      </p:sp>
      <p:sp>
        <p:nvSpPr>
          <p:cNvPr id="3" name="Content Placeholder 2">
            <a:extLst>
              <a:ext uri="{FF2B5EF4-FFF2-40B4-BE49-F238E27FC236}">
                <a16:creationId xmlns:a16="http://schemas.microsoft.com/office/drawing/2014/main" id="{AEA1F666-3DE7-4C44-B22E-0C2C0D398A58}"/>
              </a:ext>
            </a:extLst>
          </p:cNvPr>
          <p:cNvSpPr>
            <a:spLocks noGrp="1"/>
          </p:cNvSpPr>
          <p:nvPr>
            <p:ph idx="1"/>
          </p:nvPr>
        </p:nvSpPr>
        <p:spPr>
          <a:xfrm>
            <a:off x="636104" y="1121134"/>
            <a:ext cx="10654085" cy="5550010"/>
          </a:xfrm>
        </p:spPr>
        <p:txBody>
          <a:bodyPr>
            <a:noAutofit/>
          </a:bodyPr>
          <a:lstStyle/>
          <a:p>
            <a:pPr marL="0" indent="0" algn="just">
              <a:buNone/>
            </a:pPr>
            <a:r>
              <a:rPr lang="en-US" sz="2400" b="1" dirty="0">
                <a:latin typeface="Garamond" panose="02020404030301010803" pitchFamily="18" charset="0"/>
              </a:rPr>
              <a:t>Advantages	</a:t>
            </a:r>
          </a:p>
          <a:p>
            <a:pPr algn="just"/>
            <a:r>
              <a:rPr lang="en-US" sz="2400" dirty="0">
                <a:latin typeface="Garamond" panose="02020404030301010803" pitchFamily="18" charset="0"/>
              </a:rPr>
              <a:t>The principal/buyer obtains an exact picture of the cost structure of the work.</a:t>
            </a:r>
          </a:p>
          <a:p>
            <a:pPr algn="just"/>
            <a:r>
              <a:rPr lang="en-US" sz="2400" dirty="0">
                <a:latin typeface="Garamond" panose="02020404030301010803" pitchFamily="18" charset="0"/>
              </a:rPr>
              <a:t>The principal is free in his/her choice of suppliers; it is known in advance what supplier he/she will be dealing with.</a:t>
            </a:r>
          </a:p>
          <a:p>
            <a:pPr marL="0" indent="0" algn="just">
              <a:buNone/>
            </a:pPr>
            <a:endParaRPr lang="en-US" sz="2400" dirty="0">
              <a:latin typeface="Garamond" panose="02020404030301010803" pitchFamily="18" charset="0"/>
            </a:endParaRPr>
          </a:p>
          <a:p>
            <a:pPr marL="0" indent="0" algn="just">
              <a:buNone/>
            </a:pPr>
            <a:r>
              <a:rPr lang="en-US" sz="2400" b="1" dirty="0">
                <a:latin typeface="Garamond" panose="02020404030301010803" pitchFamily="18" charset="0"/>
              </a:rPr>
              <a:t> Disadvantages</a:t>
            </a:r>
            <a:endParaRPr lang="en-US" sz="2400" dirty="0">
              <a:latin typeface="Garamond" panose="02020404030301010803" pitchFamily="18" charset="0"/>
            </a:endParaRPr>
          </a:p>
          <a:p>
            <a:pPr algn="just"/>
            <a:r>
              <a:rPr lang="en-US" sz="2400" dirty="0">
                <a:latin typeface="Garamond" panose="02020404030301010803" pitchFamily="18" charset="0"/>
              </a:rPr>
              <a:t>There is no predetermined fixed price, so the buyer is not quite sure about the financial consequences.</a:t>
            </a:r>
          </a:p>
          <a:p>
            <a:pPr algn="just"/>
            <a:r>
              <a:rPr lang="en-US" sz="2400" dirty="0">
                <a:latin typeface="Garamond" panose="02020404030301010803" pitchFamily="18" charset="0"/>
              </a:rPr>
              <a:t>There is no incentive to work faster, as the supplier is reimbursed for every hour he/she works; every setback is charged to the principal.</a:t>
            </a:r>
          </a:p>
          <a:p>
            <a:pPr algn="just"/>
            <a:r>
              <a:rPr lang="en-US" sz="2400" dirty="0">
                <a:latin typeface="Garamond" panose="02020404030301010803" pitchFamily="18" charset="0"/>
              </a:rPr>
              <a:t>There is no certainty about completion date.</a:t>
            </a:r>
          </a:p>
          <a:p>
            <a:pPr algn="just"/>
            <a:r>
              <a:rPr lang="en-US" sz="2400" dirty="0">
                <a:latin typeface="Garamond" panose="02020404030301010803" pitchFamily="18" charset="0"/>
              </a:rPr>
              <a:t>The principal is not forced to specify exactly what he/she wants.  Frequently the specification is left to the supplier</a:t>
            </a:r>
          </a:p>
          <a:p>
            <a:pPr marL="0" indent="0" algn="just">
              <a:buNone/>
            </a:pPr>
            <a:r>
              <a:rPr lang="en-US" sz="2400" dirty="0">
                <a:latin typeface="Garamond" panose="02020404030301010803" pitchFamily="18" charset="0"/>
              </a:rPr>
              <a:t> 	</a:t>
            </a:r>
          </a:p>
          <a:p>
            <a:pPr algn="just"/>
            <a:endParaRPr lang="en-US" sz="2400" dirty="0">
              <a:latin typeface="Garamond" panose="02020404030301010803" pitchFamily="18" charset="0"/>
            </a:endParaRPr>
          </a:p>
        </p:txBody>
      </p:sp>
    </p:spTree>
    <p:extLst>
      <p:ext uri="{BB962C8B-B14F-4D97-AF65-F5344CB8AC3E}">
        <p14:creationId xmlns:p14="http://schemas.microsoft.com/office/powerpoint/2010/main" val="12853944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B658A-799C-4AEF-AC4E-3EE29389645E}"/>
              </a:ext>
            </a:extLst>
          </p:cNvPr>
          <p:cNvSpPr>
            <a:spLocks noGrp="1"/>
          </p:cNvSpPr>
          <p:nvPr>
            <p:ph type="title"/>
          </p:nvPr>
        </p:nvSpPr>
        <p:spPr>
          <a:xfrm>
            <a:off x="685285" y="92766"/>
            <a:ext cx="8596668" cy="1320800"/>
          </a:xfrm>
        </p:spPr>
        <p:txBody>
          <a:bodyPr/>
          <a:lstStyle/>
          <a:p>
            <a:r>
              <a:rPr lang="en-US" b="1" dirty="0">
                <a:latin typeface="Garamond" panose="02020404030301010803" pitchFamily="18" charset="0"/>
              </a:rPr>
              <a:t>Unit-Rate Contracts</a:t>
            </a:r>
            <a:br>
              <a:rPr lang="en-US" sz="4800" dirty="0">
                <a:latin typeface="Garamond" panose="02020404030301010803"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961909B4-A235-47D4-85E7-F89BC7BE13F3}"/>
              </a:ext>
            </a:extLst>
          </p:cNvPr>
          <p:cNvSpPr>
            <a:spLocks noGrp="1"/>
          </p:cNvSpPr>
          <p:nvPr>
            <p:ph idx="1"/>
          </p:nvPr>
        </p:nvSpPr>
        <p:spPr>
          <a:xfrm>
            <a:off x="492981" y="970059"/>
            <a:ext cx="11441927" cy="5383033"/>
          </a:xfrm>
        </p:spPr>
        <p:txBody>
          <a:bodyPr>
            <a:normAutofit/>
          </a:bodyPr>
          <a:lstStyle/>
          <a:p>
            <a:r>
              <a:rPr lang="en-US" sz="2400" b="1" dirty="0">
                <a:latin typeface="Garamond" panose="02020404030301010803" pitchFamily="18" charset="0"/>
              </a:rPr>
              <a:t>Unit-Rate Contracts </a:t>
            </a:r>
            <a:r>
              <a:rPr lang="en-US" sz="2400" dirty="0">
                <a:latin typeface="Garamond" panose="02020404030301010803" pitchFamily="18" charset="0"/>
              </a:rPr>
              <a:t>are sometimes called </a:t>
            </a:r>
            <a:r>
              <a:rPr lang="en-US" sz="2400" b="1" dirty="0">
                <a:latin typeface="Garamond" panose="02020404030301010803" pitchFamily="18" charset="0"/>
              </a:rPr>
              <a:t>Unit Price Contracts </a:t>
            </a:r>
            <a:r>
              <a:rPr lang="en-US" sz="2400" dirty="0">
                <a:latin typeface="Garamond" panose="02020404030301010803" pitchFamily="18" charset="0"/>
              </a:rPr>
              <a:t>or </a:t>
            </a:r>
            <a:r>
              <a:rPr lang="en-US" sz="2400" b="1" dirty="0">
                <a:latin typeface="Garamond" panose="02020404030301010803" pitchFamily="18" charset="0"/>
              </a:rPr>
              <a:t>Time and Material (T&amp;M) contracts</a:t>
            </a:r>
            <a:r>
              <a:rPr lang="en-US" sz="2400" dirty="0">
                <a:latin typeface="Garamond" panose="02020404030301010803" pitchFamily="18" charset="0"/>
              </a:rPr>
              <a:t>. They are ideal for instances when an organization contracts out a small project or for instances when smaller amounts of work within a larger project are to be completed by a vendor. T&amp;M contracts, however, can grow dangerously out of control as more work is assigned to the seller.</a:t>
            </a:r>
          </a:p>
          <a:p>
            <a:r>
              <a:rPr lang="en-US" sz="2400" dirty="0">
                <a:latin typeface="Garamond" panose="02020404030301010803" pitchFamily="18" charset="0"/>
              </a:rPr>
              <a:t>Unit-rate contracts determine the cost per activity for standardized routine work. Petrochemical companies, for example, annually negotiate unit-rates for simple installation and maintenance activities which are subcontracted to suppliers (for example unit-rate per </a:t>
            </a:r>
            <a:r>
              <a:rPr lang="en-US" sz="2400" dirty="0" err="1">
                <a:latin typeface="Garamond" panose="02020404030301010803" pitchFamily="18" charset="0"/>
              </a:rPr>
              <a:t>metre</a:t>
            </a:r>
            <a:r>
              <a:rPr lang="en-US" sz="2400" dirty="0">
                <a:latin typeface="Garamond" panose="02020404030301010803" pitchFamily="18" charset="0"/>
              </a:rPr>
              <a:t> of piping that is installed, or unit- rate per square </a:t>
            </a:r>
            <a:r>
              <a:rPr lang="en-US" sz="2400" dirty="0" err="1">
                <a:latin typeface="Garamond" panose="02020404030301010803" pitchFamily="18" charset="0"/>
              </a:rPr>
              <a:t>metre</a:t>
            </a:r>
            <a:r>
              <a:rPr lang="en-US" sz="2400" dirty="0">
                <a:latin typeface="Garamond" panose="02020404030301010803" pitchFamily="18" charset="0"/>
              </a:rPr>
              <a:t> of ground floor which is cleaned).  Unit-rate contracts are used for activities which are </a:t>
            </a:r>
            <a:r>
              <a:rPr lang="en-US" sz="2400" dirty="0" err="1">
                <a:latin typeface="Garamond" panose="02020404030301010803" pitchFamily="18" charset="0"/>
              </a:rPr>
              <a:t>standardised</a:t>
            </a:r>
            <a:r>
              <a:rPr lang="en-US" sz="2400" dirty="0">
                <a:latin typeface="Garamond" panose="02020404030301010803" pitchFamily="18" charset="0"/>
              </a:rPr>
              <a:t> but which are difficult to estimate in terms of volume and time.</a:t>
            </a:r>
          </a:p>
          <a:p>
            <a:endParaRPr lang="en-US" sz="2400" dirty="0">
              <a:latin typeface="Garamond" panose="02020404030301010803" pitchFamily="18" charset="0"/>
            </a:endParaRPr>
          </a:p>
          <a:p>
            <a:endParaRPr lang="en-US" sz="2400" dirty="0">
              <a:latin typeface="Garamond" panose="02020404030301010803" pitchFamily="18" charset="0"/>
            </a:endParaRPr>
          </a:p>
        </p:txBody>
      </p:sp>
    </p:spTree>
    <p:extLst>
      <p:ext uri="{BB962C8B-B14F-4D97-AF65-F5344CB8AC3E}">
        <p14:creationId xmlns:p14="http://schemas.microsoft.com/office/powerpoint/2010/main" val="38696492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8B20A-92CA-4063-BF90-AF15224746E4}"/>
              </a:ext>
            </a:extLst>
          </p:cNvPr>
          <p:cNvSpPr>
            <a:spLocks noGrp="1"/>
          </p:cNvSpPr>
          <p:nvPr>
            <p:ph type="title"/>
          </p:nvPr>
        </p:nvSpPr>
        <p:spPr>
          <a:xfrm>
            <a:off x="437322" y="-119905"/>
            <a:ext cx="10980089" cy="1241039"/>
          </a:xfrm>
        </p:spPr>
        <p:txBody>
          <a:bodyPr>
            <a:normAutofit fontScale="90000"/>
          </a:bodyPr>
          <a:lstStyle/>
          <a:p>
            <a:br>
              <a:rPr lang="en-US" sz="4000" b="1" dirty="0">
                <a:solidFill>
                  <a:prstClr val="black"/>
                </a:solidFill>
                <a:latin typeface="Garamond" panose="02020404030301010803" pitchFamily="18" charset="0"/>
              </a:rPr>
            </a:br>
            <a:r>
              <a:rPr lang="en-US" sz="4000" b="1" dirty="0">
                <a:solidFill>
                  <a:prstClr val="black"/>
                </a:solidFill>
                <a:latin typeface="Garamond" panose="02020404030301010803" pitchFamily="18" charset="0"/>
              </a:rPr>
              <a:t>Advantages and Disadvantages of Unit rate</a:t>
            </a:r>
            <a:br>
              <a:rPr lang="en-US" sz="4000" b="1" dirty="0">
                <a:solidFill>
                  <a:prstClr val="black"/>
                </a:solidFill>
                <a:latin typeface="Garamond" panose="02020404030301010803" pitchFamily="18" charset="0"/>
              </a:rPr>
            </a:br>
            <a:r>
              <a:rPr lang="en-US" sz="4000" b="1" dirty="0">
                <a:solidFill>
                  <a:prstClr val="black"/>
                </a:solidFill>
                <a:latin typeface="Garamond" panose="02020404030301010803" pitchFamily="18" charset="0"/>
              </a:rPr>
              <a:t>contracts</a:t>
            </a:r>
            <a:br>
              <a:rPr lang="en-US" sz="4800" b="1" dirty="0">
                <a:solidFill>
                  <a:prstClr val="black"/>
                </a:solidFill>
                <a:latin typeface="Garamond" panose="02020404030301010803" pitchFamily="18" charset="0"/>
              </a:rPr>
            </a:br>
            <a:br>
              <a:rPr lang="en-US" sz="4800" dirty="0">
                <a:latin typeface="Garamond" panose="02020404030301010803" pitchFamily="18" charset="0"/>
              </a:rPr>
            </a:br>
            <a:endParaRPr lang="en-US" dirty="0"/>
          </a:p>
        </p:txBody>
      </p:sp>
      <p:sp>
        <p:nvSpPr>
          <p:cNvPr id="3" name="Content Placeholder 2">
            <a:extLst>
              <a:ext uri="{FF2B5EF4-FFF2-40B4-BE49-F238E27FC236}">
                <a16:creationId xmlns:a16="http://schemas.microsoft.com/office/drawing/2014/main" id="{68C4C527-2DDC-46C2-A8B7-26D195A1C0AE}"/>
              </a:ext>
            </a:extLst>
          </p:cNvPr>
          <p:cNvSpPr>
            <a:spLocks noGrp="1"/>
          </p:cNvSpPr>
          <p:nvPr>
            <p:ph idx="1"/>
          </p:nvPr>
        </p:nvSpPr>
        <p:spPr>
          <a:xfrm>
            <a:off x="437322" y="1606163"/>
            <a:ext cx="11211339" cy="5276325"/>
          </a:xfrm>
        </p:spPr>
        <p:txBody>
          <a:bodyPr>
            <a:normAutofit/>
          </a:bodyPr>
          <a:lstStyle/>
          <a:p>
            <a:pPr marL="0" indent="0" algn="just">
              <a:buNone/>
            </a:pPr>
            <a:r>
              <a:rPr lang="en-US" sz="2400" b="1" dirty="0">
                <a:latin typeface="Garamond" panose="02020404030301010803" pitchFamily="18" charset="0"/>
              </a:rPr>
              <a:t> Advantages</a:t>
            </a:r>
          </a:p>
          <a:p>
            <a:pPr algn="just"/>
            <a:r>
              <a:rPr lang="en-US" sz="2400" dirty="0">
                <a:latin typeface="Garamond" panose="02020404030301010803" pitchFamily="18" charset="0"/>
              </a:rPr>
              <a:t>ideal for instances when an organization contracts out a small project or for instances when smaller amounts of work within a larger project are to be completed by a vendor.</a:t>
            </a:r>
          </a:p>
          <a:p>
            <a:pPr algn="just"/>
            <a:r>
              <a:rPr lang="en-US" sz="2400" dirty="0">
                <a:latin typeface="Garamond" panose="02020404030301010803" pitchFamily="18" charset="0"/>
              </a:rPr>
              <a:t>Typically the consultant or owner determines the schedule of prices, and contractors submit bids based on that.</a:t>
            </a:r>
          </a:p>
          <a:p>
            <a:pPr algn="just"/>
            <a:r>
              <a:rPr lang="en-US" sz="2400" dirty="0">
                <a:latin typeface="Garamond" panose="02020404030301010803" pitchFamily="18" charset="0"/>
              </a:rPr>
              <a:t>Since the contract clearly states all prices, the unit price contract increases transparency at the beginning, middle, and end of a project</a:t>
            </a:r>
          </a:p>
        </p:txBody>
      </p:sp>
    </p:spTree>
    <p:extLst>
      <p:ext uri="{BB962C8B-B14F-4D97-AF65-F5344CB8AC3E}">
        <p14:creationId xmlns:p14="http://schemas.microsoft.com/office/powerpoint/2010/main" val="13297212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5AAD5-D36A-4450-9788-10B4102DEEB1}"/>
              </a:ext>
            </a:extLst>
          </p:cNvPr>
          <p:cNvSpPr>
            <a:spLocks noGrp="1"/>
          </p:cNvSpPr>
          <p:nvPr>
            <p:ph type="title"/>
          </p:nvPr>
        </p:nvSpPr>
        <p:spPr>
          <a:xfrm>
            <a:off x="500932" y="365125"/>
            <a:ext cx="10852868" cy="1325563"/>
          </a:xfrm>
        </p:spPr>
        <p:txBody>
          <a:bodyPr>
            <a:normAutofit/>
          </a:bodyPr>
          <a:lstStyle/>
          <a:p>
            <a:r>
              <a:rPr lang="en-US" b="1" dirty="0">
                <a:solidFill>
                  <a:prstClr val="black"/>
                </a:solidFill>
                <a:latin typeface="Garamond" panose="02020404030301010803" pitchFamily="18" charset="0"/>
              </a:rPr>
              <a:t>Advantages and Disadvantages of Unit rate Contracts</a:t>
            </a:r>
            <a:br>
              <a:rPr lang="en-US" b="1" dirty="0">
                <a:solidFill>
                  <a:prstClr val="black"/>
                </a:solidFill>
                <a:latin typeface="Garamond" panose="02020404030301010803"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886F7588-E469-4F2B-B837-8A6E5FA349FD}"/>
              </a:ext>
            </a:extLst>
          </p:cNvPr>
          <p:cNvSpPr>
            <a:spLocks noGrp="1"/>
          </p:cNvSpPr>
          <p:nvPr>
            <p:ph idx="1"/>
          </p:nvPr>
        </p:nvSpPr>
        <p:spPr>
          <a:xfrm>
            <a:off x="500932" y="1319917"/>
            <a:ext cx="11290852" cy="5172958"/>
          </a:xfrm>
        </p:spPr>
        <p:txBody>
          <a:bodyPr>
            <a:normAutofit/>
          </a:bodyPr>
          <a:lstStyle/>
          <a:p>
            <a:pPr marL="0" indent="0" algn="just">
              <a:buNone/>
            </a:pPr>
            <a:r>
              <a:rPr lang="en-US" sz="2800" b="1" dirty="0">
                <a:latin typeface="Garamond" panose="02020404030301010803" pitchFamily="18" charset="0"/>
              </a:rPr>
              <a:t>Disadvantages</a:t>
            </a:r>
          </a:p>
          <a:p>
            <a:pPr algn="just"/>
            <a:r>
              <a:rPr lang="en-US" sz="2800" dirty="0">
                <a:latin typeface="Garamond" panose="02020404030301010803" pitchFamily="18" charset="0"/>
              </a:rPr>
              <a:t>quantities are not contractually defined, sometimes the initial estimates can be so far off reality, or considerable changes occur that the initial unit price set for an item becomes inapplicable.</a:t>
            </a:r>
          </a:p>
          <a:p>
            <a:pPr algn="just"/>
            <a:r>
              <a:rPr lang="en-US" sz="2800" dirty="0">
                <a:latin typeface="Garamond" panose="02020404030301010803" pitchFamily="18" charset="0"/>
              </a:rPr>
              <a:t>can grow dangerously out of control as more work is assigned to the seller.</a:t>
            </a:r>
          </a:p>
          <a:p>
            <a:pPr algn="just"/>
            <a:endParaRPr lang="en-US" sz="2800" dirty="0">
              <a:latin typeface="Garamond" panose="02020404030301010803" pitchFamily="18" charset="0"/>
            </a:endParaRPr>
          </a:p>
        </p:txBody>
      </p:sp>
    </p:spTree>
    <p:extLst>
      <p:ext uri="{BB962C8B-B14F-4D97-AF65-F5344CB8AC3E}">
        <p14:creationId xmlns:p14="http://schemas.microsoft.com/office/powerpoint/2010/main" val="15472294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F9CE9-8224-4E60-B13B-7FC4FC8FDC70}"/>
              </a:ext>
            </a:extLst>
          </p:cNvPr>
          <p:cNvSpPr>
            <a:spLocks noGrp="1"/>
          </p:cNvSpPr>
          <p:nvPr>
            <p:ph type="title"/>
          </p:nvPr>
        </p:nvSpPr>
        <p:spPr>
          <a:xfrm>
            <a:off x="838200" y="159027"/>
            <a:ext cx="10515600" cy="1531662"/>
          </a:xfrm>
        </p:spPr>
        <p:txBody>
          <a:bodyPr/>
          <a:lstStyle/>
          <a:p>
            <a:pPr lvl="1"/>
            <a:r>
              <a:rPr lang="en-US" sz="3600" b="1" dirty="0">
                <a:latin typeface="Garamond" panose="02020404030301010803" pitchFamily="18" charset="0"/>
              </a:rPr>
              <a:t>Variations of Procurement Contracts</a:t>
            </a:r>
            <a:br>
              <a:rPr lang="en-US" sz="3600" b="1" dirty="0">
                <a:latin typeface="Garamond" panose="02020404030301010803" pitchFamily="18" charset="0"/>
              </a:rPr>
            </a:br>
            <a:r>
              <a:rPr lang="en-US" sz="1800" b="1" dirty="0">
                <a:latin typeface="Garamond" panose="02020404030301010803" pitchFamily="18" charset="0"/>
              </a:rPr>
              <a:t> The different variations of procurement contracts are summarized in Table below</a:t>
            </a:r>
            <a:br>
              <a:rPr lang="en-US" sz="1600" b="1" dirty="0">
                <a:latin typeface="Garamond" panose="02020404030301010803" pitchFamily="18" charset="0"/>
              </a:rPr>
            </a:br>
            <a:endParaRPr lang="en-US" b="1" dirty="0">
              <a:latin typeface="Garamond" panose="02020404030301010803" pitchFamily="18" charset="0"/>
            </a:endParaRPr>
          </a:p>
        </p:txBody>
      </p:sp>
      <p:pic>
        <p:nvPicPr>
          <p:cNvPr id="4" name="Content Placeholder 3">
            <a:extLst>
              <a:ext uri="{FF2B5EF4-FFF2-40B4-BE49-F238E27FC236}">
                <a16:creationId xmlns:a16="http://schemas.microsoft.com/office/drawing/2014/main" id="{66BE33D8-BF4B-4F71-906F-495464D2AC61}"/>
              </a:ext>
            </a:extLst>
          </p:cNvPr>
          <p:cNvPicPr>
            <a:picLocks noGrp="1" noChangeAspect="1"/>
          </p:cNvPicPr>
          <p:nvPr>
            <p:ph idx="1"/>
          </p:nvPr>
        </p:nvPicPr>
        <p:blipFill>
          <a:blip r:embed="rId2"/>
          <a:stretch>
            <a:fillRect/>
          </a:stretch>
        </p:blipFill>
        <p:spPr>
          <a:xfrm>
            <a:off x="715618" y="1454605"/>
            <a:ext cx="10137913" cy="5184733"/>
          </a:xfrm>
          <a:prstGeom prst="rect">
            <a:avLst/>
          </a:prstGeom>
        </p:spPr>
      </p:pic>
    </p:spTree>
    <p:extLst>
      <p:ext uri="{BB962C8B-B14F-4D97-AF65-F5344CB8AC3E}">
        <p14:creationId xmlns:p14="http://schemas.microsoft.com/office/powerpoint/2010/main" val="10206193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ACA9D-8F57-4ABC-8875-BF1B0CE441A9}"/>
              </a:ext>
            </a:extLst>
          </p:cNvPr>
          <p:cNvSpPr>
            <a:spLocks noGrp="1"/>
          </p:cNvSpPr>
          <p:nvPr>
            <p:ph type="title"/>
          </p:nvPr>
        </p:nvSpPr>
        <p:spPr>
          <a:xfrm>
            <a:off x="566015" y="0"/>
            <a:ext cx="8596668" cy="1320800"/>
          </a:xfrm>
        </p:spPr>
        <p:txBody>
          <a:bodyPr>
            <a:noAutofit/>
          </a:bodyPr>
          <a:lstStyle/>
          <a:p>
            <a:pPr lvl="1"/>
            <a:r>
              <a:rPr lang="en-US" sz="4000" b="1" dirty="0">
                <a:latin typeface="Garamond" panose="02020404030301010803" pitchFamily="18" charset="0"/>
              </a:rPr>
              <a:t>Objectives of Procurement Contracts</a:t>
            </a:r>
            <a:br>
              <a:rPr lang="en-US" sz="4000" b="1" dirty="0">
                <a:latin typeface="Garamond" panose="02020404030301010803" pitchFamily="18" charset="0"/>
              </a:rPr>
            </a:br>
            <a:r>
              <a:rPr lang="en-US" sz="4000" b="1" dirty="0">
                <a:latin typeface="Garamond" panose="02020404030301010803" pitchFamily="18" charset="0"/>
              </a:rPr>
              <a:t> </a:t>
            </a:r>
            <a:br>
              <a:rPr lang="en-US" sz="4000" dirty="0">
                <a:latin typeface="Garamond" panose="02020404030301010803" pitchFamily="18" charset="0"/>
              </a:rPr>
            </a:br>
            <a:endParaRPr lang="en-US" sz="4000" dirty="0">
              <a:latin typeface="Garamond" panose="02020404030301010803" pitchFamily="18" charset="0"/>
            </a:endParaRPr>
          </a:p>
        </p:txBody>
      </p:sp>
      <p:sp>
        <p:nvSpPr>
          <p:cNvPr id="3" name="Content Placeholder 2">
            <a:extLst>
              <a:ext uri="{FF2B5EF4-FFF2-40B4-BE49-F238E27FC236}">
                <a16:creationId xmlns:a16="http://schemas.microsoft.com/office/drawing/2014/main" id="{E8D4E901-9C04-4BBB-9815-57E5C5CAD703}"/>
              </a:ext>
            </a:extLst>
          </p:cNvPr>
          <p:cNvSpPr>
            <a:spLocks noGrp="1"/>
          </p:cNvSpPr>
          <p:nvPr>
            <p:ph idx="1"/>
          </p:nvPr>
        </p:nvSpPr>
        <p:spPr>
          <a:xfrm>
            <a:off x="389615" y="898498"/>
            <a:ext cx="11370364" cy="5820354"/>
          </a:xfrm>
        </p:spPr>
        <p:txBody>
          <a:bodyPr>
            <a:noAutofit/>
          </a:bodyPr>
          <a:lstStyle/>
          <a:p>
            <a:pPr lvl="0" algn="just"/>
            <a:r>
              <a:rPr lang="en-US" sz="2400" dirty="0">
                <a:latin typeface="Garamond" panose="02020404030301010803" pitchFamily="18" charset="0"/>
              </a:rPr>
              <a:t>Provide the organizations with constant flow of goods and services to meet its needs.</a:t>
            </a:r>
          </a:p>
          <a:p>
            <a:pPr lvl="0" algn="just"/>
            <a:r>
              <a:rPr lang="en-US" sz="2400" dirty="0">
                <a:latin typeface="Garamond" panose="02020404030301010803" pitchFamily="18" charset="0"/>
              </a:rPr>
              <a:t>Ensure continuity of supply by maintaining effective relationships with existing sources and developing other sources of supply either as alternatives to meet emerging or planned needs.</a:t>
            </a:r>
          </a:p>
          <a:p>
            <a:pPr lvl="0" algn="just"/>
            <a:r>
              <a:rPr lang="en-US" sz="2400" dirty="0">
                <a:latin typeface="Garamond" panose="02020404030301010803" pitchFamily="18" charset="0"/>
              </a:rPr>
              <a:t>Buy efficiently and wisely, obtaining by ethical means the best value for every coin spent.</a:t>
            </a:r>
          </a:p>
          <a:p>
            <a:pPr lvl="0" algn="just"/>
            <a:r>
              <a:rPr lang="en-US" sz="2400" dirty="0">
                <a:latin typeface="Garamond" panose="02020404030301010803" pitchFamily="18" charset="0"/>
              </a:rPr>
              <a:t>Manage inventory so as to give the best possible service to users at lowest cost.</a:t>
            </a:r>
          </a:p>
          <a:p>
            <a:pPr lvl="0" algn="just"/>
            <a:r>
              <a:rPr lang="en-US" sz="2400" dirty="0">
                <a:latin typeface="Garamond" panose="02020404030301010803" pitchFamily="18" charset="0"/>
              </a:rPr>
              <a:t>Maintain sound co-operative relationship with other departments, providing information and advice as necessary to ensure the effective relationship of the organization.</a:t>
            </a:r>
          </a:p>
          <a:p>
            <a:pPr lvl="0" algn="just"/>
            <a:r>
              <a:rPr lang="en-US" sz="2400" dirty="0">
                <a:latin typeface="Garamond" panose="02020404030301010803" pitchFamily="18" charset="0"/>
              </a:rPr>
              <a:t>Develop staff, policies, procedures and organization to ensure the achievement of set objectives.</a:t>
            </a:r>
          </a:p>
          <a:p>
            <a:pPr lvl="0" algn="just"/>
            <a:r>
              <a:rPr lang="en-US" sz="2400" dirty="0">
                <a:latin typeface="Garamond" panose="02020404030301010803" pitchFamily="18" charset="0"/>
              </a:rPr>
              <a:t>Help generate the effective development of new products.</a:t>
            </a:r>
          </a:p>
          <a:p>
            <a:pPr lvl="0" algn="just"/>
            <a:r>
              <a:rPr lang="en-US" sz="2400" dirty="0">
                <a:latin typeface="Garamond" panose="02020404030301010803" pitchFamily="18" charset="0"/>
              </a:rPr>
              <a:t>Protect the company’s cost structure</a:t>
            </a:r>
          </a:p>
          <a:p>
            <a:pPr lvl="0" algn="just"/>
            <a:r>
              <a:rPr lang="en-US" sz="2400" dirty="0">
                <a:latin typeface="Garamond" panose="02020404030301010803" pitchFamily="18" charset="0"/>
              </a:rPr>
              <a:t>Maintain the correct quality/value balance.</a:t>
            </a:r>
          </a:p>
          <a:p>
            <a:pPr lvl="0" algn="just"/>
            <a:r>
              <a:rPr lang="en-US" sz="2400" dirty="0">
                <a:latin typeface="Garamond" panose="02020404030301010803" pitchFamily="18" charset="0"/>
              </a:rPr>
              <a:t>Monitor supply market trends</a:t>
            </a:r>
          </a:p>
          <a:p>
            <a:pPr lvl="0" algn="just"/>
            <a:r>
              <a:rPr lang="en-US" sz="2400" dirty="0">
                <a:latin typeface="Garamond" panose="02020404030301010803" pitchFamily="18" charset="0"/>
              </a:rPr>
              <a:t>Negotiate effectively in order to work with suppliers who will seek mutual benefit through economically superior performance.</a:t>
            </a:r>
          </a:p>
          <a:p>
            <a:pPr algn="just"/>
            <a:endParaRPr lang="en-US" sz="2400" dirty="0">
              <a:latin typeface="Garamond" panose="02020404030301010803" pitchFamily="18" charset="0"/>
            </a:endParaRPr>
          </a:p>
        </p:txBody>
      </p:sp>
    </p:spTree>
    <p:extLst>
      <p:ext uri="{BB962C8B-B14F-4D97-AF65-F5344CB8AC3E}">
        <p14:creationId xmlns:p14="http://schemas.microsoft.com/office/powerpoint/2010/main" val="12596566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60796-7266-42C3-B724-E6A0134637F9}"/>
              </a:ext>
            </a:extLst>
          </p:cNvPr>
          <p:cNvSpPr>
            <a:spLocks noGrp="1"/>
          </p:cNvSpPr>
          <p:nvPr>
            <p:ph type="title"/>
          </p:nvPr>
        </p:nvSpPr>
        <p:spPr>
          <a:xfrm>
            <a:off x="838200" y="250463"/>
            <a:ext cx="10515600" cy="1440225"/>
          </a:xfrm>
        </p:spPr>
        <p:txBody>
          <a:bodyPr>
            <a:normAutofit fontScale="90000"/>
          </a:bodyPr>
          <a:lstStyle/>
          <a:p>
            <a:pPr lvl="1"/>
            <a:r>
              <a:rPr lang="en-US" sz="3600" b="1" dirty="0">
                <a:latin typeface="Garamond" panose="02020404030301010803" pitchFamily="18" charset="0"/>
              </a:rPr>
              <a:t>Contract Administration Problems</a:t>
            </a:r>
            <a:br>
              <a:rPr lang="en-US" sz="1800" dirty="0">
                <a:latin typeface="Garamond" panose="02020404030301010803" pitchFamily="18" charset="0"/>
              </a:rPr>
            </a:br>
            <a:r>
              <a:rPr lang="en-US" sz="1800" dirty="0">
                <a:latin typeface="Garamond" panose="02020404030301010803" pitchFamily="18" charset="0"/>
              </a:rPr>
              <a:t>There are many administration problems associated with procurement contracts. Typical ones are </a:t>
            </a:r>
            <a:r>
              <a:rPr lang="en-US" sz="1800" dirty="0" err="1">
                <a:latin typeface="Garamond" panose="02020404030301010803" pitchFamily="18" charset="0"/>
              </a:rPr>
              <a:t>summarised</a:t>
            </a:r>
            <a:r>
              <a:rPr lang="en-US" sz="1800" dirty="0">
                <a:latin typeface="Garamond" panose="02020404030301010803" pitchFamily="18" charset="0"/>
              </a:rPr>
              <a:t> in Table 5.</a:t>
            </a:r>
            <a:br>
              <a:rPr lang="en-US" sz="1800" dirty="0"/>
            </a:br>
            <a:r>
              <a:rPr lang="en-US" sz="1800" dirty="0"/>
              <a:t> </a:t>
            </a:r>
            <a:br>
              <a:rPr lang="en-US" sz="1800" dirty="0"/>
            </a:br>
            <a:endParaRPr lang="en-US" dirty="0"/>
          </a:p>
        </p:txBody>
      </p:sp>
      <p:graphicFrame>
        <p:nvGraphicFramePr>
          <p:cNvPr id="16" name="Content Placeholder 15">
            <a:extLst>
              <a:ext uri="{FF2B5EF4-FFF2-40B4-BE49-F238E27FC236}">
                <a16:creationId xmlns:a16="http://schemas.microsoft.com/office/drawing/2014/main" id="{BA12FE5C-CAD5-416F-8017-301CAAC9A684}"/>
              </a:ext>
            </a:extLst>
          </p:cNvPr>
          <p:cNvGraphicFramePr>
            <a:graphicFrameLocks noGrp="1"/>
          </p:cNvGraphicFramePr>
          <p:nvPr>
            <p:ph idx="1"/>
            <p:extLst>
              <p:ext uri="{D42A27DB-BD31-4B8C-83A1-F6EECF244321}">
                <p14:modId xmlns:p14="http://schemas.microsoft.com/office/powerpoint/2010/main" val="2447717747"/>
              </p:ext>
            </p:extLst>
          </p:nvPr>
        </p:nvGraphicFramePr>
        <p:xfrm>
          <a:off x="437322" y="1280161"/>
          <a:ext cx="11115923" cy="5327376"/>
        </p:xfrm>
        <a:graphic>
          <a:graphicData uri="http://schemas.openxmlformats.org/drawingml/2006/table">
            <a:tbl>
              <a:tblPr firstRow="1" firstCol="1" lastRow="1" lastCol="1" bandRow="1" bandCol="1">
                <a:tableStyleId>{5C22544A-7EE6-4342-B048-85BDC9FD1C3A}</a:tableStyleId>
              </a:tblPr>
              <a:tblGrid>
                <a:gridCol w="3434963">
                  <a:extLst>
                    <a:ext uri="{9D8B030D-6E8A-4147-A177-3AD203B41FA5}">
                      <a16:colId xmlns:a16="http://schemas.microsoft.com/office/drawing/2014/main" val="172541216"/>
                    </a:ext>
                  </a:extLst>
                </a:gridCol>
                <a:gridCol w="7680960">
                  <a:extLst>
                    <a:ext uri="{9D8B030D-6E8A-4147-A177-3AD203B41FA5}">
                      <a16:colId xmlns:a16="http://schemas.microsoft.com/office/drawing/2014/main" val="1794291145"/>
                    </a:ext>
                  </a:extLst>
                </a:gridCol>
              </a:tblGrid>
              <a:tr h="566575">
                <a:tc>
                  <a:txBody>
                    <a:bodyPr/>
                    <a:lstStyle/>
                    <a:p>
                      <a:pPr marL="65405" marR="72390" algn="just">
                        <a:spcBef>
                          <a:spcPts val="0"/>
                        </a:spcBef>
                        <a:spcAft>
                          <a:spcPts val="0"/>
                        </a:spcAft>
                      </a:pPr>
                      <a:r>
                        <a:rPr lang="en-US" sz="1000">
                          <a:effectLst/>
                        </a:rPr>
                        <a:t>Contractual Risk and Contract Administration Problem</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5405" marR="48895" algn="just">
                        <a:lnSpc>
                          <a:spcPts val="1365"/>
                        </a:lnSpc>
                        <a:spcBef>
                          <a:spcPts val="0"/>
                        </a:spcBef>
                        <a:spcAft>
                          <a:spcPts val="0"/>
                        </a:spcAft>
                      </a:pPr>
                      <a:r>
                        <a:rPr lang="en-US" sz="1000">
                          <a:effectLst/>
                        </a:rPr>
                        <a:t>Examples</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473882656"/>
                  </a:ext>
                </a:extLst>
              </a:tr>
              <a:tr h="377716">
                <a:tc>
                  <a:txBody>
                    <a:bodyPr/>
                    <a:lstStyle/>
                    <a:p>
                      <a:pPr marL="65405" marR="187325" algn="just">
                        <a:spcBef>
                          <a:spcPts val="0"/>
                        </a:spcBef>
                        <a:spcAft>
                          <a:spcPts val="0"/>
                        </a:spcAft>
                      </a:pPr>
                      <a:r>
                        <a:rPr lang="en-US" sz="1000">
                          <a:effectLst/>
                        </a:rPr>
                        <a:t>Proposal risk: Unclear scope of work</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5405" marR="48895" algn="just">
                        <a:spcBef>
                          <a:spcPts val="0"/>
                        </a:spcBef>
                        <a:spcAft>
                          <a:spcPts val="0"/>
                        </a:spcAft>
                      </a:pPr>
                      <a:r>
                        <a:rPr lang="en-US" sz="1000">
                          <a:effectLst/>
                        </a:rPr>
                        <a:t>Ambiguous specifications lead to disputes over required performance, acceptance.</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982201660"/>
                  </a:ext>
                </a:extLst>
              </a:tr>
              <a:tr h="417062">
                <a:tc>
                  <a:txBody>
                    <a:bodyPr/>
                    <a:lstStyle/>
                    <a:p>
                      <a:pPr marL="65405" marR="72390" algn="just">
                        <a:spcBef>
                          <a:spcPts val="0"/>
                        </a:spcBef>
                        <a:spcAft>
                          <a:spcPts val="0"/>
                        </a:spcAft>
                      </a:pPr>
                      <a:r>
                        <a:rPr lang="en-US" sz="1000">
                          <a:effectLst/>
                        </a:rPr>
                        <a:t>Surety and Liability risk: Increased cost</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5405" marR="48895" algn="just">
                        <a:lnSpc>
                          <a:spcPts val="1340"/>
                        </a:lnSpc>
                        <a:spcBef>
                          <a:spcPts val="0"/>
                        </a:spcBef>
                        <a:spcAft>
                          <a:spcPts val="0"/>
                        </a:spcAft>
                      </a:pPr>
                      <a:r>
                        <a:rPr lang="en-US" sz="1000">
                          <a:effectLst/>
                        </a:rPr>
                        <a:t>Inadequate bonds and insurance to cover vendor failure.(A bond is a fixed income investment in which an investor loans money to an entity)</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524088326"/>
                  </a:ext>
                </a:extLst>
              </a:tr>
              <a:tr h="377716">
                <a:tc>
                  <a:txBody>
                    <a:bodyPr/>
                    <a:lstStyle/>
                    <a:p>
                      <a:pPr marL="65405" marR="72390" algn="just">
                        <a:lnSpc>
                          <a:spcPts val="1340"/>
                        </a:lnSpc>
                        <a:spcBef>
                          <a:spcPts val="0"/>
                        </a:spcBef>
                        <a:spcAft>
                          <a:spcPts val="0"/>
                        </a:spcAft>
                      </a:pPr>
                      <a:r>
                        <a:rPr lang="en-US" sz="1000">
                          <a:effectLst/>
                        </a:rPr>
                        <a:t>Schedule risk: Wrong product</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5405" marR="48895" algn="just">
                        <a:spcBef>
                          <a:spcPts val="0"/>
                        </a:spcBef>
                        <a:spcAft>
                          <a:spcPts val="0"/>
                        </a:spcAft>
                      </a:pPr>
                      <a:r>
                        <a:rPr lang="en-US" sz="1000">
                          <a:effectLst/>
                        </a:rPr>
                        <a:t>Purchase order or contract clearly identifies correct product, but vendour ships incorrect.   No dispute involved.</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917901420"/>
                  </a:ext>
                </a:extLst>
              </a:tr>
              <a:tr h="566575">
                <a:tc>
                  <a:txBody>
                    <a:bodyPr/>
                    <a:lstStyle/>
                    <a:p>
                      <a:pPr marL="65405" marR="72390" algn="just">
                        <a:lnSpc>
                          <a:spcPts val="1340"/>
                        </a:lnSpc>
                        <a:spcBef>
                          <a:spcPts val="0"/>
                        </a:spcBef>
                        <a:spcAft>
                          <a:spcPts val="0"/>
                        </a:spcAft>
                      </a:pPr>
                      <a:r>
                        <a:rPr lang="en-US" sz="1000" dirty="0">
                          <a:effectLst/>
                        </a:rPr>
                        <a:t>Schedule risk: Delay</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5405" marR="48895" algn="just">
                        <a:spcBef>
                          <a:spcPts val="0"/>
                        </a:spcBef>
                        <a:spcAft>
                          <a:spcPts val="0"/>
                        </a:spcAft>
                      </a:pPr>
                      <a:r>
                        <a:rPr lang="en-US" sz="1000">
                          <a:effectLst/>
                        </a:rPr>
                        <a:t>Purchase order has clearly stated completion date. Completion date delayed (any length of time) due to agency or vendour (with or without cause).</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737066745"/>
                  </a:ext>
                </a:extLst>
              </a:tr>
              <a:tr h="377716">
                <a:tc>
                  <a:txBody>
                    <a:bodyPr/>
                    <a:lstStyle/>
                    <a:p>
                      <a:pPr marL="65405" marR="72390" algn="just">
                        <a:lnSpc>
                          <a:spcPts val="1340"/>
                        </a:lnSpc>
                        <a:spcBef>
                          <a:spcPts val="0"/>
                        </a:spcBef>
                        <a:spcAft>
                          <a:spcPts val="0"/>
                        </a:spcAft>
                      </a:pPr>
                      <a:r>
                        <a:rPr lang="en-US" sz="1000">
                          <a:effectLst/>
                        </a:rPr>
                        <a:t>Contractual risk: Change order</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5405" marR="217805" algn="just">
                        <a:spcBef>
                          <a:spcPts val="0"/>
                        </a:spcBef>
                        <a:spcAft>
                          <a:spcPts val="0"/>
                        </a:spcAft>
                      </a:pPr>
                      <a:r>
                        <a:rPr lang="en-US" sz="1000" dirty="0">
                          <a:effectLst/>
                        </a:rPr>
                        <a:t>Change in the scope of work (additional work, money, time), after contract award.   Can be requested by either party for any reason.</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403153281"/>
                  </a:ext>
                </a:extLst>
              </a:tr>
              <a:tr h="944291">
                <a:tc>
                  <a:txBody>
                    <a:bodyPr/>
                    <a:lstStyle/>
                    <a:p>
                      <a:pPr marL="65405" marR="516890" algn="just">
                        <a:spcBef>
                          <a:spcPts val="0"/>
                        </a:spcBef>
                        <a:spcAft>
                          <a:spcPts val="0"/>
                        </a:spcAft>
                      </a:pPr>
                      <a:r>
                        <a:rPr lang="en-US" sz="1000" dirty="0">
                          <a:effectLst/>
                        </a:rPr>
                        <a:t>Contractual risk: Dispute resolution and personality conflict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5405" marR="48895" algn="just">
                        <a:spcBef>
                          <a:spcPts val="0"/>
                        </a:spcBef>
                        <a:spcAft>
                          <a:spcPts val="0"/>
                        </a:spcAft>
                      </a:pPr>
                      <a:r>
                        <a:rPr lang="en-US" sz="1000" dirty="0">
                          <a:effectLst/>
                        </a:rPr>
                        <a:t>Personality conflicts between agency project manager or staff and </a:t>
                      </a:r>
                      <a:r>
                        <a:rPr lang="en-US" sz="1000" dirty="0" err="1">
                          <a:effectLst/>
                        </a:rPr>
                        <a:t>vendour</a:t>
                      </a:r>
                      <a:r>
                        <a:rPr lang="en-US" sz="1000" dirty="0">
                          <a:effectLst/>
                        </a:rPr>
                        <a:t> project manager or employees. Disagreement between the parties that cannot be easily resolved. May involve scope of work, materials supplied, payment schedules, or any other aspect of the contract.</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805148215"/>
                  </a:ext>
                </a:extLst>
              </a:tr>
              <a:tr h="566575">
                <a:tc>
                  <a:txBody>
                    <a:bodyPr/>
                    <a:lstStyle/>
                    <a:p>
                      <a:pPr marL="65405" marR="182880" algn="just">
                        <a:spcBef>
                          <a:spcPts val="0"/>
                        </a:spcBef>
                        <a:spcAft>
                          <a:spcPts val="0"/>
                        </a:spcAft>
                      </a:pPr>
                      <a:r>
                        <a:rPr lang="en-US" sz="1000" dirty="0">
                          <a:effectLst/>
                        </a:rPr>
                        <a:t>Performance risk: Definition of acceptance</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5405" marR="48895" algn="just">
                        <a:spcBef>
                          <a:spcPts val="0"/>
                        </a:spcBef>
                        <a:spcAft>
                          <a:spcPts val="0"/>
                        </a:spcAft>
                      </a:pPr>
                      <a:r>
                        <a:rPr lang="en-US" sz="1000" dirty="0">
                          <a:effectLst/>
                        </a:rPr>
                        <a:t>Completion of project is delayed due to non-acceptance of final product. Example: difference in either party’s definition of what was supposed to be delivered or provided.</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963531394"/>
                  </a:ext>
                </a:extLst>
              </a:tr>
              <a:tr h="566575">
                <a:tc>
                  <a:txBody>
                    <a:bodyPr/>
                    <a:lstStyle/>
                    <a:p>
                      <a:pPr marL="65405" marR="686435" algn="just">
                        <a:spcBef>
                          <a:spcPts val="0"/>
                        </a:spcBef>
                        <a:spcAft>
                          <a:spcPts val="0"/>
                        </a:spcAft>
                      </a:pPr>
                      <a:r>
                        <a:rPr lang="en-US" sz="1000" dirty="0">
                          <a:effectLst/>
                        </a:rPr>
                        <a:t>Performance risk: Poor performance</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5405" marR="48895" algn="just">
                        <a:spcBef>
                          <a:spcPts val="0"/>
                        </a:spcBef>
                        <a:spcAft>
                          <a:spcPts val="0"/>
                        </a:spcAft>
                      </a:pPr>
                      <a:r>
                        <a:rPr lang="en-US" sz="1000">
                          <a:effectLst/>
                        </a:rPr>
                        <a:t>Contract clearly states a level of expected performance (this is not in dispute) and quality problems with vendour’s performance of work occur.</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601058245"/>
                  </a:ext>
                </a:extLst>
              </a:tr>
              <a:tr h="566575">
                <a:tc>
                  <a:txBody>
                    <a:bodyPr/>
                    <a:lstStyle/>
                    <a:p>
                      <a:pPr marL="65405" marR="737235" algn="just">
                        <a:spcBef>
                          <a:spcPts val="0"/>
                        </a:spcBef>
                        <a:spcAft>
                          <a:spcPts val="0"/>
                        </a:spcAft>
                      </a:pPr>
                      <a:r>
                        <a:rPr lang="en-US" sz="1000" dirty="0">
                          <a:effectLst/>
                        </a:rPr>
                        <a:t>Performance risk: Sub Contractors</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5405" marR="154305" algn="just">
                        <a:spcBef>
                          <a:spcPts val="0"/>
                        </a:spcBef>
                        <a:spcAft>
                          <a:spcPts val="0"/>
                        </a:spcAft>
                      </a:pPr>
                      <a:r>
                        <a:rPr lang="en-US" sz="1000" dirty="0">
                          <a:effectLst/>
                        </a:rPr>
                        <a:t>The </a:t>
                      </a:r>
                      <a:r>
                        <a:rPr lang="en-US" sz="1000" dirty="0" err="1">
                          <a:effectLst/>
                        </a:rPr>
                        <a:t>vendour</a:t>
                      </a:r>
                      <a:r>
                        <a:rPr lang="en-US" sz="1000" dirty="0">
                          <a:effectLst/>
                        </a:rPr>
                        <a:t> uses subcontractors not on his/her payroll to perform any or all of the work. Prior approval, for use of subcontractors, was received.</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090881959"/>
                  </a:ext>
                </a:extLst>
              </a:tr>
            </a:tbl>
          </a:graphicData>
        </a:graphic>
      </p:graphicFrame>
      <p:sp>
        <p:nvSpPr>
          <p:cNvPr id="18" name="Rectangle 2">
            <a:extLst>
              <a:ext uri="{FF2B5EF4-FFF2-40B4-BE49-F238E27FC236}">
                <a16:creationId xmlns:a16="http://schemas.microsoft.com/office/drawing/2014/main" id="{47E92BD6-C302-4444-80B5-9E613DDFB4EA}"/>
              </a:ext>
            </a:extLst>
          </p:cNvPr>
          <p:cNvSpPr>
            <a:spLocks noChangeArrowheads="1"/>
          </p:cNvSpPr>
          <p:nvPr/>
        </p:nvSpPr>
        <p:spPr bwMode="auto">
          <a:xfrm>
            <a:off x="0" y="-980489"/>
            <a:ext cx="4478571" cy="2418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584016" tIns="596712" rIns="507840" bIns="76176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Table 5: Typical Contract Administration Problems</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b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50855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3F1B9-95A2-4968-B87B-C625DF832240}"/>
              </a:ext>
            </a:extLst>
          </p:cNvPr>
          <p:cNvSpPr>
            <a:spLocks noGrp="1"/>
          </p:cNvSpPr>
          <p:nvPr>
            <p:ph type="title"/>
          </p:nvPr>
        </p:nvSpPr>
        <p:spPr>
          <a:xfrm>
            <a:off x="717090" y="132522"/>
            <a:ext cx="8596668" cy="1320800"/>
          </a:xfrm>
        </p:spPr>
        <p:txBody>
          <a:bodyPr>
            <a:normAutofit fontScale="90000"/>
          </a:bodyPr>
          <a:lstStyle/>
          <a:p>
            <a:pPr lvl="1"/>
            <a:r>
              <a:rPr lang="en-US" sz="6000" b="1" dirty="0">
                <a:latin typeface="Garamond" panose="02020404030301010803" pitchFamily="18" charset="0"/>
              </a:rPr>
              <a:t>Procurement</a:t>
            </a:r>
            <a:br>
              <a:rPr lang="en-US" sz="6000" b="1" dirty="0">
                <a:latin typeface="Garamond" panose="02020404030301010803" pitchFamily="18" charset="0"/>
              </a:rPr>
            </a:br>
            <a:r>
              <a:rPr lang="en-US" sz="1800" b="1" dirty="0">
                <a:latin typeface="Garamond" panose="02020404030301010803" pitchFamily="18" charset="0"/>
              </a:rPr>
              <a:t> </a:t>
            </a:r>
            <a:br>
              <a:rPr lang="en-US" sz="1600" dirty="0">
                <a:latin typeface="Garamond" panose="02020404030301010803"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647A4960-1844-4356-A7C0-9256FB8300A0}"/>
              </a:ext>
            </a:extLst>
          </p:cNvPr>
          <p:cNvSpPr>
            <a:spLocks noGrp="1"/>
          </p:cNvSpPr>
          <p:nvPr>
            <p:ph idx="1"/>
          </p:nvPr>
        </p:nvSpPr>
        <p:spPr>
          <a:xfrm>
            <a:off x="492982" y="1129084"/>
            <a:ext cx="11322656" cy="6003235"/>
          </a:xfrm>
        </p:spPr>
        <p:txBody>
          <a:bodyPr>
            <a:normAutofit/>
          </a:bodyPr>
          <a:lstStyle/>
          <a:p>
            <a:pPr marL="0" indent="0" algn="just">
              <a:buNone/>
            </a:pPr>
            <a:r>
              <a:rPr lang="en-US" sz="2400" dirty="0">
                <a:latin typeface="Garamond" panose="02020404030301010803" pitchFamily="18" charset="0"/>
              </a:rPr>
              <a:t>There are many definitions of procurement, many of which are:</a:t>
            </a:r>
          </a:p>
          <a:p>
            <a:pPr lvl="0" algn="just"/>
            <a:r>
              <a:rPr lang="en-US" sz="2400" dirty="0">
                <a:latin typeface="Garamond" panose="02020404030301010803" pitchFamily="18" charset="0"/>
              </a:rPr>
              <a:t>The Public Procurement and Disposal of Assets Act, 2003 as amended, defines procurement as the acquisition by purchase, rental, lease, hire purchase, license, tenancy, franchise or any other contractual means of any types of works, services or supplies of any combination.</a:t>
            </a:r>
          </a:p>
          <a:p>
            <a:pPr lvl="0" algn="just"/>
            <a:r>
              <a:rPr lang="en-US" sz="2400" dirty="0" err="1">
                <a:latin typeface="Garamond" panose="02020404030301010803" pitchFamily="18" charset="0"/>
              </a:rPr>
              <a:t>Leenders</a:t>
            </a:r>
            <a:r>
              <a:rPr lang="en-US" sz="2400" dirty="0">
                <a:latin typeface="Garamond" panose="02020404030301010803" pitchFamily="18" charset="0"/>
              </a:rPr>
              <a:t> and </a:t>
            </a:r>
            <a:r>
              <a:rPr lang="en-US" sz="2400" dirty="0" err="1">
                <a:latin typeface="Garamond" panose="02020404030301010803" pitchFamily="18" charset="0"/>
              </a:rPr>
              <a:t>Fearson</a:t>
            </a:r>
            <a:r>
              <a:rPr lang="en-US" sz="2400" dirty="0">
                <a:latin typeface="Garamond" panose="02020404030301010803" pitchFamily="18" charset="0"/>
              </a:rPr>
              <a:t> (2010) define procurement as the process of identifying and selecting the supplier, negotiating prices, paying for goods and follow up for delivery and contracting suppliers to guarantee continuity of suppliers.</a:t>
            </a:r>
          </a:p>
          <a:p>
            <a:pPr lvl="0" algn="just"/>
            <a:r>
              <a:rPr lang="en-US" sz="2400" dirty="0">
                <a:latin typeface="Garamond" panose="02020404030301010803" pitchFamily="18" charset="0"/>
              </a:rPr>
              <a:t>Andrew Kidd defines procurement as a business management function that ensures identification, sourcing, access and management of the external resources that an organisation needs or may need to fulfill its strategic objectives.</a:t>
            </a:r>
          </a:p>
          <a:p>
            <a:endParaRPr lang="en-US" sz="2400" dirty="0">
              <a:latin typeface="Garamond" panose="02020404030301010803" pitchFamily="18" charset="0"/>
            </a:endParaRPr>
          </a:p>
        </p:txBody>
      </p:sp>
    </p:spTree>
    <p:extLst>
      <p:ext uri="{BB962C8B-B14F-4D97-AF65-F5344CB8AC3E}">
        <p14:creationId xmlns:p14="http://schemas.microsoft.com/office/powerpoint/2010/main" val="25286006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B5A5C-26EE-492E-8977-AEA38CDACA03}"/>
              </a:ext>
            </a:extLst>
          </p:cNvPr>
          <p:cNvSpPr>
            <a:spLocks noGrp="1"/>
          </p:cNvSpPr>
          <p:nvPr>
            <p:ph type="title"/>
          </p:nvPr>
        </p:nvSpPr>
        <p:spPr>
          <a:xfrm>
            <a:off x="701187" y="251791"/>
            <a:ext cx="8596668" cy="1320800"/>
          </a:xfrm>
        </p:spPr>
        <p:txBody>
          <a:bodyPr>
            <a:normAutofit/>
          </a:bodyPr>
          <a:lstStyle/>
          <a:p>
            <a:r>
              <a:rPr lang="en-US" b="1" dirty="0">
                <a:latin typeface="Garamond" panose="02020404030301010803" pitchFamily="18" charset="0"/>
              </a:rPr>
              <a:t>Selecting Procurement Contract Types</a:t>
            </a:r>
            <a:br>
              <a:rPr lang="en-US" b="1" dirty="0">
                <a:latin typeface="Garamond" panose="02020404030301010803"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87999081-DCA3-4805-BD90-64EFAE348098}"/>
              </a:ext>
            </a:extLst>
          </p:cNvPr>
          <p:cNvSpPr>
            <a:spLocks noGrp="1"/>
          </p:cNvSpPr>
          <p:nvPr>
            <p:ph idx="1"/>
          </p:nvPr>
        </p:nvSpPr>
        <p:spPr>
          <a:xfrm>
            <a:off x="302150" y="985962"/>
            <a:ext cx="11473732" cy="5462546"/>
          </a:xfrm>
        </p:spPr>
        <p:txBody>
          <a:bodyPr>
            <a:normAutofit/>
          </a:bodyPr>
          <a:lstStyle/>
          <a:p>
            <a:pPr marL="914400" lvl="2" indent="0">
              <a:buNone/>
            </a:pPr>
            <a:r>
              <a:rPr lang="en-US" sz="2800" b="1" dirty="0">
                <a:latin typeface="Garamond" panose="02020404030301010803" pitchFamily="18" charset="0"/>
              </a:rPr>
              <a:t>General Information</a:t>
            </a:r>
          </a:p>
          <a:p>
            <a:pPr marL="0" indent="0" algn="just">
              <a:buNone/>
            </a:pPr>
            <a:r>
              <a:rPr lang="en-US" sz="2800" dirty="0">
                <a:latin typeface="Garamond" panose="02020404030301010803" pitchFamily="18" charset="0"/>
              </a:rPr>
              <a:t>There are a wide selection of contract types that are available to the contracting agencies and contractors to provide needed flexibility in acquiring the large variety and volume of supplies and services required by organizations.   Contract types vary according to:</a:t>
            </a:r>
          </a:p>
          <a:p>
            <a:pPr lvl="0" algn="just"/>
            <a:r>
              <a:rPr lang="en-US" sz="2800" dirty="0">
                <a:latin typeface="Garamond" panose="02020404030301010803" pitchFamily="18" charset="0"/>
              </a:rPr>
              <a:t>degree and timing of the responsibility assumed by the contractor for the costs of performance, and</a:t>
            </a:r>
          </a:p>
          <a:p>
            <a:pPr lvl="0" algn="just"/>
            <a:r>
              <a:rPr lang="en-US" sz="2800" dirty="0">
                <a:latin typeface="Garamond" panose="02020404030301010803" pitchFamily="18" charset="0"/>
              </a:rPr>
              <a:t>the amount and nature of the profit incentive offered to the contractor for achieving or exceeding specified standards or goals.</a:t>
            </a:r>
          </a:p>
          <a:p>
            <a:pPr algn="just"/>
            <a:endParaRPr lang="en-US" sz="2800" dirty="0">
              <a:latin typeface="Garamond" panose="02020404030301010803" pitchFamily="18" charset="0"/>
            </a:endParaRPr>
          </a:p>
          <a:p>
            <a:pPr algn="just"/>
            <a:endParaRPr lang="en-US" sz="2800" dirty="0">
              <a:latin typeface="Garamond" panose="02020404030301010803" pitchFamily="18" charset="0"/>
            </a:endParaRPr>
          </a:p>
        </p:txBody>
      </p:sp>
    </p:spTree>
    <p:extLst>
      <p:ext uri="{BB962C8B-B14F-4D97-AF65-F5344CB8AC3E}">
        <p14:creationId xmlns:p14="http://schemas.microsoft.com/office/powerpoint/2010/main" val="20116845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392D8-B4FD-440B-81EB-27578BBFECD8}"/>
              </a:ext>
            </a:extLst>
          </p:cNvPr>
          <p:cNvSpPr>
            <a:spLocks noGrp="1"/>
          </p:cNvSpPr>
          <p:nvPr>
            <p:ph type="title"/>
          </p:nvPr>
        </p:nvSpPr>
        <p:spPr>
          <a:xfrm>
            <a:off x="589870" y="490331"/>
            <a:ext cx="8596668" cy="1320800"/>
          </a:xfrm>
        </p:spPr>
        <p:txBody>
          <a:bodyPr/>
          <a:lstStyle/>
          <a:p>
            <a:r>
              <a:rPr lang="en-US" dirty="0">
                <a:latin typeface="Garamond" panose="02020404030301010803" pitchFamily="18" charset="0"/>
              </a:rPr>
              <a:t>cont.,</a:t>
            </a:r>
          </a:p>
        </p:txBody>
      </p:sp>
      <p:sp>
        <p:nvSpPr>
          <p:cNvPr id="3" name="Content Placeholder 2">
            <a:extLst>
              <a:ext uri="{FF2B5EF4-FFF2-40B4-BE49-F238E27FC236}">
                <a16:creationId xmlns:a16="http://schemas.microsoft.com/office/drawing/2014/main" id="{396AD905-D4FE-4F4C-8FB3-258960452E9F}"/>
              </a:ext>
            </a:extLst>
          </p:cNvPr>
          <p:cNvSpPr>
            <a:spLocks noGrp="1"/>
          </p:cNvSpPr>
          <p:nvPr>
            <p:ph idx="1"/>
          </p:nvPr>
        </p:nvSpPr>
        <p:spPr>
          <a:xfrm>
            <a:off x="286247" y="1304014"/>
            <a:ext cx="11386268" cy="4872949"/>
          </a:xfrm>
        </p:spPr>
        <p:txBody>
          <a:bodyPr>
            <a:normAutofit/>
          </a:bodyPr>
          <a:lstStyle/>
          <a:p>
            <a:pPr algn="just"/>
            <a:r>
              <a:rPr lang="en-US" sz="2800" dirty="0">
                <a:latin typeface="Garamond" panose="02020404030301010803" pitchFamily="18" charset="0"/>
              </a:rPr>
              <a:t>Therefore, the contract types are grouped into two broad categories: </a:t>
            </a:r>
            <a:r>
              <a:rPr lang="en-US" sz="2800" b="1" i="1" dirty="0">
                <a:latin typeface="Garamond" panose="02020404030301010803" pitchFamily="18" charset="0"/>
              </a:rPr>
              <a:t>fixed-price </a:t>
            </a:r>
            <a:r>
              <a:rPr lang="en-US" sz="2800" dirty="0">
                <a:latin typeface="Garamond" panose="02020404030301010803" pitchFamily="18" charset="0"/>
              </a:rPr>
              <a:t>contracts and </a:t>
            </a:r>
            <a:r>
              <a:rPr lang="en-US" sz="2800" b="1" i="1" dirty="0">
                <a:latin typeface="Garamond" panose="02020404030301010803" pitchFamily="18" charset="0"/>
              </a:rPr>
              <a:t>cost-reimbursement </a:t>
            </a:r>
            <a:r>
              <a:rPr lang="en-US" sz="2800" dirty="0">
                <a:latin typeface="Garamond" panose="02020404030301010803" pitchFamily="18" charset="0"/>
              </a:rPr>
              <a:t>contracts. The specific contract types range from </a:t>
            </a:r>
            <a:r>
              <a:rPr lang="en-US" sz="2800" b="1" dirty="0">
                <a:latin typeface="Garamond" panose="02020404030301010803" pitchFamily="18" charset="0"/>
              </a:rPr>
              <a:t>firm-fixed-price </a:t>
            </a:r>
            <a:r>
              <a:rPr lang="en-US" sz="2800" dirty="0">
                <a:latin typeface="Garamond" panose="02020404030301010803" pitchFamily="18" charset="0"/>
              </a:rPr>
              <a:t>(or </a:t>
            </a:r>
            <a:r>
              <a:rPr lang="en-US" sz="2800" b="1" dirty="0">
                <a:latin typeface="Garamond" panose="02020404030301010803" pitchFamily="18" charset="0"/>
              </a:rPr>
              <a:t>cost-plus</a:t>
            </a:r>
            <a:r>
              <a:rPr lang="en-US" sz="2800" dirty="0">
                <a:latin typeface="Garamond" panose="02020404030301010803" pitchFamily="18" charset="0"/>
              </a:rPr>
              <a:t>) contracts to </a:t>
            </a:r>
            <a:r>
              <a:rPr lang="en-US" sz="2800" b="1" dirty="0">
                <a:latin typeface="Garamond" panose="02020404030301010803" pitchFamily="18" charset="0"/>
              </a:rPr>
              <a:t>cost-plus-fixed-fee </a:t>
            </a:r>
            <a:r>
              <a:rPr lang="en-US" sz="2800" dirty="0">
                <a:latin typeface="Garamond" panose="02020404030301010803" pitchFamily="18" charset="0"/>
              </a:rPr>
              <a:t>(or </a:t>
            </a:r>
            <a:r>
              <a:rPr lang="en-US" sz="2800" b="1" dirty="0">
                <a:latin typeface="Garamond" panose="02020404030301010803" pitchFamily="18" charset="0"/>
              </a:rPr>
              <a:t>lump sum </a:t>
            </a:r>
            <a:r>
              <a:rPr lang="en-US" sz="2800" dirty="0">
                <a:latin typeface="Garamond" panose="02020404030301010803" pitchFamily="18" charset="0"/>
              </a:rPr>
              <a:t>or </a:t>
            </a:r>
            <a:r>
              <a:rPr lang="en-US" sz="2800" b="1" dirty="0">
                <a:latin typeface="Garamond" panose="02020404030301010803" pitchFamily="18" charset="0"/>
              </a:rPr>
              <a:t>turnkey</a:t>
            </a:r>
            <a:r>
              <a:rPr lang="en-US" sz="2800" dirty="0">
                <a:latin typeface="Garamond" panose="02020404030301010803" pitchFamily="18" charset="0"/>
              </a:rPr>
              <a:t>) contracts.</a:t>
            </a:r>
          </a:p>
          <a:p>
            <a:pPr marL="0" indent="0" algn="just">
              <a:buNone/>
            </a:pPr>
            <a:endParaRPr lang="en-US" sz="2800" dirty="0">
              <a:latin typeface="Garamond" panose="02020404030301010803" pitchFamily="18" charset="0"/>
            </a:endParaRPr>
          </a:p>
          <a:p>
            <a:pPr marL="0" indent="0" algn="just">
              <a:buNone/>
            </a:pPr>
            <a:r>
              <a:rPr lang="en-US" sz="2800" dirty="0">
                <a:solidFill>
                  <a:srgbClr val="FF0000"/>
                </a:solidFill>
                <a:latin typeface="Garamond" panose="02020404030301010803" pitchFamily="18" charset="0"/>
              </a:rPr>
              <a:t>So overall companies/organizations opt for the fixed cost price contracts because of the incentives involved in them as compared to the rest of the contracts.</a:t>
            </a:r>
          </a:p>
          <a:p>
            <a:pPr marL="0" indent="0" algn="just">
              <a:buNone/>
            </a:pPr>
            <a:endParaRPr lang="en-US" sz="2800" dirty="0">
              <a:latin typeface="Garamond" panose="02020404030301010803" pitchFamily="18" charset="0"/>
            </a:endParaRPr>
          </a:p>
        </p:txBody>
      </p:sp>
    </p:spTree>
    <p:extLst>
      <p:ext uri="{BB962C8B-B14F-4D97-AF65-F5344CB8AC3E}">
        <p14:creationId xmlns:p14="http://schemas.microsoft.com/office/powerpoint/2010/main" val="41716070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DF3DE-A88D-4C2E-B998-298321A0D111}"/>
              </a:ext>
            </a:extLst>
          </p:cNvPr>
          <p:cNvSpPr>
            <a:spLocks noGrp="1"/>
          </p:cNvSpPr>
          <p:nvPr>
            <p:ph type="title"/>
          </p:nvPr>
        </p:nvSpPr>
        <p:spPr/>
        <p:txBody>
          <a:bodyPr>
            <a:normAutofit/>
          </a:bodyPr>
          <a:lstStyle/>
          <a:p>
            <a:pPr algn="ctr"/>
            <a:r>
              <a:rPr lang="en-US" sz="4800" dirty="0">
                <a:latin typeface="Garamond" panose="02020404030301010803" pitchFamily="18" charset="0"/>
              </a:rPr>
              <a:t>END</a:t>
            </a:r>
          </a:p>
        </p:txBody>
      </p:sp>
      <p:sp>
        <p:nvSpPr>
          <p:cNvPr id="3" name="Content Placeholder 2">
            <a:extLst>
              <a:ext uri="{FF2B5EF4-FFF2-40B4-BE49-F238E27FC236}">
                <a16:creationId xmlns:a16="http://schemas.microsoft.com/office/drawing/2014/main" id="{DCC07413-3D5C-4FCB-8D69-ADB209741E6B}"/>
              </a:ext>
            </a:extLst>
          </p:cNvPr>
          <p:cNvSpPr>
            <a:spLocks noGrp="1"/>
          </p:cNvSpPr>
          <p:nvPr>
            <p:ph idx="1"/>
          </p:nvPr>
        </p:nvSpPr>
        <p:spPr/>
        <p:txBody>
          <a:bodyPr>
            <a:normAutofit/>
          </a:bodyPr>
          <a:lstStyle/>
          <a:p>
            <a:pPr marL="0" indent="0" algn="ctr">
              <a:buNone/>
            </a:pPr>
            <a:endParaRPr lang="en-US" sz="4400" dirty="0"/>
          </a:p>
          <a:p>
            <a:pPr marL="0" indent="0" algn="ctr">
              <a:buNone/>
            </a:pPr>
            <a:r>
              <a:rPr lang="en-US" sz="4400" dirty="0">
                <a:latin typeface="Garamond" panose="02020404030301010803" pitchFamily="18" charset="0"/>
              </a:rPr>
              <a:t>THANK YOU</a:t>
            </a:r>
          </a:p>
        </p:txBody>
      </p:sp>
    </p:spTree>
    <p:extLst>
      <p:ext uri="{BB962C8B-B14F-4D97-AF65-F5344CB8AC3E}">
        <p14:creationId xmlns:p14="http://schemas.microsoft.com/office/powerpoint/2010/main" val="2456953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D223E-0707-46D5-B985-3889CB7C2BD4}"/>
              </a:ext>
            </a:extLst>
          </p:cNvPr>
          <p:cNvSpPr>
            <a:spLocks noGrp="1"/>
          </p:cNvSpPr>
          <p:nvPr>
            <p:ph type="title"/>
          </p:nvPr>
        </p:nvSpPr>
        <p:spPr/>
        <p:txBody>
          <a:bodyPr/>
          <a:lstStyle/>
          <a:p>
            <a:r>
              <a:rPr lang="en-US" dirty="0">
                <a:latin typeface="Garamond" panose="02020404030301010803" pitchFamily="18" charset="0"/>
              </a:rPr>
              <a:t>Cont.</a:t>
            </a:r>
          </a:p>
        </p:txBody>
      </p:sp>
      <p:sp>
        <p:nvSpPr>
          <p:cNvPr id="3" name="Content Placeholder 2">
            <a:extLst>
              <a:ext uri="{FF2B5EF4-FFF2-40B4-BE49-F238E27FC236}">
                <a16:creationId xmlns:a16="http://schemas.microsoft.com/office/drawing/2014/main" id="{7263C7C1-75D8-40AC-B099-4DE3BEBF96A7}"/>
              </a:ext>
            </a:extLst>
          </p:cNvPr>
          <p:cNvSpPr>
            <a:spLocks noGrp="1"/>
          </p:cNvSpPr>
          <p:nvPr>
            <p:ph idx="1"/>
          </p:nvPr>
        </p:nvSpPr>
        <p:spPr>
          <a:xfrm>
            <a:off x="174929" y="1486894"/>
            <a:ext cx="11489633" cy="5271715"/>
          </a:xfrm>
        </p:spPr>
        <p:txBody>
          <a:bodyPr>
            <a:normAutofit/>
          </a:bodyPr>
          <a:lstStyle/>
          <a:p>
            <a:pPr marL="0" indent="0" algn="just">
              <a:buNone/>
            </a:pPr>
            <a:r>
              <a:rPr lang="en-US" sz="3600" dirty="0">
                <a:latin typeface="Garamond" panose="02020404030301010803" pitchFamily="18" charset="0"/>
              </a:rPr>
              <a:t>Therefore, Procurement exists to explore supply market opportunities and to implement resourcing strategies that deliver the best possible supply outcome to the organisation, its stakeholders and customers.</a:t>
            </a:r>
          </a:p>
          <a:p>
            <a:pPr marL="0" indent="0" algn="just">
              <a:buNone/>
            </a:pPr>
            <a:r>
              <a:rPr lang="en-US" sz="3600" dirty="0">
                <a:latin typeface="Garamond" panose="02020404030301010803" pitchFamily="18" charset="0"/>
              </a:rPr>
              <a:t> </a:t>
            </a:r>
          </a:p>
          <a:p>
            <a:pPr algn="just"/>
            <a:endParaRPr lang="en-US" sz="3600" dirty="0">
              <a:latin typeface="Garamond" panose="02020404030301010803" pitchFamily="18" charset="0"/>
            </a:endParaRPr>
          </a:p>
        </p:txBody>
      </p:sp>
    </p:spTree>
    <p:extLst>
      <p:ext uri="{BB962C8B-B14F-4D97-AF65-F5344CB8AC3E}">
        <p14:creationId xmlns:p14="http://schemas.microsoft.com/office/powerpoint/2010/main" val="2766960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1FEB8-FE1F-4868-94B3-DCEF0A3E6B39}"/>
              </a:ext>
            </a:extLst>
          </p:cNvPr>
          <p:cNvSpPr>
            <a:spLocks noGrp="1"/>
          </p:cNvSpPr>
          <p:nvPr>
            <p:ph type="title"/>
          </p:nvPr>
        </p:nvSpPr>
        <p:spPr>
          <a:xfrm>
            <a:off x="838200" y="-56294"/>
            <a:ext cx="10515600" cy="1325563"/>
          </a:xfrm>
        </p:spPr>
        <p:txBody>
          <a:bodyPr/>
          <a:lstStyle/>
          <a:p>
            <a:r>
              <a:rPr lang="en-US" dirty="0"/>
              <a:t>Cont.</a:t>
            </a:r>
          </a:p>
        </p:txBody>
      </p:sp>
      <p:sp>
        <p:nvSpPr>
          <p:cNvPr id="3" name="Content Placeholder 2">
            <a:extLst>
              <a:ext uri="{FF2B5EF4-FFF2-40B4-BE49-F238E27FC236}">
                <a16:creationId xmlns:a16="http://schemas.microsoft.com/office/drawing/2014/main" id="{C68F50B2-BEC1-40EC-A34E-98557923C175}"/>
              </a:ext>
            </a:extLst>
          </p:cNvPr>
          <p:cNvSpPr>
            <a:spLocks noGrp="1"/>
          </p:cNvSpPr>
          <p:nvPr>
            <p:ph idx="1"/>
          </p:nvPr>
        </p:nvSpPr>
        <p:spPr>
          <a:xfrm>
            <a:off x="532737" y="930304"/>
            <a:ext cx="11346511" cy="5562572"/>
          </a:xfrm>
        </p:spPr>
        <p:txBody>
          <a:bodyPr>
            <a:noAutofit/>
          </a:bodyPr>
          <a:lstStyle/>
          <a:p>
            <a:pPr marL="0" indent="0" algn="just">
              <a:buNone/>
            </a:pPr>
            <a:r>
              <a:rPr lang="en-US" sz="3200" dirty="0">
                <a:latin typeface="Garamond" panose="02020404030301010803" pitchFamily="18" charset="0"/>
              </a:rPr>
              <a:t>Procurement includes activities and events, before and after the signing of a contract as well as the general management of activities associated with a range of contracts.  These include:</a:t>
            </a:r>
          </a:p>
          <a:p>
            <a:pPr lvl="0" algn="just"/>
            <a:r>
              <a:rPr lang="en-US" sz="3200" dirty="0">
                <a:latin typeface="Garamond" panose="02020404030301010803" pitchFamily="18" charset="0"/>
              </a:rPr>
              <a:t>Pre-contract activities such as planning, needs identification and analysis and sourcing, etc.</a:t>
            </a:r>
          </a:p>
          <a:p>
            <a:pPr lvl="0" algn="just"/>
            <a:r>
              <a:rPr lang="en-US" sz="3200" dirty="0">
                <a:latin typeface="Garamond" panose="02020404030301010803" pitchFamily="18" charset="0"/>
              </a:rPr>
              <a:t>Post-contract activities such as contract management, supply chain management and disposal.</a:t>
            </a:r>
          </a:p>
          <a:p>
            <a:pPr lvl="0" algn="just"/>
            <a:r>
              <a:rPr lang="en-US" sz="3200" dirty="0">
                <a:latin typeface="Garamond" panose="02020404030301010803" pitchFamily="18" charset="0"/>
              </a:rPr>
              <a:t>General activities which include, corporate governance (system of rules, practices and processes by which a firm is directed and controlled), supplier relationship management, risk management and regulatory compliance.</a:t>
            </a:r>
          </a:p>
          <a:p>
            <a:pPr marL="0" indent="0" algn="just">
              <a:buNone/>
            </a:pPr>
            <a:endParaRPr lang="en-US" sz="3200" dirty="0">
              <a:latin typeface="Garamond" panose="02020404030301010803" pitchFamily="18" charset="0"/>
            </a:endParaRPr>
          </a:p>
          <a:p>
            <a:pPr algn="just"/>
            <a:endParaRPr lang="en-US" sz="3200" dirty="0">
              <a:latin typeface="Garamond" panose="02020404030301010803" pitchFamily="18" charset="0"/>
            </a:endParaRPr>
          </a:p>
        </p:txBody>
      </p:sp>
    </p:spTree>
    <p:extLst>
      <p:ext uri="{BB962C8B-B14F-4D97-AF65-F5344CB8AC3E}">
        <p14:creationId xmlns:p14="http://schemas.microsoft.com/office/powerpoint/2010/main" val="1039159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A4790-442E-49D7-80D8-BA4C7127F6B1}"/>
              </a:ext>
            </a:extLst>
          </p:cNvPr>
          <p:cNvSpPr>
            <a:spLocks noGrp="1"/>
          </p:cNvSpPr>
          <p:nvPr>
            <p:ph type="title"/>
          </p:nvPr>
        </p:nvSpPr>
        <p:spPr>
          <a:xfrm>
            <a:off x="413468" y="156376"/>
            <a:ext cx="8596668" cy="1320800"/>
          </a:xfrm>
        </p:spPr>
        <p:txBody>
          <a:bodyPr>
            <a:normAutofit fontScale="90000"/>
          </a:bodyPr>
          <a:lstStyle/>
          <a:p>
            <a:br>
              <a:rPr lang="en-US" b="1" dirty="0">
                <a:latin typeface="Garamond" panose="02020404030301010803" pitchFamily="18" charset="0"/>
              </a:rPr>
            </a:br>
            <a:r>
              <a:rPr lang="en-US" sz="4400" b="1" dirty="0">
                <a:latin typeface="Garamond" panose="02020404030301010803" pitchFamily="18" charset="0"/>
              </a:rPr>
              <a:t>Aim of Procurement</a:t>
            </a:r>
            <a:br>
              <a:rPr lang="en-US" sz="4400" b="1" dirty="0">
                <a:latin typeface="Garamond" panose="02020404030301010803" pitchFamily="18" charset="0"/>
              </a:rPr>
            </a:br>
            <a:endParaRPr lang="en-US" sz="4400" dirty="0">
              <a:latin typeface="Garamond" panose="02020404030301010803" pitchFamily="18" charset="0"/>
            </a:endParaRPr>
          </a:p>
        </p:txBody>
      </p:sp>
      <p:sp>
        <p:nvSpPr>
          <p:cNvPr id="3" name="Content Placeholder 2">
            <a:extLst>
              <a:ext uri="{FF2B5EF4-FFF2-40B4-BE49-F238E27FC236}">
                <a16:creationId xmlns:a16="http://schemas.microsoft.com/office/drawing/2014/main" id="{313324A9-B457-4549-A58B-93D14B774844}"/>
              </a:ext>
            </a:extLst>
          </p:cNvPr>
          <p:cNvSpPr>
            <a:spLocks noGrp="1"/>
          </p:cNvSpPr>
          <p:nvPr>
            <p:ph idx="1"/>
          </p:nvPr>
        </p:nvSpPr>
        <p:spPr>
          <a:xfrm>
            <a:off x="413468" y="1105230"/>
            <a:ext cx="10940332" cy="5200153"/>
          </a:xfrm>
        </p:spPr>
        <p:txBody>
          <a:bodyPr>
            <a:normAutofit/>
          </a:bodyPr>
          <a:lstStyle/>
          <a:p>
            <a:pPr marL="0" indent="0">
              <a:buNone/>
            </a:pPr>
            <a:endParaRPr lang="en-US" sz="2400" dirty="0">
              <a:latin typeface="Garamond" panose="02020404030301010803" pitchFamily="18" charset="0"/>
            </a:endParaRPr>
          </a:p>
          <a:p>
            <a:pPr marL="0" indent="0" algn="just">
              <a:buNone/>
            </a:pPr>
            <a:r>
              <a:rPr lang="en-US" sz="3600" dirty="0">
                <a:latin typeface="Garamond" panose="02020404030301010803" pitchFamily="18" charset="0"/>
              </a:rPr>
              <a:t>Every organisation needs items to carry out its operations. These items can be capital equipment, raw materials, components, repair and maintenance materials, consumables, services, stationery, packaging materials, vehicles, etc. The aim of procurement is to avail items that must satisfy what are referred to as </a:t>
            </a:r>
            <a:r>
              <a:rPr lang="en-US" sz="3600" b="1" i="1" dirty="0">
                <a:latin typeface="Garamond" panose="02020404030301010803" pitchFamily="18" charset="0"/>
              </a:rPr>
              <a:t>6Rs </a:t>
            </a:r>
            <a:r>
              <a:rPr lang="en-US" sz="3600" dirty="0">
                <a:latin typeface="Garamond" panose="02020404030301010803" pitchFamily="18" charset="0"/>
              </a:rPr>
              <a:t>of procurement. </a:t>
            </a:r>
          </a:p>
        </p:txBody>
      </p:sp>
    </p:spTree>
    <p:extLst>
      <p:ext uri="{BB962C8B-B14F-4D97-AF65-F5344CB8AC3E}">
        <p14:creationId xmlns:p14="http://schemas.microsoft.com/office/powerpoint/2010/main" val="4043402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48C6A-FCB1-4196-8BC1-A36C8DA93E2D}"/>
              </a:ext>
            </a:extLst>
          </p:cNvPr>
          <p:cNvSpPr>
            <a:spLocks noGrp="1"/>
          </p:cNvSpPr>
          <p:nvPr>
            <p:ph type="title"/>
          </p:nvPr>
        </p:nvSpPr>
        <p:spPr/>
        <p:txBody>
          <a:bodyPr/>
          <a:lstStyle/>
          <a:p>
            <a:r>
              <a:rPr lang="en-US" b="1" dirty="0">
                <a:latin typeface="Garamond" panose="02020404030301010803" pitchFamily="18" charset="0"/>
              </a:rPr>
              <a:t>Aim of Procurement , cont.</a:t>
            </a: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CC015FFA-18C4-4399-BB7D-5DF3F23E0F47}"/>
              </a:ext>
            </a:extLst>
          </p:cNvPr>
          <p:cNvSpPr>
            <a:spLocks noGrp="1"/>
          </p:cNvSpPr>
          <p:nvPr>
            <p:ph idx="1"/>
          </p:nvPr>
        </p:nvSpPr>
        <p:spPr>
          <a:xfrm>
            <a:off x="652007" y="1558456"/>
            <a:ext cx="10701793" cy="4618507"/>
          </a:xfrm>
        </p:spPr>
        <p:txBody>
          <a:bodyPr>
            <a:normAutofit/>
          </a:bodyPr>
          <a:lstStyle/>
          <a:p>
            <a:pPr algn="just"/>
            <a:r>
              <a:rPr lang="en-US" sz="3200" b="1" dirty="0">
                <a:latin typeface="Garamond" panose="02020404030301010803" pitchFamily="18" charset="0"/>
              </a:rPr>
              <a:t>Items must be the right products</a:t>
            </a:r>
            <a:r>
              <a:rPr lang="en-US" sz="3200" dirty="0">
                <a:latin typeface="Garamond" panose="02020404030301010803" pitchFamily="18" charset="0"/>
              </a:rPr>
              <a:t>.</a:t>
            </a:r>
          </a:p>
          <a:p>
            <a:pPr algn="just"/>
            <a:r>
              <a:rPr lang="en-US" sz="3200" b="1" dirty="0">
                <a:latin typeface="Garamond" panose="02020404030301010803" pitchFamily="18" charset="0"/>
              </a:rPr>
              <a:t>Items must be of the right condition/quality</a:t>
            </a:r>
            <a:r>
              <a:rPr lang="en-US" sz="3200" dirty="0">
                <a:latin typeface="Garamond" panose="02020404030301010803" pitchFamily="18" charset="0"/>
              </a:rPr>
              <a:t>.</a:t>
            </a:r>
          </a:p>
          <a:p>
            <a:pPr algn="just"/>
            <a:r>
              <a:rPr lang="en-US" sz="3200" b="1" dirty="0">
                <a:latin typeface="Garamond" panose="02020404030301010803" pitchFamily="18" charset="0"/>
              </a:rPr>
              <a:t>Items must be available in the right quantity</a:t>
            </a:r>
            <a:r>
              <a:rPr lang="en-US" sz="3200" dirty="0">
                <a:latin typeface="Garamond" panose="02020404030301010803" pitchFamily="18" charset="0"/>
              </a:rPr>
              <a:t>.</a:t>
            </a:r>
          </a:p>
          <a:p>
            <a:pPr algn="just"/>
            <a:r>
              <a:rPr lang="en-US" sz="3200" b="1" dirty="0">
                <a:latin typeface="Garamond" panose="02020404030301010803" pitchFamily="18" charset="0"/>
              </a:rPr>
              <a:t>Items must be available from the right source/supplier</a:t>
            </a:r>
            <a:r>
              <a:rPr lang="en-US" sz="3200" dirty="0">
                <a:latin typeface="Garamond" panose="02020404030301010803" pitchFamily="18" charset="0"/>
              </a:rPr>
              <a:t>.</a:t>
            </a:r>
          </a:p>
          <a:p>
            <a:pPr algn="just"/>
            <a:r>
              <a:rPr lang="en-US" sz="3200" b="1" dirty="0">
                <a:latin typeface="Garamond" panose="02020404030301010803" pitchFamily="18" charset="0"/>
              </a:rPr>
              <a:t>Items must be available at the right price/cost</a:t>
            </a:r>
            <a:r>
              <a:rPr lang="en-US" sz="3200" dirty="0">
                <a:latin typeface="Garamond" panose="02020404030301010803" pitchFamily="18" charset="0"/>
              </a:rPr>
              <a:t>.</a:t>
            </a:r>
          </a:p>
          <a:p>
            <a:pPr algn="just"/>
            <a:r>
              <a:rPr lang="en-US" sz="3200" b="1" dirty="0">
                <a:latin typeface="Garamond" panose="02020404030301010803" pitchFamily="18" charset="0"/>
              </a:rPr>
              <a:t>Items must be available at the right time</a:t>
            </a:r>
            <a:r>
              <a:rPr lang="en-US" sz="3200" dirty="0">
                <a:latin typeface="Garamond" panose="02020404030301010803" pitchFamily="18" charset="0"/>
              </a:rPr>
              <a:t>.</a:t>
            </a:r>
          </a:p>
          <a:p>
            <a:pPr algn="just"/>
            <a:endParaRPr lang="en-US" sz="3200" dirty="0">
              <a:latin typeface="Garamond" panose="02020404030301010803" pitchFamily="18" charset="0"/>
            </a:endParaRPr>
          </a:p>
        </p:txBody>
      </p:sp>
    </p:spTree>
    <p:extLst>
      <p:ext uri="{BB962C8B-B14F-4D97-AF65-F5344CB8AC3E}">
        <p14:creationId xmlns:p14="http://schemas.microsoft.com/office/powerpoint/2010/main" val="3662115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D1F7E-C826-4C53-97F0-C9ABB1746DB3}"/>
              </a:ext>
            </a:extLst>
          </p:cNvPr>
          <p:cNvSpPr>
            <a:spLocks noGrp="1"/>
          </p:cNvSpPr>
          <p:nvPr>
            <p:ph type="title"/>
          </p:nvPr>
        </p:nvSpPr>
        <p:spPr>
          <a:xfrm>
            <a:off x="437322" y="282271"/>
            <a:ext cx="8596668" cy="1320800"/>
          </a:xfrm>
        </p:spPr>
        <p:txBody>
          <a:bodyPr>
            <a:normAutofit/>
          </a:bodyPr>
          <a:lstStyle/>
          <a:p>
            <a:pPr lvl="1"/>
            <a:r>
              <a:rPr lang="en-US" sz="4000" b="1" dirty="0">
                <a:latin typeface="Garamond" panose="02020404030301010803" pitchFamily="18" charset="0"/>
              </a:rPr>
              <a:t>Objectives of Procurement</a:t>
            </a:r>
            <a:br>
              <a:rPr lang="en-US" sz="4000" b="1" dirty="0">
                <a:latin typeface="Garamond" panose="02020404030301010803" pitchFamily="18" charset="0"/>
              </a:rPr>
            </a:br>
            <a:endParaRPr lang="en-US" sz="4000" dirty="0">
              <a:latin typeface="Garamond" panose="02020404030301010803" pitchFamily="18" charset="0"/>
            </a:endParaRPr>
          </a:p>
        </p:txBody>
      </p:sp>
      <p:sp>
        <p:nvSpPr>
          <p:cNvPr id="3" name="Content Placeholder 2">
            <a:extLst>
              <a:ext uri="{FF2B5EF4-FFF2-40B4-BE49-F238E27FC236}">
                <a16:creationId xmlns:a16="http://schemas.microsoft.com/office/drawing/2014/main" id="{4584E848-EB52-4490-8DAD-D75348D72372}"/>
              </a:ext>
            </a:extLst>
          </p:cNvPr>
          <p:cNvSpPr>
            <a:spLocks noGrp="1"/>
          </p:cNvSpPr>
          <p:nvPr>
            <p:ph idx="1"/>
          </p:nvPr>
        </p:nvSpPr>
        <p:spPr>
          <a:xfrm>
            <a:off x="437322" y="1105231"/>
            <a:ext cx="11426024" cy="5470498"/>
          </a:xfrm>
        </p:spPr>
        <p:txBody>
          <a:bodyPr>
            <a:noAutofit/>
          </a:bodyPr>
          <a:lstStyle/>
          <a:p>
            <a:pPr marL="0" indent="0" algn="just">
              <a:buNone/>
            </a:pPr>
            <a:r>
              <a:rPr lang="en-US" sz="2400" b="1" dirty="0">
                <a:latin typeface="Garamond" panose="02020404030301010803" pitchFamily="18" charset="0"/>
              </a:rPr>
              <a:t>Procurement objectives can be categorized in two; general and specific objectives:</a:t>
            </a:r>
          </a:p>
          <a:p>
            <a:pPr marL="0" indent="0" algn="just">
              <a:buNone/>
            </a:pPr>
            <a:r>
              <a:rPr lang="en-US" sz="2400" b="1" dirty="0">
                <a:latin typeface="Garamond" panose="02020404030301010803" pitchFamily="18" charset="0"/>
              </a:rPr>
              <a:t>The general objectives of procurement are to:</a:t>
            </a:r>
          </a:p>
          <a:p>
            <a:pPr lvl="0" algn="just"/>
            <a:r>
              <a:rPr lang="en-US" sz="2400" dirty="0">
                <a:latin typeface="Garamond" panose="02020404030301010803" pitchFamily="18" charset="0"/>
              </a:rPr>
              <a:t>Provide the organizations with constant flow of goods and services to meet its needs.</a:t>
            </a:r>
          </a:p>
          <a:p>
            <a:pPr lvl="0" algn="just"/>
            <a:r>
              <a:rPr lang="en-US" sz="2400" dirty="0">
                <a:latin typeface="Garamond" panose="02020404030301010803" pitchFamily="18" charset="0"/>
              </a:rPr>
              <a:t>Ensure continuity of supply by maintaining effective relationships with existing sources and developing other sources of supply either as alternatives or to meet emerging or planned needs.</a:t>
            </a:r>
          </a:p>
          <a:p>
            <a:pPr lvl="0" algn="just"/>
            <a:r>
              <a:rPr lang="en-US" sz="2400" dirty="0">
                <a:latin typeface="Garamond" panose="02020404030301010803" pitchFamily="18" charset="0"/>
              </a:rPr>
              <a:t>Buy efficiently and wisely, obtaining by ethical means the best value for every coin spent.</a:t>
            </a:r>
          </a:p>
          <a:p>
            <a:pPr lvl="0" algn="just"/>
            <a:r>
              <a:rPr lang="en-US" sz="2400" dirty="0">
                <a:latin typeface="Garamond" panose="02020404030301010803" pitchFamily="18" charset="0"/>
              </a:rPr>
              <a:t>Manage inventory so as to give the best possible service to users at lowest cost.</a:t>
            </a:r>
          </a:p>
          <a:p>
            <a:pPr lvl="0" algn="just"/>
            <a:r>
              <a:rPr lang="en-US" sz="2400" dirty="0">
                <a:latin typeface="Garamond" panose="02020404030301010803" pitchFamily="18" charset="0"/>
              </a:rPr>
              <a:t>Maintain sound co-operative relationship with other departments, providing information and advice as necessary to ensure the effective relationship of the organisation.</a:t>
            </a:r>
          </a:p>
          <a:p>
            <a:pPr lvl="0" algn="just"/>
            <a:r>
              <a:rPr lang="en-US" sz="2400" dirty="0">
                <a:latin typeface="Garamond" panose="02020404030301010803" pitchFamily="18" charset="0"/>
              </a:rPr>
              <a:t>Develop staff policies, procedures within the organisation to ensure the achievement of set objectives.</a:t>
            </a:r>
          </a:p>
          <a:p>
            <a:pPr marL="0" indent="0" algn="just">
              <a:buNone/>
            </a:pPr>
            <a:br>
              <a:rPr lang="en-US" sz="2400" dirty="0">
                <a:latin typeface="Garamond" panose="02020404030301010803" pitchFamily="18" charset="0"/>
              </a:rPr>
            </a:br>
            <a:endParaRPr lang="en-US" sz="2400" dirty="0">
              <a:latin typeface="Garamond" panose="02020404030301010803" pitchFamily="18" charset="0"/>
            </a:endParaRPr>
          </a:p>
        </p:txBody>
      </p:sp>
    </p:spTree>
    <p:extLst>
      <p:ext uri="{BB962C8B-B14F-4D97-AF65-F5344CB8AC3E}">
        <p14:creationId xmlns:p14="http://schemas.microsoft.com/office/powerpoint/2010/main" val="89605815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1975</TotalTime>
  <Words>3703</Words>
  <Application>Microsoft Office PowerPoint</Application>
  <PresentationFormat>Widescreen</PresentationFormat>
  <Paragraphs>244</Paragraphs>
  <Slides>42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42</vt:i4>
      </vt:variant>
    </vt:vector>
  </HeadingPairs>
  <TitlesOfParts>
    <vt:vector size="48" baseType="lpstr">
      <vt:lpstr>Arial</vt:lpstr>
      <vt:lpstr>Garamond</vt:lpstr>
      <vt:lpstr>Times New Roman</vt:lpstr>
      <vt:lpstr>Trebuchet MS</vt:lpstr>
      <vt:lpstr>Wingdings 3</vt:lpstr>
      <vt:lpstr>Facet</vt:lpstr>
      <vt:lpstr>  Procurement in Project Environments          </vt:lpstr>
      <vt:lpstr>LEARNING SCOPE</vt:lpstr>
      <vt:lpstr>Recap  of Procurement</vt:lpstr>
      <vt:lpstr>Procurement   </vt:lpstr>
      <vt:lpstr>Cont.</vt:lpstr>
      <vt:lpstr>Cont.</vt:lpstr>
      <vt:lpstr> Aim of Procurement </vt:lpstr>
      <vt:lpstr>Aim of Procurement , cont.</vt:lpstr>
      <vt:lpstr>Objectives of Procurement </vt:lpstr>
      <vt:lpstr>Specific Objectives </vt:lpstr>
      <vt:lpstr>Types of Procurements </vt:lpstr>
      <vt:lpstr>Types of Procurements</vt:lpstr>
      <vt:lpstr>Types of Procurement Projects   </vt:lpstr>
      <vt:lpstr>Cont. procurement projects</vt:lpstr>
      <vt:lpstr>Cont. procurement projects</vt:lpstr>
      <vt:lpstr> Handling New Procurement Projects </vt:lpstr>
      <vt:lpstr>Handling New Procurement Projects     </vt:lpstr>
      <vt:lpstr>Handling New Procurement Projects, cont. </vt:lpstr>
      <vt:lpstr>Handling a new Project</vt:lpstr>
      <vt:lpstr>Handling a new Project</vt:lpstr>
      <vt:lpstr>Handling a new Project</vt:lpstr>
      <vt:lpstr>Procurement Contracts </vt:lpstr>
      <vt:lpstr>Procurement Contracts, cont.  </vt:lpstr>
      <vt:lpstr>Description of Contracts, cont. </vt:lpstr>
      <vt:lpstr>Procurement Contract Terminology   </vt:lpstr>
      <vt:lpstr>Procurement Contract Terminology, cont. </vt:lpstr>
      <vt:lpstr> Procurement Contract Terminology, cont. </vt:lpstr>
      <vt:lpstr>Categories of Procurement Contracts   </vt:lpstr>
      <vt:lpstr>Classification/Types of Procurement Contracts   </vt:lpstr>
      <vt:lpstr>Classification of Procurement Contracts, cont. </vt:lpstr>
      <vt:lpstr>Fixed-price contracts, cont.</vt:lpstr>
      <vt:lpstr>Cost-Reimbursement/Cost-Type Contracts </vt:lpstr>
      <vt:lpstr>Advantages and Disadvantages of Cost-Reimbursable Contracts  </vt:lpstr>
      <vt:lpstr>Unit-Rate Contracts </vt:lpstr>
      <vt:lpstr> Advantages and Disadvantages of Unit rate contracts  </vt:lpstr>
      <vt:lpstr>Advantages and Disadvantages of Unit rate Contracts </vt:lpstr>
      <vt:lpstr>Variations of Procurement Contracts  The different variations of procurement contracts are summarized in Table below </vt:lpstr>
      <vt:lpstr>Objectives of Procurement Contracts   </vt:lpstr>
      <vt:lpstr>Contract Administration Problems There are many administration problems associated with procurement contracts. Typical ones are summarised in Table 5.   </vt:lpstr>
      <vt:lpstr>Selecting Procurement Contract Types </vt:lpstr>
      <vt:lpstr>cont.,</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AND CONTRACT MANAGEMENT</dc:title>
  <dc:creator>hp</dc:creator>
  <cp:lastModifiedBy>hp</cp:lastModifiedBy>
  <cp:revision>128</cp:revision>
  <dcterms:created xsi:type="dcterms:W3CDTF">2021-10-25T17:20:02Z</dcterms:created>
  <dcterms:modified xsi:type="dcterms:W3CDTF">2025-01-22T16:40:59Z</dcterms:modified>
</cp:coreProperties>
</file>