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E2C5C-CB26-4B34-8CF5-C4FC10C67607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B4883-E7FD-4EC7-8478-5B8C3BB46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35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1A1145-7A45-45E2-AB82-CB0DE5EDCA4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5187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697EC6D-3A6E-41AF-92A9-42E8C2F961A4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3578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zh-CN" smtClean="0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D30901-4D3A-48A6-8677-E9E8A3F0A385}" type="slidenum">
              <a:rPr lang="en-US" altLang="zh-CN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zh-CN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2490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9pPr>
          </a:lstStyle>
          <a:p>
            <a:pPr algn="r" eaLnBrk="1" hangingPunct="1"/>
            <a:fld id="{0FE322DB-94E0-43EB-B7FE-A1E0F10E3445}" type="slidenum">
              <a:rPr lang="en-US" altLang="en-US" sz="1200"/>
              <a:pPr algn="r" eaLnBrk="1" hangingPunct="1"/>
              <a:t>13</a:t>
            </a:fld>
            <a:endParaRPr lang="en-US" altLang="en-US" sz="120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2371109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9pPr>
          </a:lstStyle>
          <a:p>
            <a:pPr algn="r" eaLnBrk="1" hangingPunct="1"/>
            <a:fld id="{3DEF71C2-02A3-4850-BEC2-707E8EA016B5}" type="slidenum">
              <a:rPr lang="en-US" altLang="en-US" sz="1200"/>
              <a:pPr algn="r" eaLnBrk="1" hangingPunct="1"/>
              <a:t>14</a:t>
            </a:fld>
            <a:endParaRPr lang="en-US" altLang="en-US" sz="120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4469398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apyrus" panose="03070502060502030205" pitchFamily="66" charset="0"/>
              </a:defRPr>
            </a:lvl9pPr>
          </a:lstStyle>
          <a:p>
            <a:pPr algn="r" eaLnBrk="1" hangingPunct="1"/>
            <a:fld id="{7598C92F-AE0A-4D3A-9B78-65BCBEE78F08}" type="slidenum">
              <a:rPr lang="en-US" altLang="en-US" sz="1200"/>
              <a:pPr algn="r" eaLnBrk="1" hangingPunct="1"/>
              <a:t>15</a:t>
            </a:fld>
            <a:endParaRPr lang="en-US" altLang="en-US" sz="120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202030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9345F5-9FB7-44FC-91AA-683808C81982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2558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FAEFC57-4F1F-4E98-9F0C-FBAD0D7E7005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143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7B7605-B294-4499-B7CB-68F03B82B02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717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5C9CFE-E7AF-4666-9FB8-23A17078C824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3969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FCFC68-7365-4B26-8163-F9564EABB6F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8289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761669-5B6E-4A67-8CD6-45BA2C651767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571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5F191F-82B4-45F1-A8B9-3090BB9FA54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3509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472053-C2D8-4348-A02F-A7BEEA0FCA52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863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61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1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81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8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24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0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4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40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1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TW" smtClean="0"/>
              <a:t>Click icon to add picture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202F3-A6F4-411A-B525-1FACD9791AA8}" type="datetimeFigureOut">
              <a:rPr lang="en-US" smtClean="0"/>
              <a:t>11/17/2021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ED053-F6B6-4A44-ADF9-77C7753B20A1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6504" y="5085185"/>
            <a:ext cx="4459485" cy="18504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減號 11"/>
          <p:cNvSpPr/>
          <p:nvPr/>
        </p:nvSpPr>
        <p:spPr>
          <a:xfrm>
            <a:off x="-1344827" y="1167401"/>
            <a:ext cx="14929659" cy="648072"/>
          </a:xfrm>
          <a:prstGeom prst="mathMinus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</p:spTree>
    <p:extLst>
      <p:ext uri="{BB962C8B-B14F-4D97-AF65-F5344CB8AC3E}">
        <p14:creationId xmlns:p14="http://schemas.microsoft.com/office/powerpoint/2010/main" val="2267921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990599"/>
            <a:ext cx="11068594" cy="5762897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zh-CN" sz="2400">
              <a:solidFill>
                <a:srgbClr val="FFFFFF"/>
              </a:solidFill>
              <a:ea typeface="宋体" charset="-122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0" y="4800600"/>
            <a:ext cx="8001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33800" y="990600"/>
            <a:ext cx="0" cy="381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990600"/>
            <a:ext cx="0" cy="381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3124200"/>
            <a:ext cx="1676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3" idx="2"/>
          </p:cNvCxnSpPr>
          <p:nvPr/>
        </p:nvCxnSpPr>
        <p:spPr>
          <a:xfrm flipH="1">
            <a:off x="6143897" y="4800600"/>
            <a:ext cx="142604" cy="19528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10400" y="990600"/>
            <a:ext cx="0" cy="381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534400" y="990600"/>
            <a:ext cx="0" cy="381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10400" y="3124200"/>
            <a:ext cx="15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748" name="TextBox 19"/>
          <p:cNvSpPr txBox="1">
            <a:spLocks noChangeArrowheads="1"/>
          </p:cNvSpPr>
          <p:nvPr/>
        </p:nvSpPr>
        <p:spPr bwMode="auto">
          <a:xfrm>
            <a:off x="2286000" y="1371601"/>
            <a:ext cx="1447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i="1">
                <a:solidFill>
                  <a:srgbClr val="000000"/>
                </a:solidFill>
                <a:ea typeface="SimSun" panose="02010600030101010101" pitchFamily="2" charset="-122"/>
              </a:rPr>
              <a:t>Key Partners</a:t>
            </a:r>
          </a:p>
        </p:txBody>
      </p:sp>
      <p:sp>
        <p:nvSpPr>
          <p:cNvPr id="116749" name="TextBox 20"/>
          <p:cNvSpPr txBox="1">
            <a:spLocks noChangeArrowheads="1"/>
          </p:cNvSpPr>
          <p:nvPr/>
        </p:nvSpPr>
        <p:spPr bwMode="auto">
          <a:xfrm>
            <a:off x="3733800" y="1776414"/>
            <a:ext cx="1447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i="1">
                <a:solidFill>
                  <a:srgbClr val="000000"/>
                </a:solidFill>
                <a:ea typeface="SimSun" panose="02010600030101010101" pitchFamily="2" charset="-122"/>
              </a:rPr>
              <a:t>Key Activities</a:t>
            </a:r>
          </a:p>
        </p:txBody>
      </p:sp>
      <p:sp>
        <p:nvSpPr>
          <p:cNvPr id="116750" name="TextBox 21"/>
          <p:cNvSpPr txBox="1">
            <a:spLocks noChangeArrowheads="1"/>
          </p:cNvSpPr>
          <p:nvPr/>
        </p:nvSpPr>
        <p:spPr bwMode="auto">
          <a:xfrm>
            <a:off x="3733800" y="3352801"/>
            <a:ext cx="1676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i="1">
                <a:solidFill>
                  <a:srgbClr val="000000"/>
                </a:solidFill>
                <a:ea typeface="SimSun" panose="02010600030101010101" pitchFamily="2" charset="-122"/>
              </a:rPr>
              <a:t>Key Resources</a:t>
            </a:r>
          </a:p>
        </p:txBody>
      </p:sp>
      <p:sp>
        <p:nvSpPr>
          <p:cNvPr id="116751" name="TextBox 22"/>
          <p:cNvSpPr txBox="1">
            <a:spLocks noChangeArrowheads="1"/>
          </p:cNvSpPr>
          <p:nvPr/>
        </p:nvSpPr>
        <p:spPr bwMode="auto">
          <a:xfrm>
            <a:off x="5410200" y="1371601"/>
            <a:ext cx="160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i="1">
                <a:solidFill>
                  <a:srgbClr val="000000"/>
                </a:solidFill>
                <a:ea typeface="SimSun" panose="02010600030101010101" pitchFamily="2" charset="-122"/>
              </a:rPr>
              <a:t>Value Proposition</a:t>
            </a:r>
          </a:p>
        </p:txBody>
      </p:sp>
      <p:sp>
        <p:nvSpPr>
          <p:cNvPr id="116752" name="TextBox 23"/>
          <p:cNvSpPr txBox="1">
            <a:spLocks noChangeArrowheads="1"/>
          </p:cNvSpPr>
          <p:nvPr/>
        </p:nvSpPr>
        <p:spPr bwMode="auto">
          <a:xfrm>
            <a:off x="7008813" y="1789114"/>
            <a:ext cx="1371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i="1">
                <a:solidFill>
                  <a:srgbClr val="000000"/>
                </a:solidFill>
                <a:ea typeface="SimSun" panose="02010600030101010101" pitchFamily="2" charset="-122"/>
              </a:rPr>
              <a:t>Customer Relations</a:t>
            </a:r>
          </a:p>
        </p:txBody>
      </p:sp>
      <p:sp>
        <p:nvSpPr>
          <p:cNvPr id="116753" name="TextBox 24"/>
          <p:cNvSpPr txBox="1">
            <a:spLocks noChangeArrowheads="1"/>
          </p:cNvSpPr>
          <p:nvPr/>
        </p:nvSpPr>
        <p:spPr bwMode="auto">
          <a:xfrm>
            <a:off x="8686800" y="1412876"/>
            <a:ext cx="1600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i="1">
                <a:solidFill>
                  <a:srgbClr val="000000"/>
                </a:solidFill>
                <a:ea typeface="SimSun" panose="02010600030101010101" pitchFamily="2" charset="-122"/>
              </a:rPr>
              <a:t>Customer Segments</a:t>
            </a:r>
          </a:p>
        </p:txBody>
      </p:sp>
      <p:sp>
        <p:nvSpPr>
          <p:cNvPr id="116754" name="TextBox 25"/>
          <p:cNvSpPr txBox="1">
            <a:spLocks noChangeArrowheads="1"/>
          </p:cNvSpPr>
          <p:nvPr/>
        </p:nvSpPr>
        <p:spPr bwMode="auto">
          <a:xfrm>
            <a:off x="7010400" y="3506788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i="1">
                <a:solidFill>
                  <a:srgbClr val="000000"/>
                </a:solidFill>
                <a:ea typeface="SimSun" panose="02010600030101010101" pitchFamily="2" charset="-122"/>
              </a:rPr>
              <a:t>Channels</a:t>
            </a:r>
          </a:p>
        </p:txBody>
      </p:sp>
      <p:sp>
        <p:nvSpPr>
          <p:cNvPr id="116755" name="TextBox 26"/>
          <p:cNvSpPr txBox="1">
            <a:spLocks noChangeArrowheads="1"/>
          </p:cNvSpPr>
          <p:nvPr/>
        </p:nvSpPr>
        <p:spPr bwMode="auto">
          <a:xfrm>
            <a:off x="2371725" y="4906963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i="1">
                <a:solidFill>
                  <a:srgbClr val="000000"/>
                </a:solidFill>
                <a:ea typeface="SimSun" panose="02010600030101010101" pitchFamily="2" charset="-122"/>
              </a:rPr>
              <a:t>Cost Structure</a:t>
            </a:r>
          </a:p>
        </p:txBody>
      </p:sp>
      <p:sp>
        <p:nvSpPr>
          <p:cNvPr id="116756" name="TextBox 27"/>
          <p:cNvSpPr txBox="1">
            <a:spLocks noChangeArrowheads="1"/>
          </p:cNvSpPr>
          <p:nvPr/>
        </p:nvSpPr>
        <p:spPr bwMode="auto">
          <a:xfrm>
            <a:off x="6286500" y="4932363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i="1">
                <a:solidFill>
                  <a:srgbClr val="000000"/>
                </a:solidFill>
                <a:ea typeface="SimSun" panose="02010600030101010101" pitchFamily="2" charset="-122"/>
              </a:rPr>
              <a:t>Revenue Streams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79450"/>
          </a:xfrm>
        </p:spPr>
        <p:txBody>
          <a:bodyPr>
            <a:normAutofit fontScale="90000"/>
          </a:bodyPr>
          <a:lstStyle/>
          <a:p>
            <a:r>
              <a:rPr lang="en-US" altLang="zh-CN" b="1" dirty="0">
                <a:solidFill>
                  <a:srgbClr val="000000"/>
                </a:solidFill>
                <a:ea typeface="SimSun" panose="02010600030101010101" pitchFamily="2" charset="-122"/>
              </a:rPr>
              <a:t>Business Model Canvas</a:t>
            </a:r>
          </a:p>
        </p:txBody>
      </p:sp>
    </p:spTree>
    <p:extLst>
      <p:ext uri="{BB962C8B-B14F-4D97-AF65-F5344CB8AC3E}">
        <p14:creationId xmlns:p14="http://schemas.microsoft.com/office/powerpoint/2010/main" val="164934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Revenue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372944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One-time customer </a:t>
            </a: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purchases</a:t>
            </a:r>
          </a:p>
          <a:p>
            <a:pPr>
              <a:spcBef>
                <a:spcPct val="0"/>
              </a:spcBef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Asset sales, </a:t>
            </a:r>
          </a:p>
          <a:p>
            <a:pPr>
              <a:spcBef>
                <a:spcPct val="0"/>
              </a:spcBef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Recurring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revenues</a:t>
            </a: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Usage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fee,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Subscription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fees,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Lending or Renting or Leasing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Licensing</a:t>
            </a: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Pricing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382746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Cost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05101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Cost-driven model: 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minimize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costs,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lower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prices,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maximize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automation,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extensive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outsourcing,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process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innovation</a:t>
            </a:r>
          </a:p>
          <a:p>
            <a:pPr>
              <a:spcBef>
                <a:spcPct val="0"/>
              </a:spcBef>
              <a:buNone/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Value-driven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model: 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value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creation, premium values,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personalized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service,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product innovation</a:t>
            </a:r>
          </a:p>
          <a:p>
            <a:pPr marL="457200" lvl="1" indent="0">
              <a:spcBef>
                <a:spcPct val="0"/>
              </a:spcBef>
              <a:buNone/>
            </a:pP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43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990600"/>
            <a:ext cx="8001000" cy="548640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zh-CN" sz="2400">
              <a:solidFill>
                <a:srgbClr val="FFFFFF"/>
              </a:solidFill>
              <a:ea typeface="宋体" charset="-122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0" y="4800600"/>
            <a:ext cx="8001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733800" y="990600"/>
            <a:ext cx="0" cy="381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10200" y="990600"/>
            <a:ext cx="0" cy="381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3124200"/>
            <a:ext cx="1676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3" idx="2"/>
          </p:cNvCxnSpPr>
          <p:nvPr/>
        </p:nvCxnSpPr>
        <p:spPr>
          <a:xfrm>
            <a:off x="6286500" y="4800600"/>
            <a:ext cx="0" cy="16764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10400" y="990600"/>
            <a:ext cx="0" cy="381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534400" y="990600"/>
            <a:ext cx="0" cy="381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10400" y="3124200"/>
            <a:ext cx="15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300" name="TextBox 19"/>
          <p:cNvSpPr txBox="1">
            <a:spLocks noChangeArrowheads="1"/>
          </p:cNvSpPr>
          <p:nvPr/>
        </p:nvSpPr>
        <p:spPr bwMode="auto">
          <a:xfrm>
            <a:off x="2286000" y="1143001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i="1">
                <a:solidFill>
                  <a:srgbClr val="000000"/>
                </a:solidFill>
                <a:ea typeface="SimSun" panose="02010600030101010101" pitchFamily="2" charset="-122"/>
              </a:rPr>
              <a:t>KP</a:t>
            </a:r>
          </a:p>
        </p:txBody>
      </p:sp>
      <p:sp>
        <p:nvSpPr>
          <p:cNvPr id="140301" name="TextBox 20"/>
          <p:cNvSpPr txBox="1">
            <a:spLocks noChangeArrowheads="1"/>
          </p:cNvSpPr>
          <p:nvPr/>
        </p:nvSpPr>
        <p:spPr bwMode="auto">
          <a:xfrm>
            <a:off x="3733800" y="1143001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i="1">
                <a:solidFill>
                  <a:srgbClr val="000000"/>
                </a:solidFill>
                <a:ea typeface="SimSun" panose="02010600030101010101" pitchFamily="2" charset="-122"/>
              </a:rPr>
              <a:t>KA</a:t>
            </a:r>
          </a:p>
        </p:txBody>
      </p:sp>
      <p:sp>
        <p:nvSpPr>
          <p:cNvPr id="140302" name="TextBox 21"/>
          <p:cNvSpPr txBox="1">
            <a:spLocks noChangeArrowheads="1"/>
          </p:cNvSpPr>
          <p:nvPr/>
        </p:nvSpPr>
        <p:spPr bwMode="auto">
          <a:xfrm>
            <a:off x="3810000" y="3200401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i="1">
                <a:solidFill>
                  <a:srgbClr val="000000"/>
                </a:solidFill>
                <a:ea typeface="SimSun" panose="02010600030101010101" pitchFamily="2" charset="-122"/>
              </a:rPr>
              <a:t>KR</a:t>
            </a:r>
          </a:p>
        </p:txBody>
      </p:sp>
      <p:sp>
        <p:nvSpPr>
          <p:cNvPr id="140303" name="TextBox 22"/>
          <p:cNvSpPr txBox="1">
            <a:spLocks noChangeArrowheads="1"/>
          </p:cNvSpPr>
          <p:nvPr/>
        </p:nvSpPr>
        <p:spPr bwMode="auto">
          <a:xfrm>
            <a:off x="5562600" y="1143001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i="1">
                <a:solidFill>
                  <a:srgbClr val="000000"/>
                </a:solidFill>
                <a:ea typeface="SimSun" panose="02010600030101010101" pitchFamily="2" charset="-122"/>
              </a:rPr>
              <a:t>VP</a:t>
            </a:r>
          </a:p>
        </p:txBody>
      </p:sp>
      <p:sp>
        <p:nvSpPr>
          <p:cNvPr id="140304" name="TextBox 23"/>
          <p:cNvSpPr txBox="1">
            <a:spLocks noChangeArrowheads="1"/>
          </p:cNvSpPr>
          <p:nvPr/>
        </p:nvSpPr>
        <p:spPr bwMode="auto">
          <a:xfrm>
            <a:off x="7010400" y="1143001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i="1">
                <a:solidFill>
                  <a:srgbClr val="000000"/>
                </a:solidFill>
                <a:ea typeface="SimSun" panose="02010600030101010101" pitchFamily="2" charset="-122"/>
              </a:rPr>
              <a:t>CR</a:t>
            </a:r>
          </a:p>
        </p:txBody>
      </p:sp>
      <p:sp>
        <p:nvSpPr>
          <p:cNvPr id="140305" name="TextBox 24"/>
          <p:cNvSpPr txBox="1">
            <a:spLocks noChangeArrowheads="1"/>
          </p:cNvSpPr>
          <p:nvPr/>
        </p:nvSpPr>
        <p:spPr bwMode="auto">
          <a:xfrm>
            <a:off x="8534400" y="1143001"/>
            <a:ext cx="1600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i="1">
                <a:solidFill>
                  <a:srgbClr val="000000"/>
                </a:solidFill>
                <a:ea typeface="SimSun" panose="02010600030101010101" pitchFamily="2" charset="-122"/>
              </a:rPr>
              <a:t>CS</a:t>
            </a:r>
          </a:p>
        </p:txBody>
      </p:sp>
      <p:sp>
        <p:nvSpPr>
          <p:cNvPr id="140306" name="TextBox 25"/>
          <p:cNvSpPr txBox="1">
            <a:spLocks noChangeArrowheads="1"/>
          </p:cNvSpPr>
          <p:nvPr/>
        </p:nvSpPr>
        <p:spPr bwMode="auto">
          <a:xfrm>
            <a:off x="7010400" y="3124201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i="1">
                <a:solidFill>
                  <a:srgbClr val="000000"/>
                </a:solidFill>
                <a:ea typeface="SimSun" panose="02010600030101010101" pitchFamily="2" charset="-122"/>
              </a:rPr>
              <a:t>C</a:t>
            </a:r>
          </a:p>
        </p:txBody>
      </p:sp>
      <p:sp>
        <p:nvSpPr>
          <p:cNvPr id="140307" name="TextBox 26"/>
          <p:cNvSpPr txBox="1">
            <a:spLocks noChangeArrowheads="1"/>
          </p:cNvSpPr>
          <p:nvPr/>
        </p:nvSpPr>
        <p:spPr bwMode="auto">
          <a:xfrm>
            <a:off x="2371725" y="4906963"/>
            <a:ext cx="2286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i="1">
                <a:solidFill>
                  <a:srgbClr val="000000"/>
                </a:solidFill>
                <a:ea typeface="SimSun" panose="02010600030101010101" pitchFamily="2" charset="-122"/>
              </a:rPr>
              <a:t>C$</a:t>
            </a:r>
          </a:p>
        </p:txBody>
      </p:sp>
      <p:sp>
        <p:nvSpPr>
          <p:cNvPr id="140308" name="TextBox 27"/>
          <p:cNvSpPr txBox="1">
            <a:spLocks noChangeArrowheads="1"/>
          </p:cNvSpPr>
          <p:nvPr/>
        </p:nvSpPr>
        <p:spPr bwMode="auto">
          <a:xfrm>
            <a:off x="6286500" y="4932363"/>
            <a:ext cx="2362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i="1">
                <a:solidFill>
                  <a:srgbClr val="000000"/>
                </a:solidFill>
                <a:ea typeface="SimSun" panose="02010600030101010101" pitchFamily="2" charset="-122"/>
              </a:rPr>
              <a:t>R$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990600"/>
            <a:ext cx="39624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zh-CN" sz="2400">
              <a:solidFill>
                <a:srgbClr val="FFFFFF"/>
              </a:solidFill>
              <a:ea typeface="宋体" charset="-122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0" y="3810000"/>
            <a:ext cx="3962400" cy="2667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zh-CN" sz="2400">
              <a:solidFill>
                <a:srgbClr val="FFFFFF"/>
              </a:solidFill>
              <a:ea typeface="宋体" charset="-122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48400" y="990600"/>
            <a:ext cx="4038600" cy="28194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zh-CN" sz="2400">
              <a:solidFill>
                <a:srgbClr val="FFFFFF"/>
              </a:solidFill>
              <a:ea typeface="宋体" charset="-122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248400" y="3810000"/>
            <a:ext cx="4038600" cy="2667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CN" altLang="zh-CN" sz="2400">
              <a:solidFill>
                <a:srgbClr val="FFFFFF"/>
              </a:solidFill>
              <a:ea typeface="宋体" charset="-122"/>
            </a:endParaRPr>
          </a:p>
        </p:txBody>
      </p:sp>
      <p:sp>
        <p:nvSpPr>
          <p:cNvPr id="140313" name="TextBox 24"/>
          <p:cNvSpPr txBox="1">
            <a:spLocks noChangeArrowheads="1"/>
          </p:cNvSpPr>
          <p:nvPr/>
        </p:nvSpPr>
        <p:spPr bwMode="auto">
          <a:xfrm>
            <a:off x="2667000" y="1524001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ea typeface="SimSun" panose="02010600030101010101" pitchFamily="2" charset="-122"/>
              </a:rPr>
              <a:t>Strengths</a:t>
            </a:r>
          </a:p>
        </p:txBody>
      </p:sp>
      <p:sp>
        <p:nvSpPr>
          <p:cNvPr id="140314" name="TextBox 25"/>
          <p:cNvSpPr txBox="1">
            <a:spLocks noChangeArrowheads="1"/>
          </p:cNvSpPr>
          <p:nvPr/>
        </p:nvSpPr>
        <p:spPr bwMode="auto">
          <a:xfrm>
            <a:off x="2667000" y="4495801"/>
            <a:ext cx="274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ea typeface="SimSun" panose="02010600030101010101" pitchFamily="2" charset="-122"/>
              </a:rPr>
              <a:t>Opportunities</a:t>
            </a:r>
          </a:p>
        </p:txBody>
      </p:sp>
      <p:sp>
        <p:nvSpPr>
          <p:cNvPr id="140315" name="TextBox 26"/>
          <p:cNvSpPr txBox="1">
            <a:spLocks noChangeArrowheads="1"/>
          </p:cNvSpPr>
          <p:nvPr/>
        </p:nvSpPr>
        <p:spPr bwMode="auto">
          <a:xfrm>
            <a:off x="6781800" y="1600201"/>
            <a:ext cx="274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ea typeface="SimSun" panose="02010600030101010101" pitchFamily="2" charset="-122"/>
              </a:rPr>
              <a:t>Weaknesses</a:t>
            </a:r>
          </a:p>
        </p:txBody>
      </p:sp>
      <p:sp>
        <p:nvSpPr>
          <p:cNvPr id="140316" name="TextBox 27"/>
          <p:cNvSpPr txBox="1">
            <a:spLocks noChangeArrowheads="1"/>
          </p:cNvSpPr>
          <p:nvPr/>
        </p:nvSpPr>
        <p:spPr bwMode="auto">
          <a:xfrm>
            <a:off x="6934200" y="4572001"/>
            <a:ext cx="274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800" b="1">
                <a:solidFill>
                  <a:srgbClr val="000000"/>
                </a:solidFill>
                <a:ea typeface="SimSun" panose="02010600030101010101" pitchFamily="2" charset="-122"/>
              </a:rPr>
              <a:t>Threats</a:t>
            </a:r>
          </a:p>
        </p:txBody>
      </p:sp>
      <p:sp>
        <p:nvSpPr>
          <p:cNvPr id="140317" name="TextBox 28"/>
          <p:cNvSpPr txBox="1">
            <a:spLocks noChangeArrowheads="1"/>
          </p:cNvSpPr>
          <p:nvPr/>
        </p:nvSpPr>
        <p:spPr bwMode="auto">
          <a:xfrm>
            <a:off x="1828800" y="1143000"/>
            <a:ext cx="304800" cy="538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>
                <a:solidFill>
                  <a:srgbClr val="000000"/>
                </a:solidFill>
                <a:ea typeface="SimSun" panose="02010600030101010101" pitchFamily="2" charset="-122"/>
              </a:rPr>
              <a:t>I</a:t>
            </a:r>
            <a:r>
              <a:rPr lang="en-US" altLang="zh-CN" sz="2000" b="1">
                <a:solidFill>
                  <a:srgbClr val="000000"/>
                </a:solidFill>
                <a:ea typeface="SimSun" panose="02010600030101010101" pitchFamily="2" charset="-122"/>
              </a:rPr>
              <a:t>nternal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2000" b="1">
              <a:solidFill>
                <a:srgbClr val="000000"/>
              </a:solidFill>
              <a:ea typeface="SimSun" panose="02010600030101010101" pitchFamily="2" charset="-12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ea typeface="SimSun" panose="02010600030101010101" pitchFamily="2" charset="-122"/>
              </a:rPr>
              <a:t>External</a:t>
            </a:r>
          </a:p>
        </p:txBody>
      </p:sp>
      <p:sp>
        <p:nvSpPr>
          <p:cNvPr id="140318" name="TextBox 29"/>
          <p:cNvSpPr txBox="1">
            <a:spLocks noChangeArrowheads="1"/>
          </p:cNvSpPr>
          <p:nvPr/>
        </p:nvSpPr>
        <p:spPr bwMode="auto">
          <a:xfrm>
            <a:off x="3048000" y="6553200"/>
            <a:ext cx="5867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ea typeface="SimSun" panose="02010600030101010101" pitchFamily="2" charset="-122"/>
              </a:rPr>
              <a:t>Helpful                                                      Harmful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6676"/>
            <a:ext cx="10972800" cy="995362"/>
          </a:xfrm>
        </p:spPr>
        <p:txBody>
          <a:bodyPr>
            <a:normAutofit/>
          </a:bodyPr>
          <a:lstStyle/>
          <a:p>
            <a:r>
              <a:rPr lang="en-US" altLang="zh-CN" b="1" dirty="0">
                <a:solidFill>
                  <a:srgbClr val="000000"/>
                </a:solidFill>
                <a:ea typeface="SimSun" panose="02010600030101010101" pitchFamily="2" charset="-122"/>
              </a:rPr>
              <a:t>Business Model Canvas – SWOT Analysis</a:t>
            </a:r>
          </a:p>
        </p:txBody>
      </p:sp>
    </p:spTree>
    <p:extLst>
      <p:ext uri="{BB962C8B-B14F-4D97-AF65-F5344CB8AC3E}">
        <p14:creationId xmlns:p14="http://schemas.microsoft.com/office/powerpoint/2010/main" val="321979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5400" b="1"/>
              <a:t>Business Vision</a:t>
            </a:r>
            <a:endParaRPr lang="en-US" sz="5400"/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1981200" y="1600200"/>
            <a:ext cx="8229600" cy="4648200"/>
          </a:xfrm>
        </p:spPr>
        <p:txBody>
          <a:bodyPr/>
          <a:lstStyle/>
          <a:p>
            <a:pPr eaLnBrk="1" hangingPunct="1"/>
            <a:r>
              <a:rPr lang="en-US" altLang="en-US" sz="3600"/>
              <a:t>Describe outcomes that are five to ten years away.</a:t>
            </a:r>
          </a:p>
          <a:p>
            <a:pPr eaLnBrk="1" hangingPunct="1"/>
            <a:r>
              <a:rPr lang="en-US" altLang="en-US" sz="3600"/>
              <a:t>Based on the best possible outcome. </a:t>
            </a:r>
          </a:p>
          <a:p>
            <a:pPr eaLnBrk="1" hangingPunct="1"/>
            <a:r>
              <a:rPr lang="en-US" altLang="en-US" sz="3600"/>
              <a:t>The purpose is to inspire, energize, motivate, and stimulate creativity.</a:t>
            </a:r>
          </a:p>
        </p:txBody>
      </p:sp>
    </p:spTree>
    <p:extLst>
      <p:ext uri="{BB962C8B-B14F-4D97-AF65-F5344CB8AC3E}">
        <p14:creationId xmlns:p14="http://schemas.microsoft.com/office/powerpoint/2010/main" val="1154143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b="1" smtClean="0">
                <a:solidFill>
                  <a:schemeClr val="accent2"/>
                </a:solidFill>
              </a:rPr>
              <a:t>The Mission Statement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marL="457200" indent="-457200">
              <a:buNone/>
            </a:pPr>
            <a:r>
              <a:rPr lang="en-US" altLang="en-US" smtClean="0"/>
              <a:t>Simple, clear and brief description of the firm’s goals and competitive advantage 20-50 words  3 to 5 sentences long</a:t>
            </a:r>
          </a:p>
          <a:p>
            <a:pPr marL="457200" indent="-457200">
              <a:buNone/>
            </a:pPr>
            <a:r>
              <a:rPr lang="en-US" altLang="en-US" smtClean="0"/>
              <a:t>A mission statement </a:t>
            </a:r>
            <a:r>
              <a:rPr lang="en-GB" altLang="en-US" smtClean="0"/>
              <a:t>summarises:</a:t>
            </a:r>
            <a:endParaRPr lang="en-US" altLang="en-US" smtClean="0"/>
          </a:p>
          <a:p>
            <a:pPr lvl="1" eaLnBrk="1" hangingPunct="1"/>
            <a:r>
              <a:rPr lang="en-GB" altLang="en-US" sz="3200"/>
              <a:t>Company goals</a:t>
            </a:r>
            <a:endParaRPr lang="en-US" altLang="en-US" sz="3200"/>
          </a:p>
          <a:p>
            <a:pPr lvl="1" eaLnBrk="1" hangingPunct="1"/>
            <a:r>
              <a:rPr lang="en-GB" altLang="en-US" sz="3200"/>
              <a:t>Company added value</a:t>
            </a:r>
            <a:endParaRPr lang="en-US" altLang="en-US" sz="3200"/>
          </a:p>
          <a:p>
            <a:pPr lvl="1" eaLnBrk="1" hangingPunct="1"/>
            <a:r>
              <a:rPr lang="en-GB" altLang="en-US" sz="3200"/>
              <a:t>Company target markets</a:t>
            </a: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4951558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11488B"/>
                </a:solidFill>
              </a:rPr>
              <a:t>Business Goals</a:t>
            </a:r>
            <a:r>
              <a:rPr lang="en-US" dirty="0" smtClean="0">
                <a:solidFill>
                  <a:srgbClr val="11488B"/>
                </a:solidFill>
              </a:rPr>
              <a:t/>
            </a:r>
            <a:br>
              <a:rPr lang="en-US" dirty="0" smtClean="0">
                <a:solidFill>
                  <a:srgbClr val="11488B"/>
                </a:solidFill>
              </a:rPr>
            </a:br>
            <a:endParaRPr lang="en-US" dirty="0" smtClean="0">
              <a:solidFill>
                <a:srgbClr val="11488B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2057400" y="1143000"/>
            <a:ext cx="8229600" cy="4495800"/>
          </a:xfrm>
        </p:spPr>
        <p:txBody>
          <a:bodyPr>
            <a:normAutofit lnSpcReduction="10000"/>
          </a:bodyPr>
          <a:lstStyle/>
          <a:p>
            <a:pPr marL="609600" indent="-609600">
              <a:buNone/>
            </a:pPr>
            <a:r>
              <a:rPr lang="en-US" altLang="en-US" sz="4400"/>
              <a:t>Two questions to ask when establishing business goals:</a:t>
            </a:r>
            <a:r>
              <a:rPr lang="en-US" altLang="en-US" sz="3600"/>
              <a:t> </a:t>
            </a:r>
          </a:p>
          <a:p>
            <a:pPr marL="1371600" lvl="2" indent="-457200">
              <a:buFont typeface="Papyrus" panose="03070502060502030205" pitchFamily="66" charset="0"/>
              <a:buAutoNum type="arabicPeriod"/>
            </a:pPr>
            <a:r>
              <a:rPr lang="en-US" altLang="en-US" sz="3200"/>
              <a:t>Where do we want to go in terms of products, customers, profits, return on investment? </a:t>
            </a:r>
          </a:p>
          <a:p>
            <a:pPr marL="1371600" lvl="2" indent="-457200">
              <a:buFont typeface="Papyrus" panose="03070502060502030205" pitchFamily="66" charset="0"/>
              <a:buAutoNum type="arabicPeriod"/>
            </a:pPr>
            <a:r>
              <a:rPr lang="en-US" altLang="en-US" sz="3200"/>
              <a:t>What do we have to do to get us where we want to be?</a:t>
            </a:r>
            <a:r>
              <a:rPr lang="en-US" altLang="en-US" sz="2800"/>
              <a:t> </a:t>
            </a:r>
          </a:p>
          <a:p>
            <a:pPr marL="609600" indent="-609600">
              <a:buNone/>
            </a:pPr>
            <a:r>
              <a:rPr lang="en-US" altLang="en-US" sz="4000"/>
              <a:t>They must be  ‘SMART’ Goals</a:t>
            </a: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294637755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TextBox 2"/>
          <p:cNvSpPr txBox="1">
            <a:spLocks noChangeArrowheads="1"/>
          </p:cNvSpPr>
          <p:nvPr/>
        </p:nvSpPr>
        <p:spPr bwMode="auto">
          <a:xfrm>
            <a:off x="1332411" y="1801813"/>
            <a:ext cx="905256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Arial" panose="020B0604020202020204" pitchFamily="34" charset="0"/>
              </a:rPr>
              <a:t>Mass Market: </a:t>
            </a:r>
            <a:r>
              <a:rPr lang="en-US" altLang="zh-CN" sz="2000" dirty="0">
                <a:solidFill>
                  <a:srgbClr val="000000"/>
                </a:solidFill>
                <a:latin typeface="Arial" panose="020B0604020202020204" pitchFamily="34" charset="0"/>
              </a:rPr>
              <a:t> focus on one large group;  i.e., consumer electronics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Arial" panose="020B0604020202020204" pitchFamily="34" charset="0"/>
              </a:rPr>
              <a:t>Niche Market:  </a:t>
            </a:r>
            <a:r>
              <a:rPr lang="en-US" altLang="zh-CN" sz="2000" dirty="0">
                <a:solidFill>
                  <a:srgbClr val="000000"/>
                </a:solidFill>
                <a:latin typeface="Arial" panose="020B0604020202020204" pitchFamily="34" charset="0"/>
              </a:rPr>
              <a:t>specific  segments;  i.e., supplier-buyer relationships like auto parts manufacturers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Arial" panose="020B0604020202020204" pitchFamily="34" charset="0"/>
              </a:rPr>
              <a:t>Segmented:  </a:t>
            </a:r>
            <a:r>
              <a:rPr lang="en-US" altLang="zh-CN" sz="2000" dirty="0">
                <a:solidFill>
                  <a:srgbClr val="000000"/>
                </a:solidFill>
                <a:latin typeface="Arial" panose="020B0604020202020204" pitchFamily="34" charset="0"/>
              </a:rPr>
              <a:t>different needs and problems;  i.e., banks and professional services (engineering, consultants)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Arial" panose="020B0604020202020204" pitchFamily="34" charset="0"/>
              </a:rPr>
              <a:t>Diversified:  </a:t>
            </a:r>
            <a:r>
              <a:rPr lang="en-US" altLang="zh-CN" sz="2000" dirty="0">
                <a:solidFill>
                  <a:srgbClr val="000000"/>
                </a:solidFill>
                <a:latin typeface="Arial" panose="020B0604020202020204" pitchFamily="34" charset="0"/>
              </a:rPr>
              <a:t>unrelated segments; i.e., Amazon selling products and providing computer services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Arial" panose="020B0604020202020204" pitchFamily="34" charset="0"/>
              </a:rPr>
              <a:t>Multi-sided platforms:  </a:t>
            </a:r>
            <a:r>
              <a:rPr lang="en-US" altLang="zh-CN" sz="2000" dirty="0">
                <a:solidFill>
                  <a:srgbClr val="000000"/>
                </a:solidFill>
                <a:latin typeface="Arial" panose="020B0604020202020204" pitchFamily="34" charset="0"/>
              </a:rPr>
              <a:t>credit card companies; i.e., card holders and merchants</a:t>
            </a:r>
            <a:endParaRPr lang="en-US" altLang="zh-CN" sz="20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Customer Segments</a:t>
            </a:r>
          </a:p>
        </p:txBody>
      </p:sp>
    </p:spTree>
    <p:extLst>
      <p:ext uri="{BB962C8B-B14F-4D97-AF65-F5344CB8AC3E}">
        <p14:creationId xmlns:p14="http://schemas.microsoft.com/office/powerpoint/2010/main" val="335690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3"/>
          <p:cNvSpPr txBox="1">
            <a:spLocks noChangeArrowheads="1"/>
          </p:cNvSpPr>
          <p:nvPr/>
        </p:nvSpPr>
        <p:spPr bwMode="auto">
          <a:xfrm>
            <a:off x="1058092" y="1672047"/>
            <a:ext cx="10398034" cy="3800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altLang="zh-CN" sz="2800" b="1" i="1" dirty="0">
                <a:solidFill>
                  <a:srgbClr val="FF0000"/>
                </a:solidFill>
              </a:rPr>
              <a:t>Product</a:t>
            </a:r>
            <a:r>
              <a:rPr lang="en-US" altLang="zh-CN" sz="2800" b="1" dirty="0">
                <a:solidFill>
                  <a:srgbClr val="FF0000"/>
                </a:solidFill>
              </a:rPr>
              <a:t>:</a:t>
            </a:r>
            <a:r>
              <a:rPr lang="en-US" altLang="zh-CN" sz="2800" b="1" dirty="0">
                <a:solidFill>
                  <a:srgbClr val="000000"/>
                </a:solidFill>
              </a:rPr>
              <a:t>  Performance, quality, features, brand, easy to use, safe.</a:t>
            </a:r>
          </a:p>
          <a:p>
            <a:pPr eaLnBrk="1" hangingPunct="1">
              <a:buFontTx/>
              <a:buChar char="•"/>
            </a:pPr>
            <a:r>
              <a:rPr lang="en-US" altLang="zh-CN" sz="2800" b="1" i="1" dirty="0">
                <a:solidFill>
                  <a:srgbClr val="FF0000"/>
                </a:solidFill>
              </a:rPr>
              <a:t>Price</a:t>
            </a:r>
            <a:r>
              <a:rPr lang="en-US" altLang="zh-CN" sz="2800" b="1" dirty="0">
                <a:solidFill>
                  <a:srgbClr val="FF0000"/>
                </a:solidFill>
              </a:rPr>
              <a:t>:</a:t>
            </a:r>
            <a:r>
              <a:rPr lang="en-US" altLang="zh-CN" sz="2800" b="1" dirty="0">
                <a:solidFill>
                  <a:srgbClr val="000000"/>
                </a:solidFill>
              </a:rPr>
              <a:t>  Fair, visible, consistent, reasonable.</a:t>
            </a:r>
          </a:p>
          <a:p>
            <a:pPr eaLnBrk="1" hangingPunct="1">
              <a:buFontTx/>
              <a:buChar char="•"/>
            </a:pPr>
            <a:r>
              <a:rPr lang="en-US" altLang="zh-CN" sz="2800" b="1" i="1" dirty="0">
                <a:solidFill>
                  <a:srgbClr val="FF0000"/>
                </a:solidFill>
              </a:rPr>
              <a:t>Access</a:t>
            </a:r>
            <a:r>
              <a:rPr lang="en-US" altLang="zh-CN" sz="2800" b="1" dirty="0">
                <a:solidFill>
                  <a:srgbClr val="FF0000"/>
                </a:solidFill>
              </a:rPr>
              <a:t>:</a:t>
            </a:r>
            <a:r>
              <a:rPr lang="en-US" altLang="zh-CN" sz="2800" b="1" dirty="0">
                <a:solidFill>
                  <a:srgbClr val="000000"/>
                </a:solidFill>
              </a:rPr>
              <a:t>  Convenient location, found in reasonable time.</a:t>
            </a:r>
          </a:p>
          <a:p>
            <a:pPr eaLnBrk="1" hangingPunct="1">
              <a:buFontTx/>
              <a:buChar char="•"/>
            </a:pPr>
            <a:r>
              <a:rPr lang="en-US" altLang="zh-CN" sz="2800" b="1" i="1" dirty="0">
                <a:solidFill>
                  <a:srgbClr val="FF0000"/>
                </a:solidFill>
              </a:rPr>
              <a:t>Service</a:t>
            </a:r>
            <a:r>
              <a:rPr lang="en-US" altLang="zh-CN" sz="2800" b="1" dirty="0">
                <a:solidFill>
                  <a:srgbClr val="FF0000"/>
                </a:solidFill>
              </a:rPr>
              <a:t>:</a:t>
            </a:r>
            <a:r>
              <a:rPr lang="en-US" altLang="zh-CN" sz="2800" b="1" dirty="0">
                <a:solidFill>
                  <a:srgbClr val="000000"/>
                </a:solidFill>
              </a:rPr>
              <a:t>  Ordering, delivery, return, check-out.</a:t>
            </a:r>
          </a:p>
          <a:p>
            <a:pPr eaLnBrk="1" hangingPunct="1">
              <a:buFontTx/>
              <a:buChar char="•"/>
            </a:pPr>
            <a:r>
              <a:rPr lang="en-US" altLang="zh-CN" sz="2800" b="1" i="1" dirty="0">
                <a:solidFill>
                  <a:srgbClr val="FF0000"/>
                </a:solidFill>
              </a:rPr>
              <a:t>Experience</a:t>
            </a:r>
            <a:r>
              <a:rPr lang="en-US" altLang="zh-CN" sz="2800" b="1" dirty="0">
                <a:solidFill>
                  <a:srgbClr val="FF0000"/>
                </a:solidFill>
              </a:rPr>
              <a:t>:</a:t>
            </a:r>
            <a:r>
              <a:rPr lang="en-US" altLang="zh-CN" sz="2800" b="1" dirty="0">
                <a:solidFill>
                  <a:srgbClr val="000000"/>
                </a:solidFill>
              </a:rPr>
              <a:t>  Emotional, respect, ambiance, fun, intimacy.</a:t>
            </a:r>
          </a:p>
          <a:p>
            <a:pPr eaLnBrk="1" hangingPunct="1">
              <a:buFontTx/>
              <a:buChar char="•"/>
            </a:pPr>
            <a:endParaRPr lang="en-US" altLang="zh-CN" sz="1100" b="1" dirty="0" smtClean="0">
              <a:solidFill>
                <a:srgbClr val="000000"/>
              </a:solidFill>
            </a:endParaRPr>
          </a:p>
          <a:p>
            <a:pPr eaLnBrk="1" hangingPunct="1">
              <a:buFontTx/>
              <a:buChar char="•"/>
            </a:pPr>
            <a:r>
              <a:rPr lang="en-US" altLang="zh-CN" sz="2800" b="1" dirty="0" smtClean="0">
                <a:solidFill>
                  <a:srgbClr val="000000"/>
                </a:solidFill>
              </a:rPr>
              <a:t>One </a:t>
            </a:r>
            <a:r>
              <a:rPr lang="en-US" altLang="zh-CN" sz="2800" b="1" dirty="0">
                <a:solidFill>
                  <a:srgbClr val="000000"/>
                </a:solidFill>
              </a:rPr>
              <a:t>value selected to dominate value proposition, a second to differentiate, and remaining three meet the industry norm.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Value Proposition: Five Key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7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0" name="TextBox 3"/>
          <p:cNvSpPr txBox="1">
            <a:spLocks noChangeArrowheads="1"/>
          </p:cNvSpPr>
          <p:nvPr/>
        </p:nvSpPr>
        <p:spPr bwMode="auto">
          <a:xfrm>
            <a:off x="2037806" y="1743892"/>
            <a:ext cx="9052559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000000"/>
                </a:solidFill>
                <a:latin typeface="Arial" panose="020B0604020202020204" pitchFamily="34" charset="0"/>
              </a:rPr>
              <a:t>Communication:  </a:t>
            </a: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</a:rPr>
              <a:t>marketing message, raising awareness, customer evaluation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000000"/>
                </a:solidFill>
                <a:latin typeface="Arial" panose="020B0604020202020204" pitchFamily="34" charset="0"/>
              </a:rPr>
              <a:t>Distribution:  </a:t>
            </a: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</a:rPr>
              <a:t>delivering value proposition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 dirty="0">
                <a:solidFill>
                  <a:srgbClr val="000000"/>
                </a:solidFill>
                <a:latin typeface="Arial" panose="020B0604020202020204" pitchFamily="34" charset="0"/>
              </a:rPr>
              <a:t>Sales:  </a:t>
            </a: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</a:rPr>
              <a:t>places to purchase product or services</a:t>
            </a:r>
            <a:endParaRPr lang="en-US" altLang="zh-CN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1861" name="TextBox 4"/>
          <p:cNvSpPr txBox="1">
            <a:spLocks noChangeArrowheads="1"/>
          </p:cNvSpPr>
          <p:nvPr/>
        </p:nvSpPr>
        <p:spPr bwMode="auto">
          <a:xfrm>
            <a:off x="1611085" y="4691744"/>
            <a:ext cx="7848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 dirty="0">
                <a:solidFill>
                  <a:srgbClr val="FF0000"/>
                </a:solidFill>
                <a:latin typeface="Arial" panose="020B0604020202020204" pitchFamily="34" charset="0"/>
              </a:rPr>
              <a:t>Finding the right mix of channels is crucial to bringing a value proposition to market.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Channels</a:t>
            </a:r>
          </a:p>
        </p:txBody>
      </p:sp>
    </p:spTree>
    <p:extLst>
      <p:ext uri="{BB962C8B-B14F-4D97-AF65-F5344CB8AC3E}">
        <p14:creationId xmlns:p14="http://schemas.microsoft.com/office/powerpoint/2010/main" val="417531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7" name="TextBox 2"/>
          <p:cNvSpPr txBox="1">
            <a:spLocks noChangeArrowheads="1"/>
          </p:cNvSpPr>
          <p:nvPr/>
        </p:nvSpPr>
        <p:spPr bwMode="auto">
          <a:xfrm>
            <a:off x="2209800" y="1744663"/>
            <a:ext cx="1524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>
                <a:solidFill>
                  <a:srgbClr val="000000"/>
                </a:solidFill>
                <a:latin typeface="Arial" panose="020B0604020202020204" pitchFamily="34" charset="0"/>
              </a:rPr>
              <a:t>Channel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>
                <a:solidFill>
                  <a:srgbClr val="000000"/>
                </a:solidFill>
                <a:latin typeface="Arial" panose="020B0604020202020204" pitchFamily="34" charset="0"/>
              </a:rPr>
              <a:t>Types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267200" y="1730375"/>
            <a:ext cx="3352800" cy="636588"/>
          </a:xfrm>
          <a:prstGeom prst="roundRect">
            <a:avLst/>
          </a:prstGeom>
          <a:solidFill>
            <a:srgbClr val="2D2D8A">
              <a:lumMod val="20000"/>
              <a:lumOff val="80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zh-CN" altLang="zh-CN" kern="0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7794625" y="1730375"/>
            <a:ext cx="2305050" cy="636588"/>
          </a:xfrm>
          <a:prstGeom prst="roundRect">
            <a:avLst/>
          </a:prstGeom>
          <a:solidFill>
            <a:srgbClr val="2D2D8A">
              <a:lumMod val="20000"/>
              <a:lumOff val="80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zh-CN" altLang="zh-CN" kern="0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267200" y="2574925"/>
            <a:ext cx="2286000" cy="457200"/>
          </a:xfrm>
          <a:prstGeom prst="roundRect">
            <a:avLst/>
          </a:prstGeom>
          <a:solidFill>
            <a:srgbClr val="2D2D8A">
              <a:lumMod val="20000"/>
              <a:lumOff val="80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zh-CN" altLang="zh-CN" kern="0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754813" y="2565400"/>
            <a:ext cx="3333750" cy="457200"/>
          </a:xfrm>
          <a:prstGeom prst="roundRect">
            <a:avLst/>
          </a:prstGeom>
          <a:solidFill>
            <a:srgbClr val="2D2D8A">
              <a:lumMod val="20000"/>
              <a:lumOff val="80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zh-CN" altLang="zh-CN" kern="0">
              <a:solidFill>
                <a:srgbClr val="FFFFFF"/>
              </a:solidFill>
              <a:latin typeface="Arial"/>
              <a:cs typeface="Arial" charset="0"/>
            </a:endParaRPr>
          </a:p>
        </p:txBody>
      </p:sp>
      <p:sp>
        <p:nvSpPr>
          <p:cNvPr id="123912" name="TextBox 5"/>
          <p:cNvSpPr txBox="1">
            <a:spLocks noChangeArrowheads="1"/>
          </p:cNvSpPr>
          <p:nvPr/>
        </p:nvSpPr>
        <p:spPr bwMode="auto">
          <a:xfrm>
            <a:off x="5199063" y="1849438"/>
            <a:ext cx="1828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latin typeface="Arial" panose="020B0604020202020204" pitchFamily="34" charset="0"/>
              </a:rPr>
              <a:t>Own</a:t>
            </a:r>
          </a:p>
        </p:txBody>
      </p:sp>
      <p:sp>
        <p:nvSpPr>
          <p:cNvPr id="123913" name="TextBox 6"/>
          <p:cNvSpPr txBox="1">
            <a:spLocks noChangeArrowheads="1"/>
          </p:cNvSpPr>
          <p:nvPr/>
        </p:nvSpPr>
        <p:spPr bwMode="auto">
          <a:xfrm>
            <a:off x="7834313" y="1849438"/>
            <a:ext cx="213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latin typeface="Arial" panose="020B0604020202020204" pitchFamily="34" charset="0"/>
              </a:rPr>
              <a:t>Partner</a:t>
            </a:r>
          </a:p>
        </p:txBody>
      </p:sp>
      <p:sp>
        <p:nvSpPr>
          <p:cNvPr id="123914" name="TextBox 8"/>
          <p:cNvSpPr txBox="1">
            <a:spLocks noChangeArrowheads="1"/>
          </p:cNvSpPr>
          <p:nvPr/>
        </p:nvSpPr>
        <p:spPr bwMode="auto">
          <a:xfrm>
            <a:off x="4800600" y="2603500"/>
            <a:ext cx="1563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latin typeface="Arial" panose="020B0604020202020204" pitchFamily="34" charset="0"/>
              </a:rPr>
              <a:t>Direct</a:t>
            </a:r>
          </a:p>
        </p:txBody>
      </p:sp>
      <p:sp>
        <p:nvSpPr>
          <p:cNvPr id="123915" name="TextBox 10"/>
          <p:cNvSpPr txBox="1">
            <a:spLocks noChangeArrowheads="1"/>
          </p:cNvSpPr>
          <p:nvPr/>
        </p:nvSpPr>
        <p:spPr bwMode="auto">
          <a:xfrm>
            <a:off x="7278688" y="2603500"/>
            <a:ext cx="228600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latin typeface="Arial" panose="020B0604020202020204" pitchFamily="34" charset="0"/>
              </a:rPr>
              <a:t>Indirect</a:t>
            </a:r>
          </a:p>
        </p:txBody>
      </p:sp>
      <p:sp>
        <p:nvSpPr>
          <p:cNvPr id="123916" name="TextBox 11"/>
          <p:cNvSpPr txBox="1">
            <a:spLocks noChangeArrowheads="1"/>
          </p:cNvSpPr>
          <p:nvPr/>
        </p:nvSpPr>
        <p:spPr bwMode="auto">
          <a:xfrm>
            <a:off x="4243389" y="3124200"/>
            <a:ext cx="955675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latin typeface="Arial" panose="020B0604020202020204" pitchFamily="34" charset="0"/>
              </a:rPr>
              <a:t>Sales Force</a:t>
            </a:r>
          </a:p>
        </p:txBody>
      </p:sp>
      <p:sp>
        <p:nvSpPr>
          <p:cNvPr id="123917" name="TextBox 12"/>
          <p:cNvSpPr txBox="1">
            <a:spLocks noChangeArrowheads="1"/>
          </p:cNvSpPr>
          <p:nvPr/>
        </p:nvSpPr>
        <p:spPr bwMode="auto">
          <a:xfrm>
            <a:off x="5486400" y="3124201"/>
            <a:ext cx="914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latin typeface="Arial" panose="020B0604020202020204" pitchFamily="34" charset="0"/>
              </a:rPr>
              <a:t>Web Sales</a:t>
            </a:r>
          </a:p>
        </p:txBody>
      </p:sp>
      <p:sp>
        <p:nvSpPr>
          <p:cNvPr id="123918" name="TextBox 13"/>
          <p:cNvSpPr txBox="1">
            <a:spLocks noChangeArrowheads="1"/>
          </p:cNvSpPr>
          <p:nvPr/>
        </p:nvSpPr>
        <p:spPr bwMode="auto">
          <a:xfrm>
            <a:off x="6692901" y="3124201"/>
            <a:ext cx="10890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latin typeface="Arial" panose="020B0604020202020204" pitchFamily="34" charset="0"/>
              </a:rPr>
              <a:t>Own Stores</a:t>
            </a:r>
          </a:p>
        </p:txBody>
      </p:sp>
      <p:sp>
        <p:nvSpPr>
          <p:cNvPr id="123919" name="TextBox 14"/>
          <p:cNvSpPr txBox="1">
            <a:spLocks noChangeArrowheads="1"/>
          </p:cNvSpPr>
          <p:nvPr/>
        </p:nvSpPr>
        <p:spPr bwMode="auto">
          <a:xfrm>
            <a:off x="7775576" y="3122614"/>
            <a:ext cx="1389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latin typeface="Arial" panose="020B0604020202020204" pitchFamily="34" charset="0"/>
              </a:rPr>
              <a:t>Partner Stores</a:t>
            </a:r>
          </a:p>
        </p:txBody>
      </p:sp>
      <p:sp>
        <p:nvSpPr>
          <p:cNvPr id="123920" name="TextBox 15"/>
          <p:cNvSpPr txBox="1">
            <a:spLocks noChangeArrowheads="1"/>
          </p:cNvSpPr>
          <p:nvPr/>
        </p:nvSpPr>
        <p:spPr bwMode="auto">
          <a:xfrm>
            <a:off x="8947151" y="3276600"/>
            <a:ext cx="1666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000" b="1">
                <a:solidFill>
                  <a:srgbClr val="000000"/>
                </a:solidFill>
                <a:latin typeface="Arial" panose="020B0604020202020204" pitchFamily="34" charset="0"/>
              </a:rPr>
              <a:t>Wholesale</a:t>
            </a:r>
          </a:p>
        </p:txBody>
      </p:sp>
      <p:cxnSp>
        <p:nvCxnSpPr>
          <p:cNvPr id="123921" name="Straight Connector 16"/>
          <p:cNvCxnSpPr>
            <a:cxnSpLocks noChangeShapeType="1"/>
          </p:cNvCxnSpPr>
          <p:nvPr/>
        </p:nvCxnSpPr>
        <p:spPr bwMode="auto">
          <a:xfrm>
            <a:off x="2325688" y="3816350"/>
            <a:ext cx="8077200" cy="14288"/>
          </a:xfrm>
          <a:prstGeom prst="line">
            <a:avLst/>
          </a:prstGeom>
          <a:noFill/>
          <a:ln w="38100" algn="ctr">
            <a:solidFill>
              <a:srgbClr val="22226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3922" name="TextBox 19"/>
          <p:cNvSpPr txBox="1">
            <a:spLocks noChangeArrowheads="1"/>
          </p:cNvSpPr>
          <p:nvPr/>
        </p:nvSpPr>
        <p:spPr bwMode="auto">
          <a:xfrm>
            <a:off x="419100" y="4452937"/>
            <a:ext cx="76962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zh-CN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Awareness:  </a:t>
            </a: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</a:rPr>
              <a:t>How to raise awareness of products?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zh-CN" sz="2400" b="1" dirty="0">
                <a:solidFill>
                  <a:srgbClr val="000000"/>
                </a:solidFill>
                <a:latin typeface="Arial" panose="020B0604020202020204" pitchFamily="34" charset="0"/>
              </a:rPr>
              <a:t>Evaluation:  </a:t>
            </a: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</a:rPr>
              <a:t>How do customers evaluate products?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zh-CN" sz="2400" b="1" dirty="0">
                <a:solidFill>
                  <a:srgbClr val="000000"/>
                </a:solidFill>
                <a:latin typeface="Arial" panose="020B0604020202020204" pitchFamily="34" charset="0"/>
              </a:rPr>
              <a:t>Purchase:  </a:t>
            </a: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</a:rPr>
              <a:t>How and where do customers buy?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zh-CN" sz="2400" b="1" dirty="0">
                <a:solidFill>
                  <a:srgbClr val="000000"/>
                </a:solidFill>
                <a:latin typeface="Arial" panose="020B0604020202020204" pitchFamily="34" charset="0"/>
              </a:rPr>
              <a:t>Delivery:  </a:t>
            </a: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</a:rPr>
              <a:t>How do we deliver value proposition?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en-US" altLang="zh-CN" sz="2400" b="1" dirty="0">
                <a:solidFill>
                  <a:srgbClr val="000000"/>
                </a:solidFill>
                <a:latin typeface="Arial" panose="020B0604020202020204" pitchFamily="34" charset="0"/>
              </a:rPr>
              <a:t>After Sales:  </a:t>
            </a:r>
            <a:r>
              <a:rPr lang="en-US" altLang="zh-CN" sz="2400" dirty="0">
                <a:solidFill>
                  <a:srgbClr val="000000"/>
                </a:solidFill>
                <a:latin typeface="Arial" panose="020B0604020202020204" pitchFamily="34" charset="0"/>
              </a:rPr>
              <a:t>How provide post-purchase support? </a:t>
            </a:r>
            <a:endParaRPr lang="en-US" altLang="zh-CN" sz="2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3923" name="TextBox 18"/>
          <p:cNvSpPr txBox="1">
            <a:spLocks noChangeArrowheads="1"/>
          </p:cNvSpPr>
          <p:nvPr/>
        </p:nvSpPr>
        <p:spPr bwMode="auto">
          <a:xfrm>
            <a:off x="1741488" y="3881438"/>
            <a:ext cx="36687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2400" b="1">
                <a:solidFill>
                  <a:srgbClr val="000000"/>
                </a:solidFill>
                <a:latin typeface="Arial" panose="020B0604020202020204" pitchFamily="34" charset="0"/>
              </a:rPr>
              <a:t>Channel Phases</a:t>
            </a:r>
          </a:p>
        </p:txBody>
      </p:sp>
    </p:spTree>
    <p:extLst>
      <p:ext uri="{BB962C8B-B14F-4D97-AF65-F5344CB8AC3E}">
        <p14:creationId xmlns:p14="http://schemas.microsoft.com/office/powerpoint/2010/main" val="119547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Customer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4429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Motivations: 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971550" lvl="1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Customer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acquisition,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971550" lvl="1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customer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retention,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971550" lvl="1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Boosting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sales (upselling</a:t>
            </a: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>
              <a:spcBef>
                <a:spcPct val="0"/>
              </a:spcBef>
              <a:buNone/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Approaches:</a:t>
            </a:r>
          </a:p>
          <a:p>
            <a:pPr marL="971550" lvl="1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Personal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Assistance</a:t>
            </a:r>
          </a:p>
          <a:p>
            <a:pPr marL="971550" lvl="1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Dedicated Personal Assistance</a:t>
            </a:r>
          </a:p>
          <a:p>
            <a:pPr marL="971550" lvl="1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Self-service</a:t>
            </a:r>
          </a:p>
          <a:p>
            <a:pPr marL="971550" lvl="1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Automated service</a:t>
            </a:r>
          </a:p>
          <a:p>
            <a:pPr marL="971550" lvl="1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User communities</a:t>
            </a:r>
          </a:p>
          <a:p>
            <a:pPr marL="971550" lvl="1" indent="-514350">
              <a:spcBef>
                <a:spcPct val="0"/>
              </a:spcBef>
              <a:buFont typeface="+mj-lt"/>
              <a:buAutoNum type="arabicPeriod"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Co-creation of innovative products</a:t>
            </a:r>
          </a:p>
          <a:p>
            <a:pPr>
              <a:spcBef>
                <a:spcPct val="0"/>
              </a:spcBef>
              <a:buNone/>
            </a:pP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60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Physical: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facilities, buildings, equipment</a:t>
            </a:r>
          </a:p>
          <a:p>
            <a:pPr>
              <a:spcBef>
                <a:spcPct val="0"/>
              </a:spcBef>
              <a:buNone/>
            </a:pP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Human: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 especially for creative industries</a:t>
            </a:r>
          </a:p>
          <a:p>
            <a:pPr>
              <a:spcBef>
                <a:spcPct val="0"/>
              </a:spcBef>
              <a:buNone/>
            </a:pP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Financial: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sources of funding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0"/>
              </a:spcBef>
              <a:buNone/>
            </a:pP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000000"/>
                </a:solidFill>
              </a:rPr>
              <a:t>Intellectual: </a:t>
            </a:r>
            <a:r>
              <a:rPr lang="en-US" altLang="zh-CN" dirty="0">
                <a:solidFill>
                  <a:srgbClr val="000000"/>
                </a:solidFill>
              </a:rPr>
              <a:t>patents, copyrights, partnerships, customer databases</a:t>
            </a:r>
          </a:p>
        </p:txBody>
      </p:sp>
    </p:spTree>
    <p:extLst>
      <p:ext uri="{BB962C8B-B14F-4D97-AF65-F5344CB8AC3E}">
        <p14:creationId xmlns:p14="http://schemas.microsoft.com/office/powerpoint/2010/main" val="287987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Key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12717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Production: 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designing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making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delivering </a:t>
            </a:r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Problem 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solving: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consulting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 services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hospitals</a:t>
            </a:r>
            <a:endParaRPr lang="en-US" altLang="zh-CN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altLang="zh-CN" b="1" dirty="0" smtClean="0">
                <a:solidFill>
                  <a:srgbClr val="000000"/>
                </a:solidFill>
                <a:latin typeface="Arial" panose="020B0604020202020204" pitchFamily="34" charset="0"/>
              </a:rPr>
              <a:t>Platform/network</a:t>
            </a: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:  </a:t>
            </a:r>
            <a:endParaRPr lang="en-US" altLang="zh-CN" b="1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 software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 networks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 social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media,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 brands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altLang="zh-CN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spcBef>
                <a:spcPct val="0"/>
              </a:spcBef>
            </a:pPr>
            <a:r>
              <a:rPr lang="en-US" altLang="zh-CN" dirty="0" smtClean="0">
                <a:solidFill>
                  <a:srgbClr val="000000"/>
                </a:solidFill>
                <a:latin typeface="Arial" panose="020B0604020202020204" pitchFamily="34" charset="0"/>
              </a:rPr>
              <a:t> platform </a:t>
            </a:r>
            <a:r>
              <a:rPr lang="en-US" altLang="zh-CN" dirty="0">
                <a:solidFill>
                  <a:srgbClr val="000000"/>
                </a:solidFill>
                <a:latin typeface="Arial" panose="020B0604020202020204" pitchFamily="34" charset="0"/>
              </a:rPr>
              <a:t>promotion</a:t>
            </a: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31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Key Partnerships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372944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Strategic alliances between non-competitors and financial sources</a:t>
            </a:r>
          </a:p>
          <a:p>
            <a:pPr>
              <a:spcBef>
                <a:spcPct val="0"/>
              </a:spcBef>
            </a:pP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Strategic partnerships with competitors</a:t>
            </a:r>
          </a:p>
          <a:p>
            <a:pPr>
              <a:spcBef>
                <a:spcPct val="0"/>
              </a:spcBef>
            </a:pP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Joint Ventures</a:t>
            </a:r>
          </a:p>
          <a:p>
            <a:pPr>
              <a:spcBef>
                <a:spcPct val="0"/>
              </a:spcBef>
            </a:pPr>
            <a:endParaRPr lang="en-US" altLang="zh-CN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zh-CN" b="1" dirty="0">
                <a:solidFill>
                  <a:srgbClr val="000000"/>
                </a:solidFill>
                <a:latin typeface="Arial" panose="020B0604020202020204" pitchFamily="34" charset="0"/>
              </a:rPr>
              <a:t>Buyer-supplier relationships to assure reliable supplies</a:t>
            </a:r>
          </a:p>
        </p:txBody>
      </p:sp>
    </p:spTree>
    <p:extLst>
      <p:ext uri="{BB962C8B-B14F-4D97-AF65-F5344CB8AC3E}">
        <p14:creationId xmlns:p14="http://schemas.microsoft.com/office/powerpoint/2010/main" val="330345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Lesson Two - Digital Financial Services FOR Financial Inclusion IN UGANDA</Template>
  <TotalTime>562</TotalTime>
  <Words>618</Words>
  <Application>Microsoft Office PowerPoint</Application>
  <PresentationFormat>Widescreen</PresentationFormat>
  <Paragraphs>163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宋体</vt:lpstr>
      <vt:lpstr>宋体</vt:lpstr>
      <vt:lpstr>Arial</vt:lpstr>
      <vt:lpstr>Calibri</vt:lpstr>
      <vt:lpstr>等线</vt:lpstr>
      <vt:lpstr>Papyrus</vt:lpstr>
      <vt:lpstr>新細明體</vt:lpstr>
      <vt:lpstr>Theme1</vt:lpstr>
      <vt:lpstr>Business Model Canvas</vt:lpstr>
      <vt:lpstr>Customer Segments</vt:lpstr>
      <vt:lpstr>Value Proposition: Five Key Values</vt:lpstr>
      <vt:lpstr>Channels</vt:lpstr>
      <vt:lpstr>PowerPoint Presentation</vt:lpstr>
      <vt:lpstr>Customer Relationships</vt:lpstr>
      <vt:lpstr>Key Resources</vt:lpstr>
      <vt:lpstr>Key Activities</vt:lpstr>
      <vt:lpstr>Key Partnerships</vt:lpstr>
      <vt:lpstr>Revenue Streams</vt:lpstr>
      <vt:lpstr>Cost Structure</vt:lpstr>
      <vt:lpstr>Business Model Canvas – SWOT Analysis</vt:lpstr>
      <vt:lpstr>Business Vision</vt:lpstr>
      <vt:lpstr>The Mission Statement</vt:lpstr>
      <vt:lpstr>Business Goals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 Batte</dc:creator>
  <cp:lastModifiedBy>USER</cp:lastModifiedBy>
  <cp:revision>10</cp:revision>
  <dcterms:created xsi:type="dcterms:W3CDTF">2019-03-17T16:54:43Z</dcterms:created>
  <dcterms:modified xsi:type="dcterms:W3CDTF">2021-11-17T12:56:14Z</dcterms:modified>
</cp:coreProperties>
</file>