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7" r:id="rId4"/>
    <p:sldId id="260" r:id="rId5"/>
    <p:sldId id="275" r:id="rId6"/>
    <p:sldId id="276" r:id="rId7"/>
    <p:sldId id="277" r:id="rId8"/>
    <p:sldId id="278" r:id="rId9"/>
    <p:sldId id="279" r:id="rId10"/>
    <p:sldId id="280" r:id="rId11"/>
    <p:sldId id="281" r:id="rId12"/>
    <p:sldId id="282" r:id="rId13"/>
    <p:sldId id="283" r:id="rId14"/>
    <p:sldId id="274" r:id="rId15"/>
    <p:sldId id="261" r:id="rId16"/>
    <p:sldId id="284" r:id="rId17"/>
    <p:sldId id="285" r:id="rId18"/>
    <p:sldId id="286" r:id="rId19"/>
    <p:sldId id="287" r:id="rId20"/>
    <p:sldId id="262" r:id="rId21"/>
    <p:sldId id="263" r:id="rId22"/>
    <p:sldId id="289" r:id="rId23"/>
    <p:sldId id="291" r:id="rId24"/>
    <p:sldId id="292" r:id="rId25"/>
    <p:sldId id="29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1/17/2024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1/17/2024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Ethics in Hospitality</a:t>
            </a:r>
            <a:endParaRPr lang="en-US" dirty="0"/>
          </a:p>
        </p:txBody>
      </p:sp>
      <p:sp>
        <p:nvSpPr>
          <p:cNvPr id="3" name="Subtitle 2"/>
          <p:cNvSpPr>
            <a:spLocks noGrp="1"/>
          </p:cNvSpPr>
          <p:nvPr>
            <p:ph type="subTitle" idx="1"/>
          </p:nvPr>
        </p:nvSpPr>
        <p:spPr/>
        <p:txBody>
          <a:bodyPr/>
          <a:lstStyle/>
          <a:p>
            <a:r>
              <a:rPr lang="en-US" dirty="0" smtClean="0"/>
              <a:t>Introduction to Business Ethics</a:t>
            </a:r>
            <a:endParaRPr lang="en-US" dirty="0"/>
          </a:p>
        </p:txBody>
      </p:sp>
    </p:spTree>
    <p:extLst>
      <p:ext uri="{BB962C8B-B14F-4D97-AF65-F5344CB8AC3E}">
        <p14:creationId xmlns:p14="http://schemas.microsoft.com/office/powerpoint/2010/main" val="6216586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Hospitality organization practices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What practices typify hospitality organizations that tempt unethical practice</a:t>
            </a:r>
          </a:p>
          <a:p>
            <a:pPr lvl="1"/>
            <a:r>
              <a:rPr lang="en-US" dirty="0" smtClean="0"/>
              <a:t>Regular use of part-time employees</a:t>
            </a:r>
          </a:p>
          <a:p>
            <a:pPr lvl="1"/>
            <a:r>
              <a:rPr lang="en-US" dirty="0" smtClean="0"/>
              <a:t>Water consumption</a:t>
            </a:r>
          </a:p>
          <a:p>
            <a:pPr lvl="1"/>
            <a:r>
              <a:rPr lang="en-US" dirty="0" smtClean="0"/>
              <a:t>Energy consumption</a:t>
            </a:r>
          </a:p>
          <a:p>
            <a:pPr lvl="1"/>
            <a:r>
              <a:rPr lang="en-US" dirty="0" smtClean="0"/>
              <a:t>Chemical use</a:t>
            </a:r>
          </a:p>
          <a:p>
            <a:pPr lvl="1"/>
            <a:r>
              <a:rPr lang="en-US" dirty="0"/>
              <a:t>Purchasing issues</a:t>
            </a:r>
          </a:p>
          <a:p>
            <a:pPr lvl="1"/>
            <a:r>
              <a:rPr lang="en-US" dirty="0" smtClean="0"/>
              <a:t>Pollution – Noise</a:t>
            </a:r>
          </a:p>
          <a:p>
            <a:pPr lvl="1"/>
            <a:r>
              <a:rPr lang="en-US" dirty="0" smtClean="0"/>
              <a:t>Waste water management</a:t>
            </a:r>
          </a:p>
          <a:p>
            <a:r>
              <a:rPr lang="en-US" dirty="0" smtClean="0"/>
              <a:t>PEEL QUESTION</a:t>
            </a:r>
          </a:p>
          <a:p>
            <a:pPr lvl="1"/>
            <a:r>
              <a:rPr lang="en-US" dirty="0" smtClean="0"/>
              <a:t>Hospitality organizations by their very nature are likely to encounter ethics related challenges. While this may be in any number of areas the following tend to stand out; use of part-time employees, water consumption, waste management and noise pollution. Using the PEEL explain how these aspects of hospitality organizations’ operations may manifest into ethical failures</a:t>
            </a:r>
            <a:endParaRPr lang="en-US" dirty="0"/>
          </a:p>
        </p:txBody>
      </p:sp>
    </p:spTree>
    <p:extLst>
      <p:ext uri="{BB962C8B-B14F-4D97-AF65-F5344CB8AC3E}">
        <p14:creationId xmlns:p14="http://schemas.microsoft.com/office/powerpoint/2010/main" val="3571953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unethical behavior is rationalized</a:t>
            </a:r>
            <a:endParaRPr lang="en-US" dirty="0"/>
          </a:p>
        </p:txBody>
      </p:sp>
      <p:sp>
        <p:nvSpPr>
          <p:cNvPr id="3" name="Content Placeholder 2"/>
          <p:cNvSpPr>
            <a:spLocks noGrp="1"/>
          </p:cNvSpPr>
          <p:nvPr>
            <p:ph idx="1"/>
          </p:nvPr>
        </p:nvSpPr>
        <p:spPr/>
        <p:txBody>
          <a:bodyPr/>
          <a:lstStyle/>
          <a:p>
            <a:r>
              <a:rPr lang="en-US" dirty="0" smtClean="0"/>
              <a:t>An actor may convince themselves and others that </a:t>
            </a:r>
          </a:p>
          <a:p>
            <a:pPr lvl="1"/>
            <a:r>
              <a:rPr lang="en-US" dirty="0" smtClean="0"/>
              <a:t>The behavior is not really illegal</a:t>
            </a:r>
          </a:p>
          <a:p>
            <a:pPr lvl="1"/>
            <a:r>
              <a:rPr lang="en-US" dirty="0" smtClean="0"/>
              <a:t>The behavior is in everyone’s best interests</a:t>
            </a:r>
          </a:p>
          <a:p>
            <a:pPr lvl="1"/>
            <a:r>
              <a:rPr lang="en-US" dirty="0" smtClean="0"/>
              <a:t>Nobody will ever find out</a:t>
            </a:r>
          </a:p>
          <a:p>
            <a:pPr lvl="1"/>
            <a:r>
              <a:rPr lang="en-US" dirty="0" smtClean="0"/>
              <a:t>The organization will protect you</a:t>
            </a:r>
            <a:endParaRPr lang="en-US" dirty="0"/>
          </a:p>
        </p:txBody>
      </p:sp>
    </p:spTree>
    <p:extLst>
      <p:ext uri="{BB962C8B-B14F-4D97-AF65-F5344CB8AC3E}">
        <p14:creationId xmlns:p14="http://schemas.microsoft.com/office/powerpoint/2010/main" val="489892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Why Ethics </a:t>
            </a:r>
            <a:r>
              <a:rPr lang="en-US" dirty="0" smtClean="0"/>
              <a:t>Matter</a:t>
            </a:r>
            <a:endParaRPr lang="en-US" dirty="0"/>
          </a:p>
        </p:txBody>
      </p:sp>
      <p:sp>
        <p:nvSpPr>
          <p:cNvPr id="3" name="Content Placeholder 2"/>
          <p:cNvSpPr>
            <a:spLocks noGrp="1"/>
          </p:cNvSpPr>
          <p:nvPr>
            <p:ph idx="1"/>
          </p:nvPr>
        </p:nvSpPr>
        <p:spPr/>
        <p:txBody>
          <a:bodyPr/>
          <a:lstStyle/>
          <a:p>
            <a:r>
              <a:rPr lang="en-US" dirty="0" smtClean="0"/>
              <a:t>Guest </a:t>
            </a:r>
            <a:r>
              <a:rPr lang="en-US" dirty="0"/>
              <a:t>Trust: Ethical behavior builds trust with guests, leading to loyalty.</a:t>
            </a:r>
          </a:p>
          <a:p>
            <a:r>
              <a:rPr lang="en-US" dirty="0"/>
              <a:t>Reputation: Unethical actions can damage an organization's reputation.</a:t>
            </a:r>
          </a:p>
          <a:p>
            <a:r>
              <a:rPr lang="en-US" dirty="0"/>
              <a:t>Legal Compliance: Adhering to ethical standards ensures compliance with laws and regulations.</a:t>
            </a:r>
          </a:p>
        </p:txBody>
      </p:sp>
    </p:spTree>
    <p:extLst>
      <p:ext uri="{BB962C8B-B14F-4D97-AF65-F5344CB8AC3E}">
        <p14:creationId xmlns:p14="http://schemas.microsoft.com/office/powerpoint/2010/main" val="3750791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Ethical Practices</a:t>
            </a:r>
          </a:p>
        </p:txBody>
      </p:sp>
      <p:sp>
        <p:nvSpPr>
          <p:cNvPr id="3" name="Content Placeholder 2"/>
          <p:cNvSpPr>
            <a:spLocks noGrp="1"/>
          </p:cNvSpPr>
          <p:nvPr>
            <p:ph idx="1"/>
          </p:nvPr>
        </p:nvSpPr>
        <p:spPr/>
        <p:txBody>
          <a:bodyPr>
            <a:normAutofit fontScale="92500"/>
          </a:bodyPr>
          <a:lstStyle/>
          <a:p>
            <a:r>
              <a:rPr lang="en-US" dirty="0" smtClean="0"/>
              <a:t>Enhanced </a:t>
            </a:r>
            <a:r>
              <a:rPr lang="en-US" dirty="0"/>
              <a:t>Guest Experience: Ethical practices result in positive guest experiences</a:t>
            </a:r>
            <a:r>
              <a:rPr lang="en-US" dirty="0" smtClean="0"/>
              <a:t>.</a:t>
            </a:r>
          </a:p>
          <a:p>
            <a:pPr lvl="1"/>
            <a:r>
              <a:rPr lang="en-US" dirty="0"/>
              <a:t>Guest Loyalty: Ethical businesses gain trust and foster guest loyalty.</a:t>
            </a:r>
          </a:p>
          <a:p>
            <a:r>
              <a:rPr lang="en-US" dirty="0"/>
              <a:t>Employee Morale: Ethical workplaces foster high employee morale</a:t>
            </a:r>
            <a:r>
              <a:rPr lang="en-US" dirty="0" smtClean="0"/>
              <a:t>.</a:t>
            </a:r>
          </a:p>
          <a:p>
            <a:pPr lvl="1"/>
            <a:r>
              <a:rPr lang="en-US" dirty="0"/>
              <a:t>Employee Retention: High ethical standards boost employee morale and reduce turnover.</a:t>
            </a:r>
          </a:p>
          <a:p>
            <a:r>
              <a:rPr lang="en-US" dirty="0" smtClean="0"/>
              <a:t>Long-term </a:t>
            </a:r>
            <a:r>
              <a:rPr lang="en-US" dirty="0"/>
              <a:t>Success: Ethical businesses are more likely to achieve long-term success</a:t>
            </a:r>
            <a:r>
              <a:rPr lang="en-US" dirty="0" smtClean="0"/>
              <a:t>.</a:t>
            </a:r>
          </a:p>
          <a:p>
            <a:r>
              <a:rPr lang="en-US" dirty="0" smtClean="0"/>
              <a:t>Reputation </a:t>
            </a:r>
            <a:r>
              <a:rPr lang="en-US" dirty="0"/>
              <a:t>Management: Upholding ethics safeguards an organization's reputation.</a:t>
            </a:r>
          </a:p>
        </p:txBody>
      </p:sp>
    </p:spTree>
    <p:extLst>
      <p:ext uri="{BB962C8B-B14F-4D97-AF65-F5344CB8AC3E}">
        <p14:creationId xmlns:p14="http://schemas.microsoft.com/office/powerpoint/2010/main" val="1688921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7225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dilemmas</a:t>
            </a:r>
            <a:endParaRPr lang="en-US" dirty="0"/>
          </a:p>
        </p:txBody>
      </p:sp>
      <p:sp>
        <p:nvSpPr>
          <p:cNvPr id="3" name="Content Placeholder 2"/>
          <p:cNvSpPr>
            <a:spLocks noGrp="1"/>
          </p:cNvSpPr>
          <p:nvPr>
            <p:ph idx="1"/>
          </p:nvPr>
        </p:nvSpPr>
        <p:spPr/>
        <p:txBody>
          <a:bodyPr>
            <a:normAutofit fontScale="92500" lnSpcReduction="10000"/>
          </a:bodyPr>
          <a:lstStyle/>
          <a:p>
            <a:r>
              <a:rPr lang="en-US" dirty="0"/>
              <a:t>Sometimes the decision you must make requires you to make </a:t>
            </a:r>
            <a:br>
              <a:rPr lang="en-US" dirty="0"/>
            </a:br>
            <a:r>
              <a:rPr lang="en-US" dirty="0"/>
              <a:t>a ‘right’ choice knowing full well that you are:</a:t>
            </a:r>
            <a:br>
              <a:rPr lang="en-US" dirty="0"/>
            </a:br>
            <a:r>
              <a:rPr lang="en-US" dirty="0"/>
              <a:t>– Leaving an equally ‘right’ choice undone</a:t>
            </a:r>
            <a:r>
              <a:rPr lang="en-US" dirty="0" smtClean="0"/>
              <a:t>. </a:t>
            </a:r>
            <a:r>
              <a:rPr lang="en-US" dirty="0" err="1" smtClean="0"/>
              <a:t>Eg</a:t>
            </a:r>
            <a:r>
              <a:rPr lang="en-US" dirty="0" smtClean="0"/>
              <a:t> not stopping to help someone who is being robbed</a:t>
            </a:r>
            <a:r>
              <a:rPr lang="en-US" dirty="0"/>
              <a:t/>
            </a:r>
            <a:br>
              <a:rPr lang="en-US" dirty="0"/>
            </a:br>
            <a:r>
              <a:rPr lang="en-US" dirty="0"/>
              <a:t>– Likely to suffer something bad as a result of that choice</a:t>
            </a:r>
            <a:r>
              <a:rPr lang="en-US" dirty="0" smtClean="0"/>
              <a:t>. </a:t>
            </a:r>
            <a:r>
              <a:rPr lang="en-US" dirty="0" err="1" smtClean="0"/>
              <a:t>Eg</a:t>
            </a:r>
            <a:r>
              <a:rPr lang="en-US" dirty="0" smtClean="0"/>
              <a:t> breaking up with a cheating partner</a:t>
            </a:r>
            <a:r>
              <a:rPr lang="en-US" dirty="0"/>
              <a:t/>
            </a:r>
            <a:br>
              <a:rPr lang="en-US" dirty="0"/>
            </a:br>
            <a:r>
              <a:rPr lang="en-US" dirty="0"/>
              <a:t>– Contradicting a personal ethical principle in making that choice</a:t>
            </a:r>
            <a:r>
              <a:rPr lang="en-US" dirty="0" smtClean="0"/>
              <a:t>. </a:t>
            </a:r>
            <a:r>
              <a:rPr lang="en-US" dirty="0" err="1" smtClean="0"/>
              <a:t>Eg</a:t>
            </a:r>
            <a:r>
              <a:rPr lang="en-US" dirty="0" smtClean="0"/>
              <a:t> using contraception when you are catholic</a:t>
            </a:r>
            <a:r>
              <a:rPr lang="en-US" dirty="0"/>
              <a:t/>
            </a:r>
            <a:br>
              <a:rPr lang="en-US" dirty="0"/>
            </a:br>
            <a:r>
              <a:rPr lang="en-US" dirty="0"/>
              <a:t>– Abandoning an ethical value of your community or society in making </a:t>
            </a:r>
            <a:br>
              <a:rPr lang="en-US" dirty="0"/>
            </a:br>
            <a:r>
              <a:rPr lang="en-US" dirty="0"/>
              <a:t>that choice</a:t>
            </a:r>
            <a:r>
              <a:rPr lang="en-US" dirty="0" smtClean="0"/>
              <a:t>. </a:t>
            </a:r>
            <a:r>
              <a:rPr lang="en-US" dirty="0" err="1" smtClean="0"/>
              <a:t>Eg</a:t>
            </a:r>
            <a:r>
              <a:rPr lang="en-US" dirty="0" smtClean="0"/>
              <a:t> refusing to kneel down for adults, female eating chicken</a:t>
            </a:r>
            <a:endParaRPr lang="en-US" dirty="0"/>
          </a:p>
        </p:txBody>
      </p:sp>
    </p:spTree>
    <p:extLst>
      <p:ext uri="{BB962C8B-B14F-4D97-AF65-F5344CB8AC3E}">
        <p14:creationId xmlns:p14="http://schemas.microsoft.com/office/powerpoint/2010/main" val="19633686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contd.</a:t>
            </a:r>
            <a:endParaRPr lang="en-US" dirty="0"/>
          </a:p>
        </p:txBody>
      </p:sp>
      <p:sp>
        <p:nvSpPr>
          <p:cNvPr id="3" name="Content Placeholder 2"/>
          <p:cNvSpPr>
            <a:spLocks noGrp="1"/>
          </p:cNvSpPr>
          <p:nvPr>
            <p:ph idx="1"/>
          </p:nvPr>
        </p:nvSpPr>
        <p:spPr/>
        <p:txBody>
          <a:bodyPr/>
          <a:lstStyle/>
          <a:p>
            <a:r>
              <a:rPr lang="en-US" dirty="0"/>
              <a:t>Ethical dilemmas are situations where one must choose between conflicting moral principles.</a:t>
            </a:r>
          </a:p>
          <a:p>
            <a:r>
              <a:rPr lang="en-US" dirty="0"/>
              <a:t>In hospitality, ethical challenges are prevalent due to the industry's unique nature.</a:t>
            </a:r>
          </a:p>
          <a:p>
            <a:endParaRPr lang="en-US" dirty="0"/>
          </a:p>
        </p:txBody>
      </p:sp>
    </p:spTree>
    <p:extLst>
      <p:ext uri="{BB962C8B-B14F-4D97-AF65-F5344CB8AC3E}">
        <p14:creationId xmlns:p14="http://schemas.microsoft.com/office/powerpoint/2010/main" val="3411194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Common Ethical </a:t>
            </a:r>
            <a:r>
              <a:rPr lang="en-US" b="1" dirty="0" smtClean="0"/>
              <a:t>Dilemmas</a:t>
            </a:r>
            <a:endParaRPr lang="en-US" dirty="0"/>
          </a:p>
        </p:txBody>
      </p:sp>
      <p:sp>
        <p:nvSpPr>
          <p:cNvPr id="3" name="Content Placeholder 2"/>
          <p:cNvSpPr>
            <a:spLocks noGrp="1"/>
          </p:cNvSpPr>
          <p:nvPr>
            <p:ph idx="1"/>
          </p:nvPr>
        </p:nvSpPr>
        <p:spPr/>
        <p:txBody>
          <a:bodyPr>
            <a:normAutofit/>
          </a:bodyPr>
          <a:lstStyle/>
          <a:p>
            <a:r>
              <a:rPr lang="en-US" b="1" dirty="0" smtClean="0"/>
              <a:t>Guest </a:t>
            </a:r>
            <a:r>
              <a:rPr lang="en-US" b="1" dirty="0"/>
              <a:t>Privacy:</a:t>
            </a:r>
            <a:r>
              <a:rPr lang="en-US" dirty="0"/>
              <a:t> Balancing security with guest privacy in data collection.</a:t>
            </a:r>
          </a:p>
          <a:p>
            <a:r>
              <a:rPr lang="en-US" b="1" dirty="0"/>
              <a:t>Staff Treatment:</a:t>
            </a:r>
            <a:r>
              <a:rPr lang="en-US" dirty="0"/>
              <a:t> Ensuring fair wages and working conditions for </a:t>
            </a:r>
            <a:r>
              <a:rPr lang="en-US" dirty="0" smtClean="0"/>
              <a:t>employees at the expense of profitability</a:t>
            </a:r>
            <a:endParaRPr lang="en-US" dirty="0"/>
          </a:p>
          <a:p>
            <a:r>
              <a:rPr lang="en-US" b="1" dirty="0"/>
              <a:t>Environmental Impact:</a:t>
            </a:r>
            <a:r>
              <a:rPr lang="en-US" dirty="0"/>
              <a:t> Sustainable practices vs. cost-saving measures.</a:t>
            </a:r>
          </a:p>
          <a:p>
            <a:endParaRPr lang="en-US" dirty="0"/>
          </a:p>
          <a:p>
            <a:endParaRPr lang="en-US" dirty="0"/>
          </a:p>
        </p:txBody>
      </p:sp>
    </p:spTree>
    <p:extLst>
      <p:ext uri="{BB962C8B-B14F-4D97-AF65-F5344CB8AC3E}">
        <p14:creationId xmlns:p14="http://schemas.microsoft.com/office/powerpoint/2010/main" val="2083793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ethical challenges in hospitality</a:t>
            </a:r>
            <a:endParaRPr lang="en-US" dirty="0"/>
          </a:p>
        </p:txBody>
      </p:sp>
      <p:sp>
        <p:nvSpPr>
          <p:cNvPr id="3" name="Content Placeholder 2"/>
          <p:cNvSpPr>
            <a:spLocks noGrp="1"/>
          </p:cNvSpPr>
          <p:nvPr>
            <p:ph idx="1"/>
          </p:nvPr>
        </p:nvSpPr>
        <p:spPr/>
        <p:txBody>
          <a:bodyPr>
            <a:normAutofit fontScale="92500"/>
          </a:bodyPr>
          <a:lstStyle/>
          <a:p>
            <a:r>
              <a:rPr lang="en-US" b="1" dirty="0" smtClean="0"/>
              <a:t>Ethical </a:t>
            </a:r>
            <a:r>
              <a:rPr lang="en-US" b="1" dirty="0"/>
              <a:t>Challenges in Service</a:t>
            </a:r>
            <a:endParaRPr lang="en-US" dirty="0"/>
          </a:p>
          <a:p>
            <a:pPr lvl="1"/>
            <a:r>
              <a:rPr lang="en-US" b="1" dirty="0"/>
              <a:t>Service Quality:</a:t>
            </a:r>
            <a:r>
              <a:rPr lang="en-US" dirty="0"/>
              <a:t> Meeting guest expectations without compromising </a:t>
            </a:r>
            <a:r>
              <a:rPr lang="en-US" dirty="0" smtClean="0"/>
              <a:t>ethics – spas in Uganda according to the Newspapers this week – she will take care of everything</a:t>
            </a:r>
            <a:endParaRPr lang="en-US" dirty="0"/>
          </a:p>
          <a:p>
            <a:pPr lvl="1"/>
            <a:r>
              <a:rPr lang="en-US" b="1" dirty="0"/>
              <a:t>Overbooking:</a:t>
            </a:r>
            <a:r>
              <a:rPr lang="en-US" dirty="0"/>
              <a:t> Managing reservations ethically during peak </a:t>
            </a:r>
            <a:r>
              <a:rPr lang="en-US" dirty="0" smtClean="0"/>
              <a:t>season – Just in case – SD to China on Ethiopian</a:t>
            </a:r>
          </a:p>
          <a:p>
            <a:r>
              <a:rPr lang="en-US" b="1" dirty="0" smtClean="0"/>
              <a:t>Ethical </a:t>
            </a:r>
            <a:r>
              <a:rPr lang="en-US" b="1" dirty="0"/>
              <a:t>Challenges in Marketing</a:t>
            </a:r>
            <a:endParaRPr lang="en-US" dirty="0"/>
          </a:p>
          <a:p>
            <a:pPr lvl="1"/>
            <a:r>
              <a:rPr lang="en-US" b="1" dirty="0"/>
              <a:t>Truth in Advertising:</a:t>
            </a:r>
            <a:r>
              <a:rPr lang="en-US" dirty="0"/>
              <a:t> Accurate representation of services and </a:t>
            </a:r>
            <a:r>
              <a:rPr lang="en-US" dirty="0" smtClean="0"/>
              <a:t>prices – Beer ads</a:t>
            </a:r>
            <a:endParaRPr lang="en-US" dirty="0"/>
          </a:p>
          <a:p>
            <a:pPr lvl="1"/>
            <a:r>
              <a:rPr lang="en-US" b="1" dirty="0"/>
              <a:t>Online Reviews:</a:t>
            </a:r>
            <a:r>
              <a:rPr lang="en-US" dirty="0"/>
              <a:t> Handling fake reviews and maintaining </a:t>
            </a:r>
            <a:r>
              <a:rPr lang="en-US" dirty="0" smtClean="0"/>
              <a:t>transparency -using fake reviewers</a:t>
            </a:r>
            <a:endParaRPr lang="en-US" dirty="0"/>
          </a:p>
        </p:txBody>
      </p:sp>
    </p:spTree>
    <p:extLst>
      <p:ext uri="{BB962C8B-B14F-4D97-AF65-F5344CB8AC3E}">
        <p14:creationId xmlns:p14="http://schemas.microsoft.com/office/powerpoint/2010/main" val="877580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Typical ethical challenges in hospitality contd.</a:t>
            </a:r>
            <a:endParaRPr lang="en-US" dirty="0"/>
          </a:p>
        </p:txBody>
      </p:sp>
      <p:sp>
        <p:nvSpPr>
          <p:cNvPr id="3" name="Content Placeholder 2"/>
          <p:cNvSpPr>
            <a:spLocks noGrp="1"/>
          </p:cNvSpPr>
          <p:nvPr>
            <p:ph idx="1"/>
          </p:nvPr>
        </p:nvSpPr>
        <p:spPr/>
        <p:txBody>
          <a:bodyPr>
            <a:normAutofit fontScale="92500" lnSpcReduction="10000"/>
          </a:bodyPr>
          <a:lstStyle/>
          <a:p>
            <a:r>
              <a:rPr lang="en-US" b="1" dirty="0"/>
              <a:t>Ethical </a:t>
            </a:r>
            <a:r>
              <a:rPr lang="en-US" b="1" dirty="0" smtClean="0"/>
              <a:t>Challenges </a:t>
            </a:r>
            <a:r>
              <a:rPr lang="en-US" b="1" dirty="0"/>
              <a:t>in Guest Relations</a:t>
            </a:r>
            <a:endParaRPr lang="en-US" dirty="0"/>
          </a:p>
          <a:p>
            <a:pPr lvl="1"/>
            <a:r>
              <a:rPr lang="en-US" b="1" dirty="0"/>
              <a:t>Gifts and Gratuities:</a:t>
            </a:r>
            <a:r>
              <a:rPr lang="en-US" dirty="0"/>
              <a:t> Balancing gestures of appreciation with </a:t>
            </a:r>
            <a:r>
              <a:rPr lang="en-US" dirty="0" smtClean="0"/>
              <a:t>ethics</a:t>
            </a:r>
            <a:r>
              <a:rPr lang="en-US" dirty="0"/>
              <a:t> </a:t>
            </a:r>
            <a:r>
              <a:rPr lang="en-US" dirty="0" smtClean="0"/>
              <a:t>– when does a gift become an inducement/bribe – SD computer project</a:t>
            </a:r>
            <a:endParaRPr lang="en-US" dirty="0"/>
          </a:p>
          <a:p>
            <a:pPr lvl="1"/>
            <a:r>
              <a:rPr lang="en-US" b="1" dirty="0"/>
              <a:t>Handling Complaints:</a:t>
            </a:r>
            <a:r>
              <a:rPr lang="en-US" dirty="0"/>
              <a:t> Ethical resolutions for guest </a:t>
            </a:r>
            <a:r>
              <a:rPr lang="en-US" dirty="0" smtClean="0"/>
              <a:t>issues – when do you hand to the police – SD in Italy (camera)</a:t>
            </a:r>
          </a:p>
          <a:p>
            <a:r>
              <a:rPr lang="en-US" b="1" dirty="0" smtClean="0"/>
              <a:t>Ethical </a:t>
            </a:r>
            <a:r>
              <a:rPr lang="en-US" b="1" dirty="0"/>
              <a:t>Challenges in Human Resources</a:t>
            </a:r>
            <a:endParaRPr lang="en-US" dirty="0"/>
          </a:p>
          <a:p>
            <a:pPr lvl="1"/>
            <a:r>
              <a:rPr lang="en-US" b="1" dirty="0"/>
              <a:t>Diversity and Inclusion:</a:t>
            </a:r>
            <a:r>
              <a:rPr lang="en-US" dirty="0"/>
              <a:t> Ensuring fair treatment for all </a:t>
            </a:r>
            <a:r>
              <a:rPr lang="en-US" dirty="0" smtClean="0"/>
              <a:t>employees – nepotism, </a:t>
            </a:r>
            <a:r>
              <a:rPr lang="en-US" dirty="0" err="1" smtClean="0"/>
              <a:t>misogynism</a:t>
            </a:r>
            <a:endParaRPr lang="en-US" dirty="0"/>
          </a:p>
          <a:p>
            <a:pPr lvl="1"/>
            <a:r>
              <a:rPr lang="en-US" b="1" dirty="0"/>
              <a:t>Whistleblowing:</a:t>
            </a:r>
            <a:r>
              <a:rPr lang="en-US" dirty="0"/>
              <a:t> Encouraging employees to report unethical behavior.</a:t>
            </a:r>
          </a:p>
        </p:txBody>
      </p:sp>
    </p:spTree>
    <p:extLst>
      <p:ext uri="{BB962C8B-B14F-4D97-AF65-F5344CB8AC3E}">
        <p14:creationId xmlns:p14="http://schemas.microsoft.com/office/powerpoint/2010/main" val="2561352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US" dirty="0"/>
          </a:p>
        </p:txBody>
      </p:sp>
      <p:sp>
        <p:nvSpPr>
          <p:cNvPr id="3" name="Content Placeholder 2"/>
          <p:cNvSpPr>
            <a:spLocks noGrp="1"/>
          </p:cNvSpPr>
          <p:nvPr>
            <p:ph idx="1"/>
          </p:nvPr>
        </p:nvSpPr>
        <p:spPr/>
        <p:txBody>
          <a:bodyPr>
            <a:normAutofit/>
          </a:bodyPr>
          <a:lstStyle/>
          <a:p>
            <a:r>
              <a:rPr lang="en-US" b="1" dirty="0"/>
              <a:t>Ethics is broadly defined as moral</a:t>
            </a:r>
            <a:r>
              <a:rPr lang="en-US" dirty="0"/>
              <a:t> principles about right and wrong, honorable behavior reflecting values, or standards of conduct</a:t>
            </a:r>
          </a:p>
          <a:p>
            <a:r>
              <a:rPr lang="en-US" b="1" dirty="0" smtClean="0"/>
              <a:t>Business Ethics</a:t>
            </a:r>
            <a:r>
              <a:rPr lang="en-US" dirty="0"/>
              <a:t> is about how we meet the challenge of doing the right thing when that will cost more than we want to </a:t>
            </a:r>
            <a:r>
              <a:rPr lang="en-US" dirty="0" smtClean="0"/>
              <a:t>pay. It refers to the </a:t>
            </a:r>
            <a:r>
              <a:rPr lang="en-US" dirty="0"/>
              <a:t>values and principles which operate in the world of </a:t>
            </a:r>
            <a:r>
              <a:rPr lang="en-US" b="1" dirty="0"/>
              <a:t>business</a:t>
            </a:r>
            <a:r>
              <a:rPr lang="en-US" dirty="0" smtClean="0"/>
              <a:t>.</a:t>
            </a:r>
          </a:p>
          <a:p>
            <a:pPr lvl="1"/>
            <a:r>
              <a:rPr lang="en-US" dirty="0" smtClean="0"/>
              <a:t>Oxymoron?</a:t>
            </a:r>
            <a:r>
              <a:rPr lang="en-US" dirty="0"/>
              <a:t/>
            </a:r>
            <a:br>
              <a:rPr lang="en-US" dirty="0"/>
            </a:br>
            <a:endParaRPr lang="en-US" dirty="0"/>
          </a:p>
        </p:txBody>
      </p:sp>
    </p:spTree>
    <p:extLst>
      <p:ext uri="{BB962C8B-B14F-4D97-AF65-F5344CB8AC3E}">
        <p14:creationId xmlns:p14="http://schemas.microsoft.com/office/powerpoint/2010/main" val="31203387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Resolving ethical dilemmas</a:t>
            </a:r>
            <a:endParaRPr lang="en-US" dirty="0"/>
          </a:p>
        </p:txBody>
      </p:sp>
      <p:sp>
        <p:nvSpPr>
          <p:cNvPr id="3" name="Content Placeholder 2"/>
          <p:cNvSpPr>
            <a:spLocks noGrp="1"/>
          </p:cNvSpPr>
          <p:nvPr>
            <p:ph idx="1"/>
          </p:nvPr>
        </p:nvSpPr>
        <p:spPr/>
        <p:txBody>
          <a:bodyPr/>
          <a:lstStyle/>
          <a:p>
            <a:r>
              <a:rPr lang="en-US" dirty="0"/>
              <a:t>Step One: Analyze the consequences. </a:t>
            </a:r>
            <a:br>
              <a:rPr lang="en-US" dirty="0"/>
            </a:br>
            <a:r>
              <a:rPr lang="en-US" dirty="0"/>
              <a:t>– Consider short vs. long run </a:t>
            </a:r>
            <a:br>
              <a:rPr lang="en-US" dirty="0"/>
            </a:br>
            <a:r>
              <a:rPr lang="en-US" dirty="0"/>
              <a:t>– Consider benefit vs. </a:t>
            </a:r>
            <a:r>
              <a:rPr lang="en-US" dirty="0" smtClean="0"/>
              <a:t>harm</a:t>
            </a:r>
            <a:endParaRPr lang="en-US" dirty="0"/>
          </a:p>
          <a:p>
            <a:r>
              <a:rPr lang="en-US" dirty="0" smtClean="0"/>
              <a:t>Step </a:t>
            </a:r>
            <a:r>
              <a:rPr lang="en-US" dirty="0"/>
              <a:t>Two: Analyze the actions. </a:t>
            </a:r>
            <a:br>
              <a:rPr lang="en-US" dirty="0"/>
            </a:br>
            <a:r>
              <a:rPr lang="en-US" dirty="0"/>
              <a:t>– Are they fair, equal, honest, respectful</a:t>
            </a:r>
            <a:r>
              <a:rPr lang="en-US" dirty="0" smtClean="0"/>
              <a:t>?</a:t>
            </a:r>
          </a:p>
          <a:p>
            <a:r>
              <a:rPr lang="en-US" dirty="0"/>
              <a:t>Step Three: Make a decision.</a:t>
            </a:r>
            <a:br>
              <a:rPr lang="en-US" dirty="0"/>
            </a:br>
            <a:r>
              <a:rPr lang="en-US" dirty="0"/>
              <a:t>–Can you live with the outcome?</a:t>
            </a:r>
          </a:p>
        </p:txBody>
      </p:sp>
    </p:spTree>
    <p:extLst>
      <p:ext uri="{BB962C8B-B14F-4D97-AF65-F5344CB8AC3E}">
        <p14:creationId xmlns:p14="http://schemas.microsoft.com/office/powerpoint/2010/main" val="41769758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Addressing ethical dilemmas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If you </a:t>
            </a:r>
            <a:r>
              <a:rPr lang="en-US" dirty="0"/>
              <a:t>have time, information and alternative actions to choose </a:t>
            </a:r>
            <a:r>
              <a:rPr lang="en-US" dirty="0" smtClean="0"/>
              <a:t>from, you may ask:</a:t>
            </a:r>
          </a:p>
          <a:p>
            <a:r>
              <a:rPr lang="en-US" dirty="0" smtClean="0"/>
              <a:t>What </a:t>
            </a:r>
            <a:r>
              <a:rPr lang="en-US" dirty="0"/>
              <a:t>are the facts? </a:t>
            </a:r>
            <a:br>
              <a:rPr lang="en-US" dirty="0"/>
            </a:br>
            <a:r>
              <a:rPr lang="en-US" dirty="0"/>
              <a:t>• What can you guess about the facts you don’t know? </a:t>
            </a:r>
            <a:br>
              <a:rPr lang="en-US" dirty="0"/>
            </a:br>
            <a:r>
              <a:rPr lang="en-US" dirty="0"/>
              <a:t>• What do the facts mean? </a:t>
            </a:r>
            <a:br>
              <a:rPr lang="en-US" dirty="0"/>
            </a:br>
            <a:r>
              <a:rPr lang="en-US" dirty="0"/>
              <a:t>• What does the problem look like through the eyes of the people </a:t>
            </a:r>
            <a:br>
              <a:rPr lang="en-US" dirty="0"/>
            </a:br>
            <a:r>
              <a:rPr lang="en-US" dirty="0"/>
              <a:t>involved? </a:t>
            </a:r>
            <a:br>
              <a:rPr lang="en-US" dirty="0"/>
            </a:br>
            <a:r>
              <a:rPr lang="en-US" dirty="0"/>
              <a:t>• What will happen if you choose one thing rather than another</a:t>
            </a:r>
            <a:r>
              <a:rPr lang="en-US" dirty="0" smtClean="0"/>
              <a:t>?</a:t>
            </a:r>
          </a:p>
          <a:p>
            <a:r>
              <a:rPr lang="en-US" dirty="0"/>
              <a:t>What do your feelings tell you? </a:t>
            </a:r>
            <a:br>
              <a:rPr lang="en-US" dirty="0"/>
            </a:br>
            <a:r>
              <a:rPr lang="en-US" dirty="0"/>
              <a:t>• What will you think of yourself if you decide one thing or another? </a:t>
            </a:r>
            <a:br>
              <a:rPr lang="en-US" dirty="0"/>
            </a:br>
            <a:r>
              <a:rPr lang="en-US" dirty="0"/>
              <a:t>• Can you explain and justify your decision to others?</a:t>
            </a:r>
          </a:p>
        </p:txBody>
      </p:sp>
    </p:spTree>
    <p:extLst>
      <p:ext uri="{BB962C8B-B14F-4D97-AF65-F5344CB8AC3E}">
        <p14:creationId xmlns:p14="http://schemas.microsoft.com/office/powerpoint/2010/main" val="42311797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Unethical but Legal</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What is unethical tends to be subjective but this causes dilemmas. Examples include:</a:t>
            </a:r>
          </a:p>
          <a:p>
            <a:r>
              <a:rPr lang="en-US" b="1" dirty="0" smtClean="0"/>
              <a:t>Price </a:t>
            </a:r>
            <a:r>
              <a:rPr lang="en-US" b="1" dirty="0"/>
              <a:t>Gouging During Peak Seasons:</a:t>
            </a:r>
            <a:r>
              <a:rPr lang="en-US" dirty="0"/>
              <a:t> Some hotels and resorts significantly increase their prices during peak seasons or special events, taking advantage of high demand. While this is legal in many places, it's often seen as exploitative.</a:t>
            </a:r>
          </a:p>
          <a:p>
            <a:r>
              <a:rPr lang="en-US" b="1" dirty="0"/>
              <a:t>Hidden Fees:</a:t>
            </a:r>
            <a:r>
              <a:rPr lang="en-US" dirty="0"/>
              <a:t> Charging additional fees that are not prominently disclosed during booking, such as resort fees, cleaning fees, or mandatory service charges.</a:t>
            </a:r>
          </a:p>
          <a:p>
            <a:r>
              <a:rPr lang="en-US" b="1" dirty="0"/>
              <a:t>Overbooking:</a:t>
            </a:r>
            <a:r>
              <a:rPr lang="en-US" dirty="0"/>
              <a:t> Accepting more reservations than the hotel can accommodate, leading to guests being "walked" to another property. While it can be a common industry practice, it can leave guests inconvenienced</a:t>
            </a:r>
            <a:r>
              <a:rPr lang="en-US" dirty="0" smtClean="0"/>
              <a:t>.</a:t>
            </a:r>
            <a:endParaRPr lang="en-US" dirty="0"/>
          </a:p>
        </p:txBody>
      </p:sp>
    </p:spTree>
    <p:extLst>
      <p:ext uri="{BB962C8B-B14F-4D97-AF65-F5344CB8AC3E}">
        <p14:creationId xmlns:p14="http://schemas.microsoft.com/office/powerpoint/2010/main" val="30807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Unethical but Legal contd.</a:t>
            </a:r>
            <a:endParaRPr lang="en-US" dirty="0"/>
          </a:p>
        </p:txBody>
      </p:sp>
      <p:sp>
        <p:nvSpPr>
          <p:cNvPr id="3" name="Content Placeholder 2"/>
          <p:cNvSpPr>
            <a:spLocks noGrp="1"/>
          </p:cNvSpPr>
          <p:nvPr>
            <p:ph idx="1"/>
          </p:nvPr>
        </p:nvSpPr>
        <p:spPr/>
        <p:txBody>
          <a:bodyPr>
            <a:normAutofit fontScale="92500" lnSpcReduction="20000"/>
          </a:bodyPr>
          <a:lstStyle/>
          <a:p>
            <a:r>
              <a:rPr lang="en-US" dirty="0"/>
              <a:t>Discriminatory Practices: Treating guests unfairly based on race, gender, sexual orientation, or other protected characteristics. This includes differential treatment, bias, or exclusion</a:t>
            </a:r>
            <a:r>
              <a:rPr lang="en-US" dirty="0" smtClean="0"/>
              <a:t>.</a:t>
            </a:r>
            <a:endParaRPr lang="en-US" dirty="0"/>
          </a:p>
          <a:p>
            <a:r>
              <a:rPr lang="en-US" dirty="0"/>
              <a:t>Misleading Advertising: Using deceptive advertising or photos that do not accurately represent the property or its amenities</a:t>
            </a:r>
            <a:r>
              <a:rPr lang="en-US" dirty="0" smtClean="0"/>
              <a:t>.</a:t>
            </a:r>
            <a:endParaRPr lang="en-US" dirty="0"/>
          </a:p>
          <a:p>
            <a:r>
              <a:rPr lang="en-US" dirty="0"/>
              <a:t>Environmental Impact: Some hotels engage in unsustainable practices like excessive water and energy consumption or inadequate waste management. While legal, these practices can harm the environment</a:t>
            </a:r>
            <a:r>
              <a:rPr lang="en-US" dirty="0" smtClean="0"/>
              <a:t>.</a:t>
            </a:r>
            <a:endParaRPr lang="en-US" dirty="0"/>
          </a:p>
          <a:p>
            <a:r>
              <a:rPr lang="en-US" dirty="0"/>
              <a:t>Underpaying Staff: Paying employees minimum wages, or less, and not providing benefits, leading to low job satisfaction and high turnover rates</a:t>
            </a:r>
            <a:r>
              <a:rPr lang="en-US" dirty="0" smtClean="0"/>
              <a:t>.</a:t>
            </a:r>
            <a:endParaRPr lang="en-US" dirty="0"/>
          </a:p>
        </p:txBody>
      </p:sp>
    </p:spTree>
    <p:extLst>
      <p:ext uri="{BB962C8B-B14F-4D97-AF65-F5344CB8AC3E}">
        <p14:creationId xmlns:p14="http://schemas.microsoft.com/office/powerpoint/2010/main" val="620260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Unethical but Legal contd.</a:t>
            </a:r>
            <a:endParaRPr lang="en-US" dirty="0"/>
          </a:p>
        </p:txBody>
      </p:sp>
      <p:sp>
        <p:nvSpPr>
          <p:cNvPr id="3" name="Content Placeholder 2"/>
          <p:cNvSpPr>
            <a:spLocks noGrp="1"/>
          </p:cNvSpPr>
          <p:nvPr>
            <p:ph idx="1"/>
          </p:nvPr>
        </p:nvSpPr>
        <p:spPr/>
        <p:txBody>
          <a:bodyPr>
            <a:normAutofit fontScale="92500"/>
          </a:bodyPr>
          <a:lstStyle/>
          <a:p>
            <a:r>
              <a:rPr lang="en-US" dirty="0"/>
              <a:t>Exploiting Tipped Workers: Using the practice of tipping to justify paying staff lower base wages, which can lead to income instability for employees.</a:t>
            </a:r>
          </a:p>
          <a:p>
            <a:r>
              <a:rPr lang="en-US" dirty="0"/>
              <a:t>Overworking Staff: Requiring staff to work long hours without adequate breaks or rest periods, which can negatively impact their health and well-being.</a:t>
            </a:r>
          </a:p>
          <a:p>
            <a:r>
              <a:rPr lang="en-US" dirty="0"/>
              <a:t>Unfair Contract Terms: Imposing one-sided contracts on guests, limiting their rights while preserving the hotel's legal privileges</a:t>
            </a:r>
            <a:r>
              <a:rPr lang="en-US" dirty="0" smtClean="0"/>
              <a:t>.</a:t>
            </a:r>
          </a:p>
          <a:p>
            <a:r>
              <a:rPr lang="en-US" dirty="0"/>
              <a:t>Lack of Accessibility: Not providing adequate accessibility features for guests with disabilities, even when legally required</a:t>
            </a:r>
            <a:r>
              <a:rPr lang="en-US" dirty="0" smtClean="0"/>
              <a:t>.</a:t>
            </a:r>
            <a:endParaRPr lang="en-US" dirty="0"/>
          </a:p>
        </p:txBody>
      </p:sp>
    </p:spTree>
    <p:extLst>
      <p:ext uri="{BB962C8B-B14F-4D97-AF65-F5344CB8AC3E}">
        <p14:creationId xmlns:p14="http://schemas.microsoft.com/office/powerpoint/2010/main" val="1283140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Unethical but Legal contd.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Food </a:t>
            </a:r>
            <a:r>
              <a:rPr lang="en-US" dirty="0"/>
              <a:t>Waste: Discarding large quantities of food daily while many people suffer from hunger. Some hotels dispose of edible food due to quality standards or overproduction</a:t>
            </a:r>
            <a:r>
              <a:rPr lang="en-US" dirty="0" smtClean="0"/>
              <a:t>.</a:t>
            </a:r>
            <a:endParaRPr lang="en-US" dirty="0"/>
          </a:p>
          <a:p>
            <a:r>
              <a:rPr lang="en-US" dirty="0"/>
              <a:t>Poor Ethical Sourcing: Using suppliers with unethical labor or environmental practices to cut costs</a:t>
            </a:r>
            <a:r>
              <a:rPr lang="en-US" dirty="0" smtClean="0"/>
              <a:t>.</a:t>
            </a:r>
            <a:endParaRPr lang="en-US" dirty="0"/>
          </a:p>
          <a:p>
            <a:r>
              <a:rPr lang="en-US" dirty="0"/>
              <a:t>Data Privacy Concerns: Mishandling or not adequately protecting guest data, leading to potential privacy breaches</a:t>
            </a:r>
            <a:r>
              <a:rPr lang="en-US" dirty="0" smtClean="0"/>
              <a:t>.</a:t>
            </a:r>
            <a:endParaRPr lang="en-US" dirty="0"/>
          </a:p>
          <a:p>
            <a:r>
              <a:rPr lang="en-US" dirty="0"/>
              <a:t>Unsustainable Tourism: Promoting unsustainable tourism practices that harm local ecosystems and communities.</a:t>
            </a:r>
          </a:p>
        </p:txBody>
      </p:sp>
    </p:spTree>
    <p:extLst>
      <p:ext uri="{BB962C8B-B14F-4D97-AF65-F5344CB8AC3E}">
        <p14:creationId xmlns:p14="http://schemas.microsoft.com/office/powerpoint/2010/main" val="4054503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does ethics come from?</a:t>
            </a:r>
            <a:endParaRPr lang="en-US" dirty="0"/>
          </a:p>
        </p:txBody>
      </p:sp>
      <p:sp>
        <p:nvSpPr>
          <p:cNvPr id="3" name="Content Placeholder 2"/>
          <p:cNvSpPr>
            <a:spLocks noGrp="1"/>
          </p:cNvSpPr>
          <p:nvPr>
            <p:ph idx="1"/>
          </p:nvPr>
        </p:nvSpPr>
        <p:spPr/>
        <p:txBody>
          <a:bodyPr/>
          <a:lstStyle/>
          <a:p>
            <a:r>
              <a:rPr lang="en-US" dirty="0" smtClean="0"/>
              <a:t>Home</a:t>
            </a:r>
          </a:p>
          <a:p>
            <a:r>
              <a:rPr lang="en-US" dirty="0" smtClean="0"/>
              <a:t>Ethnicity</a:t>
            </a:r>
          </a:p>
          <a:p>
            <a:r>
              <a:rPr lang="en-US" dirty="0" smtClean="0"/>
              <a:t>Faith based - Church</a:t>
            </a:r>
          </a:p>
          <a:p>
            <a:r>
              <a:rPr lang="en-US" dirty="0" smtClean="0"/>
              <a:t>School</a:t>
            </a:r>
          </a:p>
          <a:p>
            <a:r>
              <a:rPr lang="en-US" dirty="0" smtClean="0"/>
              <a:t>Peers</a:t>
            </a:r>
          </a:p>
          <a:p>
            <a:r>
              <a:rPr lang="en-US" dirty="0" smtClean="0"/>
              <a:t>Work place</a:t>
            </a:r>
            <a:endParaRPr lang="en-US" dirty="0"/>
          </a:p>
        </p:txBody>
      </p:sp>
    </p:spTree>
    <p:extLst>
      <p:ext uri="{BB962C8B-B14F-4D97-AF65-F5344CB8AC3E}">
        <p14:creationId xmlns:p14="http://schemas.microsoft.com/office/powerpoint/2010/main" val="4948624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Primarily </a:t>
            </a:r>
            <a:r>
              <a:rPr lang="en-US" dirty="0"/>
              <a:t>business-focused values</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These </a:t>
            </a:r>
            <a:r>
              <a:rPr lang="en-US" dirty="0"/>
              <a:t>are values that relate directly to working as part of an organization and operating within a community as an organization. </a:t>
            </a:r>
          </a:p>
          <a:p>
            <a:r>
              <a:rPr lang="en-US" dirty="0"/>
              <a:t>Punctuality.</a:t>
            </a:r>
          </a:p>
          <a:p>
            <a:r>
              <a:rPr lang="en-US" dirty="0"/>
              <a:t>Abiding by the law.</a:t>
            </a:r>
          </a:p>
          <a:p>
            <a:r>
              <a:rPr lang="en-US" dirty="0"/>
              <a:t>Nondiscrimination.</a:t>
            </a:r>
          </a:p>
          <a:p>
            <a:r>
              <a:rPr lang="en-US" dirty="0"/>
              <a:t>Abiding by industry standards.</a:t>
            </a:r>
          </a:p>
          <a:p>
            <a:r>
              <a:rPr lang="en-US" dirty="0"/>
              <a:t>Commitment to ethical sourcing.</a:t>
            </a:r>
          </a:p>
          <a:p>
            <a:r>
              <a:rPr lang="en-US" dirty="0"/>
              <a:t>Commitment to fair trade and fair worker treatment.</a:t>
            </a:r>
          </a:p>
          <a:p>
            <a:r>
              <a:rPr lang="en-US" dirty="0"/>
              <a:t>Commitment to worker safety.</a:t>
            </a:r>
          </a:p>
          <a:p>
            <a:r>
              <a:rPr lang="en-US" dirty="0"/>
              <a:t>Confidentiality.</a:t>
            </a:r>
          </a:p>
          <a:p>
            <a:endParaRPr lang="en-US" dirty="0"/>
          </a:p>
        </p:txBody>
      </p:sp>
    </p:spTree>
    <p:extLst>
      <p:ext uri="{BB962C8B-B14F-4D97-AF65-F5344CB8AC3E}">
        <p14:creationId xmlns:p14="http://schemas.microsoft.com/office/powerpoint/2010/main" val="7765142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Justification for the study of business ethics</a:t>
            </a:r>
            <a:endParaRPr lang="en-US" dirty="0"/>
          </a:p>
        </p:txBody>
      </p:sp>
      <p:sp>
        <p:nvSpPr>
          <p:cNvPr id="3" name="Content Placeholder 2"/>
          <p:cNvSpPr>
            <a:spLocks noGrp="1"/>
          </p:cNvSpPr>
          <p:nvPr>
            <p:ph idx="1"/>
          </p:nvPr>
        </p:nvSpPr>
        <p:spPr/>
        <p:txBody>
          <a:bodyPr>
            <a:normAutofit/>
          </a:bodyPr>
          <a:lstStyle/>
          <a:p>
            <a:r>
              <a:rPr lang="en-US" dirty="0" smtClean="0"/>
              <a:t>Increasing influence of business in society – Ethics provides a means to understand the implications of this</a:t>
            </a:r>
          </a:p>
          <a:p>
            <a:r>
              <a:rPr lang="en-US" dirty="0" smtClean="0"/>
              <a:t>Need to understand how or whether business contributes to society</a:t>
            </a:r>
          </a:p>
          <a:p>
            <a:r>
              <a:rPr lang="en-US" dirty="0" smtClean="0"/>
              <a:t>Helps us understand the consequences and causes of business malpractices</a:t>
            </a:r>
          </a:p>
          <a:p>
            <a:r>
              <a:rPr lang="en-US" dirty="0" smtClean="0"/>
              <a:t>Provides a means for business to understand the increasingly complex demands by stakeholders</a:t>
            </a:r>
          </a:p>
        </p:txBody>
      </p:sp>
    </p:spTree>
    <p:extLst>
      <p:ext uri="{BB962C8B-B14F-4D97-AF65-F5344CB8AC3E}">
        <p14:creationId xmlns:p14="http://schemas.microsoft.com/office/powerpoint/2010/main" val="1148750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Justification contd.</a:t>
            </a:r>
            <a:endParaRPr lang="en-US" dirty="0"/>
          </a:p>
        </p:txBody>
      </p:sp>
      <p:sp>
        <p:nvSpPr>
          <p:cNvPr id="3" name="Content Placeholder 2"/>
          <p:cNvSpPr>
            <a:spLocks noGrp="1"/>
          </p:cNvSpPr>
          <p:nvPr>
            <p:ph idx="1"/>
          </p:nvPr>
        </p:nvSpPr>
        <p:spPr/>
        <p:txBody>
          <a:bodyPr/>
          <a:lstStyle/>
          <a:p>
            <a:r>
              <a:rPr lang="en-US" dirty="0"/>
              <a:t>Few people have received business ethics training yet it can help in ethical decision making</a:t>
            </a:r>
          </a:p>
          <a:p>
            <a:r>
              <a:rPr lang="en-US" dirty="0" smtClean="0"/>
              <a:t>Helps explain and find solutions to ethical infractions by employees</a:t>
            </a:r>
          </a:p>
          <a:p>
            <a:r>
              <a:rPr lang="en-US" dirty="0" smtClean="0"/>
              <a:t>Enables us assess the benefits and challenges with different ways of managing ethics</a:t>
            </a:r>
          </a:p>
          <a:p>
            <a:r>
              <a:rPr lang="en-US" dirty="0" smtClean="0"/>
              <a:t>Helps us understand modern societies in a more systematic way and improves our ability to address life situations.</a:t>
            </a:r>
            <a:endParaRPr lang="en-US" dirty="0"/>
          </a:p>
        </p:txBody>
      </p:sp>
    </p:spTree>
    <p:extLst>
      <p:ext uri="{BB962C8B-B14F-4D97-AF65-F5344CB8AC3E}">
        <p14:creationId xmlns:p14="http://schemas.microsoft.com/office/powerpoint/2010/main" val="33335693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Hospitality setting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Intense face to face interactions (at least before COVID-19). </a:t>
            </a:r>
          </a:p>
          <a:p>
            <a:r>
              <a:rPr lang="en-US" dirty="0" smtClean="0"/>
              <a:t>Diversity as well as multicultural backgrounds of stakeholders</a:t>
            </a:r>
          </a:p>
          <a:p>
            <a:r>
              <a:rPr lang="en-US" dirty="0" smtClean="0"/>
              <a:t>Hospitality organizations present employees with morally and ethically ambiguous situations e. g. overbooking, theft, whistle blowing, mistreatment, racial prejudices, benefit at the expense of the guest, misleading information </a:t>
            </a:r>
            <a:endParaRPr lang="en-US" dirty="0"/>
          </a:p>
          <a:p>
            <a:r>
              <a:rPr lang="en-US" dirty="0" smtClean="0"/>
              <a:t>Ethics therefore may lead to</a:t>
            </a:r>
          </a:p>
          <a:p>
            <a:pPr lvl="1"/>
            <a:r>
              <a:rPr lang="en-US" dirty="0" smtClean="0"/>
              <a:t>Increased manager and employee job satisfaction</a:t>
            </a:r>
          </a:p>
          <a:p>
            <a:pPr lvl="1"/>
            <a:r>
              <a:rPr lang="en-US" dirty="0" smtClean="0"/>
              <a:t>Enhanced customer experience</a:t>
            </a:r>
          </a:p>
          <a:p>
            <a:pPr lvl="1"/>
            <a:r>
              <a:rPr lang="en-US" dirty="0" smtClean="0"/>
              <a:t>Increased organization profitability</a:t>
            </a:r>
            <a:endParaRPr lang="en-US" dirty="0"/>
          </a:p>
        </p:txBody>
      </p:sp>
    </p:spTree>
    <p:extLst>
      <p:ext uri="{BB962C8B-B14F-4D97-AF65-F5344CB8AC3E}">
        <p14:creationId xmlns:p14="http://schemas.microsoft.com/office/powerpoint/2010/main" val="1315433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Dimensions of guests’ perceptions</a:t>
            </a:r>
            <a:endParaRPr lang="en-US" dirty="0"/>
          </a:p>
        </p:txBody>
      </p:sp>
      <p:sp>
        <p:nvSpPr>
          <p:cNvPr id="3" name="Content Placeholder 2"/>
          <p:cNvSpPr>
            <a:spLocks noGrp="1"/>
          </p:cNvSpPr>
          <p:nvPr>
            <p:ph idx="1"/>
          </p:nvPr>
        </p:nvSpPr>
        <p:spPr/>
        <p:txBody>
          <a:bodyPr/>
          <a:lstStyle/>
          <a:p>
            <a:r>
              <a:rPr lang="en-US" dirty="0" smtClean="0"/>
              <a:t>What questionable behavior bothers guests? </a:t>
            </a:r>
          </a:p>
          <a:p>
            <a:pPr lvl="1"/>
            <a:r>
              <a:rPr lang="en-US" dirty="0" smtClean="0"/>
              <a:t>Infringement on guests’ property and personal space</a:t>
            </a:r>
          </a:p>
          <a:p>
            <a:pPr lvl="1"/>
            <a:r>
              <a:rPr lang="en-US" dirty="0" smtClean="0"/>
              <a:t>Benefit at the expense of guest supplementary services </a:t>
            </a:r>
            <a:r>
              <a:rPr lang="en-US" dirty="0" err="1" smtClean="0"/>
              <a:t>eg</a:t>
            </a:r>
            <a:r>
              <a:rPr lang="en-US" dirty="0" smtClean="0"/>
              <a:t> charge for late room service</a:t>
            </a:r>
          </a:p>
          <a:p>
            <a:pPr lvl="1"/>
            <a:r>
              <a:rPr lang="en-US" dirty="0" smtClean="0"/>
              <a:t>Against work rules</a:t>
            </a:r>
          </a:p>
          <a:p>
            <a:pPr lvl="1"/>
            <a:r>
              <a:rPr lang="en-US" dirty="0" smtClean="0"/>
              <a:t>Outright unethical behavior</a:t>
            </a:r>
          </a:p>
        </p:txBody>
      </p:sp>
    </p:spTree>
    <p:extLst>
      <p:ext uri="{BB962C8B-B14F-4D97-AF65-F5344CB8AC3E}">
        <p14:creationId xmlns:p14="http://schemas.microsoft.com/office/powerpoint/2010/main" val="2309583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Categorization of hospitality undesirable employee behaviors</a:t>
            </a:r>
            <a:endParaRPr lang="en-US" dirty="0"/>
          </a:p>
        </p:txBody>
      </p:sp>
      <p:sp>
        <p:nvSpPr>
          <p:cNvPr id="3" name="Content Placeholder 2"/>
          <p:cNvSpPr>
            <a:spLocks noGrp="1"/>
          </p:cNvSpPr>
          <p:nvPr>
            <p:ph idx="1"/>
          </p:nvPr>
        </p:nvSpPr>
        <p:spPr/>
        <p:txBody>
          <a:bodyPr/>
          <a:lstStyle/>
          <a:p>
            <a:r>
              <a:rPr lang="en-US" dirty="0" smtClean="0"/>
              <a:t>No harm e.g. making a phone call in a guest’s room</a:t>
            </a:r>
          </a:p>
          <a:p>
            <a:r>
              <a:rPr lang="en-US" dirty="0" smtClean="0"/>
              <a:t>Passively benefitting e.g. accepting tips to arrange a room change for a guest</a:t>
            </a:r>
          </a:p>
          <a:p>
            <a:r>
              <a:rPr lang="en-US" dirty="0"/>
              <a:t>Actively benefitting e.g. breaking a glass and blaming it on a guest</a:t>
            </a:r>
          </a:p>
          <a:p>
            <a:r>
              <a:rPr lang="en-US" dirty="0" smtClean="0"/>
              <a:t>Unethical </a:t>
            </a:r>
            <a:r>
              <a:rPr lang="en-US" dirty="0"/>
              <a:t>behavior e.g. offering free coffee to friends in the </a:t>
            </a:r>
            <a:r>
              <a:rPr lang="en-US" dirty="0" smtClean="0"/>
              <a:t>restaurant</a:t>
            </a:r>
            <a:endParaRPr lang="en-US" dirty="0"/>
          </a:p>
        </p:txBody>
      </p:sp>
    </p:spTree>
    <p:extLst>
      <p:ext uri="{BB962C8B-B14F-4D97-AF65-F5344CB8AC3E}">
        <p14:creationId xmlns:p14="http://schemas.microsoft.com/office/powerpoint/2010/main" val="55434272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47053</TotalTime>
  <Words>1319</Words>
  <Application>Microsoft Office PowerPoint</Application>
  <PresentationFormat>Widescreen</PresentationFormat>
  <Paragraphs>131</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Garamond</vt:lpstr>
      <vt:lpstr>Organic</vt:lpstr>
      <vt:lpstr>Ethics in Hospitality</vt:lpstr>
      <vt:lpstr>Definition</vt:lpstr>
      <vt:lpstr>Where does ethics come from?</vt:lpstr>
      <vt:lpstr>Primarily business-focused values</vt:lpstr>
      <vt:lpstr>Justification for the study of business ethics</vt:lpstr>
      <vt:lpstr>Justification contd.</vt:lpstr>
      <vt:lpstr>The Hospitality setting</vt:lpstr>
      <vt:lpstr>Dimensions of guests’ perceptions</vt:lpstr>
      <vt:lpstr>Categorization of hospitality undesirable employee behaviors</vt:lpstr>
      <vt:lpstr>Hospitality organization practices</vt:lpstr>
      <vt:lpstr>How unethical behavior is rationalized</vt:lpstr>
      <vt:lpstr>Why Ethics Matter</vt:lpstr>
      <vt:lpstr>Benefits of Ethical Practices</vt:lpstr>
      <vt:lpstr>PowerPoint Presentation</vt:lpstr>
      <vt:lpstr>Ethical dilemmas</vt:lpstr>
      <vt:lpstr>Introduction contd.</vt:lpstr>
      <vt:lpstr>Common Ethical Dilemmas</vt:lpstr>
      <vt:lpstr>Typical ethical challenges in hospitality</vt:lpstr>
      <vt:lpstr>Typical ethical challenges in hospitality contd.</vt:lpstr>
      <vt:lpstr>Resolving ethical dilemmas</vt:lpstr>
      <vt:lpstr>Addressing ethical dilemmas</vt:lpstr>
      <vt:lpstr>Unethical but Legal</vt:lpstr>
      <vt:lpstr>Unethical but Legal contd.</vt:lpstr>
      <vt:lpstr>Unethical but Legal contd.</vt:lpstr>
      <vt:lpstr>Unethical but Legal contd.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rebs dawa</dc:creator>
  <cp:lastModifiedBy>rebs dawa</cp:lastModifiedBy>
  <cp:revision>39</cp:revision>
  <dcterms:created xsi:type="dcterms:W3CDTF">2021-10-27T05:16:59Z</dcterms:created>
  <dcterms:modified xsi:type="dcterms:W3CDTF">2024-01-29T09:40:11Z</dcterms:modified>
</cp:coreProperties>
</file>