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57" r:id="rId3"/>
    <p:sldId id="262" r:id="rId4"/>
    <p:sldId id="291" r:id="rId5"/>
    <p:sldId id="289" r:id="rId6"/>
    <p:sldId id="380" r:id="rId7"/>
    <p:sldId id="290" r:id="rId8"/>
    <p:sldId id="297" r:id="rId9"/>
    <p:sldId id="298" r:id="rId10"/>
    <p:sldId id="315" r:id="rId11"/>
    <p:sldId id="322" r:id="rId12"/>
    <p:sldId id="323" r:id="rId13"/>
    <p:sldId id="347" r:id="rId14"/>
    <p:sldId id="348" r:id="rId15"/>
    <p:sldId id="349" r:id="rId16"/>
    <p:sldId id="316" r:id="rId17"/>
    <p:sldId id="317" r:id="rId18"/>
    <p:sldId id="324" r:id="rId19"/>
    <p:sldId id="325" r:id="rId20"/>
    <p:sldId id="327" r:id="rId21"/>
    <p:sldId id="318" r:id="rId22"/>
    <p:sldId id="319" r:id="rId23"/>
    <p:sldId id="320" r:id="rId24"/>
    <p:sldId id="321" r:id="rId25"/>
    <p:sldId id="330" r:id="rId26"/>
    <p:sldId id="331" r:id="rId27"/>
    <p:sldId id="292" r:id="rId28"/>
    <p:sldId id="293" r:id="rId29"/>
    <p:sldId id="333" r:id="rId30"/>
    <p:sldId id="332" r:id="rId31"/>
    <p:sldId id="335" r:id="rId32"/>
    <p:sldId id="336" r:id="rId33"/>
    <p:sldId id="337" r:id="rId34"/>
    <p:sldId id="339" r:id="rId35"/>
    <p:sldId id="340" r:id="rId36"/>
    <p:sldId id="338" r:id="rId37"/>
    <p:sldId id="341" r:id="rId38"/>
    <p:sldId id="342" r:id="rId39"/>
    <p:sldId id="343" r:id="rId40"/>
    <p:sldId id="344" r:id="rId41"/>
    <p:sldId id="346" r:id="rId42"/>
    <p:sldId id="345" r:id="rId43"/>
    <p:sldId id="379" r:id="rId44"/>
    <p:sldId id="282"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sym typeface="+mn-ea"/>
              </a:rPr>
              <a:t>1) Create four groups out of the class.</a:t>
            </a:r>
            <a:endParaRPr lang="en-GB" altLang="en-US"/>
          </a:p>
          <a:p>
            <a:r>
              <a:rPr lang="en-GB" altLang="en-US">
                <a:sym typeface="+mn-ea"/>
              </a:rPr>
              <a:t>2) Select a sector of focus for the group e.g. education, Finance, environment etc</a:t>
            </a:r>
            <a:endParaRPr lang="en-GB" altLang="en-US"/>
          </a:p>
          <a:p>
            <a:r>
              <a:rPr lang="en-GB" altLang="en-US">
                <a:sym typeface="+mn-ea"/>
              </a:rPr>
              <a:t>3) Identify five public policies in the selected sectors as case studies for the group.</a:t>
            </a:r>
            <a:endParaRPr lang="en-GB"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isomorphism -similiarity in structures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9/6/2025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3083" y="2514601"/>
            <a:ext cx="9281529" cy="1193333"/>
          </a:xfrm>
        </p:spPr>
        <p:txBody>
          <a:bodyPr>
            <a:normAutofit/>
          </a:bodyPr>
          <a:lstStyle/>
          <a:p>
            <a:r>
              <a:rPr lang="en-GB" altLang="en-US" sz="3600" b="1" dirty="0"/>
              <a:t>Theories and Models for</a:t>
            </a:r>
            <a:r>
              <a:rPr lang="en-US" sz="3600" b="1" dirty="0"/>
              <a:t> Public Policy</a:t>
            </a:r>
          </a:p>
        </p:txBody>
      </p:sp>
      <p:sp>
        <p:nvSpPr>
          <p:cNvPr id="3" name="Subtitle 2"/>
          <p:cNvSpPr>
            <a:spLocks noGrp="1"/>
          </p:cNvSpPr>
          <p:nvPr>
            <p:ph type="subTitle" idx="1"/>
          </p:nvPr>
        </p:nvSpPr>
        <p:spPr>
          <a:xfrm>
            <a:off x="2589213" y="4051883"/>
            <a:ext cx="8165473" cy="2155970"/>
          </a:xfrm>
        </p:spPr>
        <p:txBody>
          <a:bodyPr>
            <a:normAutofit/>
          </a:bodyPr>
          <a:lstStyle/>
          <a:p>
            <a:pPr>
              <a:lnSpc>
                <a:spcPct val="90000"/>
              </a:lnSpc>
            </a:pPr>
            <a:r>
              <a:rPr lang="en-US" altLang="en-US" b="1" i="1" dirty="0"/>
              <a:t>Dr. Annet .K. NABATANZI MUYIMBA, PhD</a:t>
            </a:r>
          </a:p>
          <a:p>
            <a:pPr>
              <a:lnSpc>
                <a:spcPct val="90000"/>
              </a:lnSpc>
            </a:pPr>
            <a:r>
              <a:rPr lang="en-US" altLang="en-US" b="1" i="1" dirty="0"/>
              <a:t>Dept: Leadership &amp; Governance</a:t>
            </a:r>
          </a:p>
          <a:p>
            <a:pPr>
              <a:lnSpc>
                <a:spcPct val="90000"/>
              </a:lnSpc>
            </a:pPr>
            <a:r>
              <a:rPr lang="en-US" b="1" dirty="0"/>
              <a:t>MLG </a:t>
            </a:r>
            <a:r>
              <a:rPr lang="en-US" b="1"/>
              <a:t>7108 &amp; MBA 8157- </a:t>
            </a:r>
            <a:r>
              <a:rPr lang="en-US" altLang="en-US" b="1" i="1" dirty="0"/>
              <a:t>Lecture </a:t>
            </a:r>
            <a:r>
              <a:rPr lang="en-GB" altLang="en-US" b="1" i="1" dirty="0"/>
              <a:t>2</a:t>
            </a:r>
            <a:endParaRPr lang="en-US" altLang="en-US" b="1" i="1" dirty="0"/>
          </a:p>
          <a:p>
            <a:pPr>
              <a:lnSpc>
                <a:spcPct val="90000"/>
              </a:lnSpc>
            </a:pPr>
            <a:r>
              <a:rPr lang="en-US" b="1" dirty="0"/>
              <a:t>Public Policy Analysis Course</a:t>
            </a:r>
          </a:p>
          <a:p>
            <a:pPr>
              <a:lnSpc>
                <a:spcPct val="90000"/>
              </a:lnSpc>
            </a:pPr>
            <a:r>
              <a:rPr lang="en-US" b="1" dirty="0"/>
              <a:t>Makerere University Business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GB" altLang="en-US" b="1" dirty="0">
                <a:solidFill>
                  <a:schemeClr val="accent2">
                    <a:lumMod val="75000"/>
                  </a:schemeClr>
                </a:solidFill>
              </a:rPr>
              <a:t>Institutional Theory (IT)</a:t>
            </a:r>
          </a:p>
        </p:txBody>
      </p:sp>
      <p:sp>
        <p:nvSpPr>
          <p:cNvPr id="3" name="Content Placeholder 2"/>
          <p:cNvSpPr>
            <a:spLocks noGrp="1"/>
          </p:cNvSpPr>
          <p:nvPr>
            <p:ph idx="1"/>
          </p:nvPr>
        </p:nvSpPr>
        <p:spPr>
          <a:xfrm>
            <a:off x="2083242" y="1546860"/>
            <a:ext cx="9421370" cy="4775112"/>
          </a:xfrm>
        </p:spPr>
        <p:txBody>
          <a:bodyPr>
            <a:noAutofit/>
          </a:bodyPr>
          <a:lstStyle/>
          <a:p>
            <a:r>
              <a:rPr lang="en-GB" altLang="en-US" sz="2400" dirty="0"/>
              <a:t>I</a:t>
            </a:r>
            <a:r>
              <a:rPr lang="en-US" sz="2400" dirty="0"/>
              <a:t>nstitution</a:t>
            </a:r>
            <a:r>
              <a:rPr lang="en-GB" altLang="en-US" sz="2400" dirty="0"/>
              <a:t>s comprise </a:t>
            </a:r>
            <a:r>
              <a:rPr lang="en-US" sz="2400" dirty="0"/>
              <a:t>the structures, laws, rules, norms, values and routines that shape behavior and social interactions/relationships</a:t>
            </a:r>
            <a:r>
              <a:rPr lang="en-GB" altLang="en-US" sz="2400" dirty="0"/>
              <a:t>.</a:t>
            </a:r>
            <a:endParaRPr lang="en-US" sz="2400" dirty="0"/>
          </a:p>
          <a:p>
            <a:r>
              <a:rPr lang="en-GB" altLang="en-US" sz="2400" dirty="0"/>
              <a:t>Institutional Theory (IT) focuses on understanding how institutions </a:t>
            </a:r>
            <a:r>
              <a:rPr lang="en-US" sz="2400" dirty="0"/>
              <a:t>affect organizational behavior and policy. </a:t>
            </a:r>
          </a:p>
          <a:p>
            <a:r>
              <a:rPr lang="en-US" sz="2400" dirty="0"/>
              <a:t>In public policy, </a:t>
            </a:r>
            <a:r>
              <a:rPr lang="en-GB" altLang="en-US" sz="2400" dirty="0"/>
              <a:t>IT</a:t>
            </a:r>
            <a:r>
              <a:rPr lang="en-US" sz="2400" dirty="0"/>
              <a:t> provides a framework for analyzing how formal</a:t>
            </a:r>
            <a:r>
              <a:rPr lang="en-GB" altLang="en-US" sz="2400" dirty="0"/>
              <a:t> institutions</a:t>
            </a:r>
            <a:r>
              <a:rPr lang="en-US" sz="2400" dirty="0"/>
              <a:t> (laws, rules, regulations, organizational structures) and informal </a:t>
            </a:r>
            <a:r>
              <a:rPr lang="en-GB" altLang="en-US" sz="2400" dirty="0"/>
              <a:t>institutions</a:t>
            </a:r>
            <a:r>
              <a:rPr lang="en-US" sz="2400" dirty="0"/>
              <a:t> (values, culture,</a:t>
            </a:r>
            <a:r>
              <a:rPr lang="en-GB" sz="2400" dirty="0"/>
              <a:t> </a:t>
            </a:r>
            <a:r>
              <a:rPr lang="en-GB" altLang="en-US" sz="2400" dirty="0"/>
              <a:t>norms, </a:t>
            </a:r>
            <a:r>
              <a:rPr lang="en-US" sz="2400" dirty="0"/>
              <a:t>traditions) influence the development, implementation, and outcomes of policies.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075" y="624205"/>
            <a:ext cx="9507220" cy="746125"/>
          </a:xfrm>
        </p:spPr>
        <p:txBody>
          <a:bodyPr/>
          <a:lstStyle/>
          <a:p>
            <a:r>
              <a:rPr lang="en-US" b="1" dirty="0"/>
              <a:t>Institutional </a:t>
            </a:r>
            <a:r>
              <a:rPr lang="en-GB" altLang="en-US" b="1" dirty="0"/>
              <a:t>Theory</a:t>
            </a:r>
          </a:p>
        </p:txBody>
      </p:sp>
      <p:sp>
        <p:nvSpPr>
          <p:cNvPr id="3" name="Content Placeholder 2"/>
          <p:cNvSpPr>
            <a:spLocks noGrp="1"/>
          </p:cNvSpPr>
          <p:nvPr>
            <p:ph idx="1"/>
          </p:nvPr>
        </p:nvSpPr>
        <p:spPr>
          <a:xfrm>
            <a:off x="838200" y="1370330"/>
            <a:ext cx="10960735" cy="5122545"/>
          </a:xfrm>
        </p:spPr>
        <p:txBody>
          <a:bodyPr>
            <a:normAutofit/>
          </a:bodyPr>
          <a:lstStyle/>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Institutional theory therefore, focusses on government institutions that are involved in the development and implementation of public policies.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It should be remembered that public policies are made by government, which is composed of institutions broadly categorized under three arms, that is, Executive, Legislature and Judiciary. Government therefore as a state actor together with other non- state actors contribute to formulation, development and implementation of public policies.</a:t>
            </a:r>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Under Institutional theory, the role of government institutions and their contribution and mandates in developing and implementing policies are analyzed. For instance, the roles and responsibilities of institutions are studied to determine whether they are well laid out, backed up legally, able to defend their mandates.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Also, the legality of these institutions is looked at.</a:t>
            </a:r>
            <a:endParaRPr lang="en-GB" sz="20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a:t>
            </a:r>
            <a:r>
              <a:rPr lang="en-GB" altLang="en-US" b="1" dirty="0"/>
              <a:t>Theory</a:t>
            </a:r>
          </a:p>
        </p:txBody>
      </p:sp>
      <p:sp>
        <p:nvSpPr>
          <p:cNvPr id="3" name="Content Placeholder 2"/>
          <p:cNvSpPr>
            <a:spLocks noGrp="1"/>
          </p:cNvSpPr>
          <p:nvPr>
            <p:ph idx="1"/>
          </p:nvPr>
        </p:nvSpPr>
        <p:spPr>
          <a:xfrm>
            <a:off x="838200" y="1825625"/>
            <a:ext cx="10773578" cy="4564158"/>
          </a:xfrm>
        </p:spPr>
        <p:txBody>
          <a:bodyPr>
            <a:normAutofit fontScale="87500" lnSpcReduction="10000"/>
          </a:bodyPr>
          <a:lstStyle/>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also </a:t>
            </a:r>
            <a:r>
              <a:rPr lang="en-GB" sz="2800" kern="100" dirty="0">
                <a:latin typeface="Book Antiqua" panose="02040602050305030304" pitchFamily="18" charset="0"/>
                <a:ea typeface="Calibri" panose="020F0502020204030204" charset="0"/>
                <a:cs typeface="Times New Roman" panose="02020603050405020304" pitchFamily="18" charset="0"/>
              </a:rPr>
              <a:t>examines</a:t>
            </a:r>
            <a:r>
              <a:rPr lang="en-GB" sz="2800" kern="100" dirty="0">
                <a:effectLst/>
                <a:latin typeface="Book Antiqua" panose="02040602050305030304" pitchFamily="18" charset="0"/>
                <a:ea typeface="Calibri" panose="020F0502020204030204" charset="0"/>
                <a:cs typeface="Times New Roman" panose="02020603050405020304" pitchFamily="18" charset="0"/>
              </a:rPr>
              <a:t> the existing government structures, whether they are in place through which policy can be developed and implemented. </a:t>
            </a:r>
            <a:endParaRPr lang="en-GB" sz="28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further </a:t>
            </a:r>
            <a:r>
              <a:rPr lang="en-GB" sz="2800" kern="100" dirty="0">
                <a:latin typeface="Book Antiqua" panose="02040602050305030304" pitchFamily="18" charset="0"/>
                <a:ea typeface="Calibri" panose="020F0502020204030204" charset="0"/>
                <a:cs typeface="Times New Roman" panose="02020603050405020304" pitchFamily="18" charset="0"/>
              </a:rPr>
              <a:t>provides for the examination of</a:t>
            </a:r>
            <a:r>
              <a:rPr lang="en-GB" sz="2800" kern="100" dirty="0">
                <a:effectLst/>
                <a:latin typeface="Book Antiqua" panose="02040602050305030304" pitchFamily="18" charset="0"/>
                <a:ea typeface="Calibri" panose="020F0502020204030204" charset="0"/>
                <a:cs typeface="Times New Roman" panose="02020603050405020304" pitchFamily="18" charset="0"/>
              </a:rPr>
              <a:t> the inter-relationships, collaborations, and interactions between government institutions in policy development and implementation. It looks at whether these inter-relationships maximize efficiency and effectiveness.</a:t>
            </a:r>
            <a:endParaRPr lang="en-GB" sz="28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goes ahead to account for the formalities and bureaucracies in government institutions, and how they affect policy making and implementation.</a:t>
            </a:r>
            <a:endParaRPr lang="en-GB" sz="2800" kern="100" dirty="0">
              <a:effectLst/>
              <a:latin typeface="Calibri" panose="020F0502020204030204" charset="0"/>
              <a:ea typeface="Calibri" panose="020F0502020204030204" charset="0"/>
              <a:cs typeface="Times New Roman" panose="02020603050405020304" pitchFamily="18" charset="0"/>
            </a:endParaRPr>
          </a:p>
          <a:p>
            <a:pPr marL="0" indent="0" algn="just">
              <a:lnSpc>
                <a:spcPct val="107000"/>
              </a:lnSpc>
              <a:spcAft>
                <a:spcPts val="800"/>
              </a:spcAft>
              <a:buNone/>
            </a:pPr>
            <a:endParaRPr lang="en-GB" sz="28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2800" dirty="0"/>
          </a:p>
        </p:txBody>
      </p:sp>
      <p:sp>
        <p:nvSpPr>
          <p:cNvPr id="3" name="Content Placeholder 2"/>
          <p:cNvSpPr>
            <a:spLocks noGrp="1"/>
          </p:cNvSpPr>
          <p:nvPr>
            <p:ph idx="1"/>
          </p:nvPr>
        </p:nvSpPr>
        <p:spPr>
          <a:xfrm>
            <a:off x="838199" y="1651000"/>
            <a:ext cx="10806629" cy="4841875"/>
          </a:xfrm>
        </p:spPr>
        <p:txBody>
          <a:bodyPr>
            <a:normAutofit/>
          </a:bodyPr>
          <a:lstStyle/>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Early 20th Century</a:t>
            </a:r>
            <a:r>
              <a:rPr lang="en-GB" sz="2000" kern="100" dirty="0">
                <a:effectLst/>
                <a:latin typeface="Book Antiqua" panose="02040602050305030304" pitchFamily="18" charset="0"/>
                <a:ea typeface="Calibri" panose="020F0502020204030204" charset="0"/>
                <a:cs typeface="Times New Roman" panose="02020603050405020304" pitchFamily="18" charset="0"/>
              </a:rPr>
              <a:t>: Thorstein Veblen, an American economist and sociologist, laid the groundwork for institutional economics with his critique of neoclassical economics and emphasis on the role of institutions in shaping economic behaviour.</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Interwar Period</a:t>
            </a:r>
            <a:r>
              <a:rPr lang="en-GB" sz="2000" kern="100" dirty="0">
                <a:effectLst/>
                <a:latin typeface="Book Antiqua" panose="02040602050305030304" pitchFamily="18" charset="0"/>
                <a:ea typeface="Calibri" panose="020F0502020204030204" charset="0"/>
                <a:cs typeface="Times New Roman" panose="02020603050405020304" pitchFamily="18" charset="0"/>
              </a:rPr>
              <a:t>: Scholars like John R. Commons and Wesley Mitchell further developed institutional economics, focusing on how institutions such as law, property rights, and social norms influence economic outcomes.</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Post-World War II</a:t>
            </a:r>
            <a:r>
              <a:rPr lang="en-GB" sz="2000" kern="100" dirty="0">
                <a:effectLst/>
                <a:latin typeface="Book Antiqua" panose="02040602050305030304" pitchFamily="18" charset="0"/>
                <a:ea typeface="Calibri" panose="020F0502020204030204" charset="0"/>
                <a:cs typeface="Times New Roman" panose="02020603050405020304" pitchFamily="18" charset="0"/>
              </a:rPr>
              <a:t>: The rise of modern institutionalism saw scholars like Gunnar Myrdal, John Kenneth Galbraith, and </a:t>
            </a:r>
            <a:r>
              <a:rPr lang="en-GB" sz="2000" b="1" kern="100" dirty="0">
                <a:effectLst/>
                <a:latin typeface="Book Antiqua" panose="02040602050305030304" pitchFamily="18" charset="0"/>
                <a:ea typeface="Calibri" panose="020F0502020204030204" charset="0"/>
                <a:cs typeface="Times New Roman" panose="02020603050405020304" pitchFamily="18" charset="0"/>
              </a:rPr>
              <a:t>Karl Polanyi </a:t>
            </a:r>
            <a:r>
              <a:rPr lang="en-GB" sz="2000" kern="100" dirty="0">
                <a:effectLst/>
                <a:latin typeface="Book Antiqua" panose="02040602050305030304" pitchFamily="18" charset="0"/>
                <a:ea typeface="Calibri" panose="020F0502020204030204" charset="0"/>
                <a:cs typeface="Times New Roman" panose="02020603050405020304" pitchFamily="18" charset="0"/>
              </a:rPr>
              <a:t>examining the social, political, and historical contexts of economic activity, challenging the assumptions of neoclassical economics.</a:t>
            </a:r>
            <a:endParaRPr lang="en-GB" sz="20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2800" dirty="0"/>
          </a:p>
        </p:txBody>
      </p:sp>
      <p:sp>
        <p:nvSpPr>
          <p:cNvPr id="3" name="Content Placeholder 2"/>
          <p:cNvSpPr>
            <a:spLocks noGrp="1"/>
          </p:cNvSpPr>
          <p:nvPr>
            <p:ph idx="1"/>
          </p:nvPr>
        </p:nvSpPr>
        <p:spPr/>
        <p:txBody>
          <a:bodyPr>
            <a:normAutofit fontScale="85000" lnSpcReduction="20000"/>
          </a:bodyPr>
          <a:lstStyle/>
          <a:p>
            <a:pPr marL="0" lvl="0" indent="0" algn="just">
              <a:lnSpc>
                <a:spcPct val="107000"/>
              </a:lnSpc>
              <a:spcAft>
                <a:spcPts val="800"/>
              </a:spcAft>
              <a:buFont typeface="+mj-lt"/>
              <a:buNone/>
              <a:tabLst>
                <a:tab pos="457200" algn="l"/>
              </a:tabLst>
            </a:pPr>
            <a:r>
              <a:rPr lang="en-GB" sz="2800" b="1" kern="100" dirty="0">
                <a:effectLst/>
                <a:latin typeface="Book Antiqua" panose="02040602050305030304" pitchFamily="18" charset="0"/>
                <a:ea typeface="Calibri" panose="020F0502020204030204" charset="0"/>
                <a:cs typeface="Times New Roman" panose="02020603050405020304" pitchFamily="18" charset="0"/>
              </a:rPr>
              <a:t>1970s and 1980s</a:t>
            </a:r>
            <a:r>
              <a:rPr lang="en-GB" sz="2800" kern="100" dirty="0">
                <a:effectLst/>
                <a:latin typeface="Book Antiqua" panose="02040602050305030304" pitchFamily="18" charset="0"/>
                <a:ea typeface="Calibri" panose="020F0502020204030204" charset="0"/>
                <a:cs typeface="Times New Roman" panose="02020603050405020304" pitchFamily="18" charset="0"/>
              </a:rPr>
              <a:t>: Douglass C. North's work in institutional economics gained prominence, particularly his focus on the role of institutions in economic development and performance. North's ideas influenced subsequent research in various disciplines, including political science and sociology.</a:t>
            </a:r>
            <a:endParaRPr lang="en-GB" sz="28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800" b="1" kern="100" dirty="0">
                <a:effectLst/>
                <a:latin typeface="Book Antiqua" panose="02040602050305030304" pitchFamily="18" charset="0"/>
                <a:ea typeface="Calibri" panose="020F0502020204030204" charset="0"/>
                <a:cs typeface="Times New Roman" panose="02020603050405020304" pitchFamily="18" charset="0"/>
              </a:rPr>
              <a:t>Late 20th Century</a:t>
            </a:r>
            <a:r>
              <a:rPr lang="en-GB" sz="2800" kern="100" dirty="0">
                <a:effectLst/>
                <a:latin typeface="Book Antiqua" panose="02040602050305030304" pitchFamily="18" charset="0"/>
                <a:ea typeface="Calibri" panose="020F0502020204030204" charset="0"/>
                <a:cs typeface="Times New Roman" panose="02020603050405020304" pitchFamily="18" charset="0"/>
              </a:rPr>
              <a:t>: Institutional theory expanded beyond economics to other social sciences, with scholars like </a:t>
            </a:r>
            <a:r>
              <a:rPr lang="en-GB" sz="2800" b="1" kern="100" dirty="0">
                <a:effectLst/>
                <a:latin typeface="Book Antiqua" panose="02040602050305030304" pitchFamily="18" charset="0"/>
                <a:ea typeface="Calibri" panose="020F0502020204030204" charset="0"/>
                <a:cs typeface="Times New Roman" panose="02020603050405020304" pitchFamily="18" charset="0"/>
              </a:rPr>
              <a:t>Paul DiMaggio, Walter Powell, Peter Hall, and Paul Sabatier </a:t>
            </a:r>
            <a:r>
              <a:rPr lang="en-GB" sz="2800" kern="100" dirty="0">
                <a:effectLst/>
                <a:latin typeface="Book Antiqua" panose="02040602050305030304" pitchFamily="18" charset="0"/>
                <a:ea typeface="Calibri" panose="020F0502020204030204" charset="0"/>
                <a:cs typeface="Times New Roman" panose="02020603050405020304" pitchFamily="18" charset="0"/>
              </a:rPr>
              <a:t>contributing to its development in sociology, political science, and public policy.</a:t>
            </a:r>
            <a:endParaRPr lang="en-GB" sz="28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3200" dirty="0"/>
          </a:p>
        </p:txBody>
      </p:sp>
      <p:sp>
        <p:nvSpPr>
          <p:cNvPr id="3" name="Content Placeholder 2"/>
          <p:cNvSpPr>
            <a:spLocks noGrp="1"/>
          </p:cNvSpPr>
          <p:nvPr>
            <p:ph idx="1"/>
          </p:nvPr>
        </p:nvSpPr>
        <p:spPr>
          <a:xfrm>
            <a:off x="1751011" y="1676399"/>
            <a:ext cx="9873721" cy="4842933"/>
          </a:xfrm>
        </p:spPr>
        <p:txBody>
          <a:bodyPr>
            <a:normAutofit/>
          </a:bodyPr>
          <a:lstStyle/>
          <a:p>
            <a:r>
              <a:rPr lang="en-GB" sz="2000" b="1" kern="100" dirty="0">
                <a:effectLst/>
                <a:latin typeface="Book Antiqua" panose="02040602050305030304" pitchFamily="18" charset="0"/>
                <a:ea typeface="Calibri" panose="020F0502020204030204" charset="0"/>
                <a:cs typeface="Times New Roman" panose="02020603050405020304" pitchFamily="18" charset="0"/>
              </a:rPr>
              <a:t>Thomas Dye</a:t>
            </a:r>
            <a:r>
              <a:rPr lang="en-GB" sz="2000" kern="100" dirty="0">
                <a:effectLst/>
                <a:latin typeface="Book Antiqua" panose="02040602050305030304" pitchFamily="18" charset="0"/>
                <a:ea typeface="Calibri" panose="020F0502020204030204" charset="0"/>
                <a:cs typeface="Times New Roman" panose="02020603050405020304" pitchFamily="18" charset="0"/>
              </a:rPr>
              <a:t>, an American political scientist, made significant contributions to the study of public policy and institutional theory throughout his career. One of his notable works, "Understanding Public Policy," first published in 1972, remains a widely used textbook in the field. In this book, Dye explores various theoretical approaches to understanding public policy, including institutional theory, and examines the role of institutions in shaping policy processes and outcomes.</a:t>
            </a:r>
          </a:p>
          <a:p>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While Dye's work does not represent the foundational development of institutional theory, </a:t>
            </a:r>
            <a:r>
              <a:rPr lang="en-GB" sz="2000" b="1" kern="100" dirty="0">
                <a:effectLst/>
                <a:latin typeface="Book Antiqua" panose="02040602050305030304" pitchFamily="18" charset="0"/>
                <a:ea typeface="Calibri" panose="020F0502020204030204" charset="0"/>
                <a:cs typeface="Times New Roman" panose="02020603050405020304" pitchFamily="18" charset="0"/>
              </a:rPr>
              <a:t>his contributions have helped to disseminate and apply institutional concepts within the field of public policy.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Dye's continued research and writing on public policy have further enriched our understanding of how institutions influence governance, policymaking, and implementation.</a:t>
            </a:r>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endParaRPr lang="en-GB" sz="1800" kern="100" dirty="0">
              <a:effectLst/>
              <a:latin typeface="Calibri" panose="020F0502020204030204" charset="0"/>
              <a:ea typeface="Calibri" panose="020F050202020403020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US" b="1" dirty="0">
                <a:solidFill>
                  <a:schemeClr val="tx1"/>
                </a:solidFill>
                <a:sym typeface="+mn-ea"/>
              </a:rPr>
              <a:t>Key Concepts of Institutional Theory</a:t>
            </a:r>
            <a:endParaRPr lang="en-US" altLang="en-US" b="1" dirty="0">
              <a:solidFill>
                <a:schemeClr val="tx1"/>
              </a:solidFill>
              <a:sym typeface="+mn-ea"/>
            </a:endParaRPr>
          </a:p>
        </p:txBody>
      </p:sp>
      <p:sp>
        <p:nvSpPr>
          <p:cNvPr id="3" name="Content Placeholder 2"/>
          <p:cNvSpPr>
            <a:spLocks noGrp="1"/>
          </p:cNvSpPr>
          <p:nvPr>
            <p:ph idx="1"/>
          </p:nvPr>
        </p:nvSpPr>
        <p:spPr>
          <a:xfrm>
            <a:off x="2588895" y="1546860"/>
            <a:ext cx="8915400" cy="4617085"/>
          </a:xfrm>
        </p:spPr>
        <p:txBody>
          <a:bodyPr>
            <a:normAutofit/>
          </a:bodyPr>
          <a:lstStyle/>
          <a:p>
            <a:pPr marL="0" indent="0">
              <a:buNone/>
            </a:pPr>
            <a:r>
              <a:rPr lang="en-GB" altLang="en-US" b="1" dirty="0">
                <a:solidFill>
                  <a:srgbClr val="FF0000"/>
                </a:solidFill>
              </a:rPr>
              <a:t>1) </a:t>
            </a:r>
            <a:r>
              <a:rPr lang="en-US" b="1" dirty="0">
                <a:solidFill>
                  <a:srgbClr val="FF0000"/>
                </a:solidFill>
              </a:rPr>
              <a:t>Institutions</a:t>
            </a:r>
          </a:p>
          <a:p>
            <a:pPr marL="0" indent="0">
              <a:buNone/>
            </a:pPr>
            <a:r>
              <a:rPr lang="en-GB" altLang="en-US" b="1" i="1" dirty="0"/>
              <a:t>a) </a:t>
            </a:r>
            <a:r>
              <a:rPr lang="en-US" b="1" i="1" dirty="0"/>
              <a:t>Formal Institutions:</a:t>
            </a:r>
            <a:r>
              <a:rPr lang="en-US" i="1" dirty="0"/>
              <a:t> </a:t>
            </a:r>
            <a:r>
              <a:rPr lang="en-US" dirty="0"/>
              <a:t>These include laws, regulations, policies, and official organizational structures that govern behavior, relationships and processes.</a:t>
            </a:r>
          </a:p>
          <a:p>
            <a:pPr marL="0" indent="0">
              <a:buNone/>
            </a:pPr>
            <a:r>
              <a:rPr lang="en-GB" altLang="en-US" b="1" i="1" dirty="0"/>
              <a:t>b) </a:t>
            </a:r>
            <a:r>
              <a:rPr lang="en-US" b="1" i="1" dirty="0"/>
              <a:t>Informal Institutions:</a:t>
            </a:r>
            <a:r>
              <a:rPr lang="en-US" i="1" dirty="0"/>
              <a:t> </a:t>
            </a:r>
            <a:r>
              <a:rPr lang="en-US" dirty="0"/>
              <a:t>These consist of norms, values, traditions, and unwritten rules that influence behavior and decision-making.</a:t>
            </a:r>
          </a:p>
          <a:p>
            <a:pPr marL="0" indent="0">
              <a:buNone/>
            </a:pPr>
            <a:r>
              <a:rPr lang="en-GB" altLang="en-US" b="1" dirty="0">
                <a:solidFill>
                  <a:srgbClr val="FF0000"/>
                </a:solidFill>
              </a:rPr>
              <a:t>2) </a:t>
            </a:r>
            <a:r>
              <a:rPr lang="en-US" b="1" dirty="0">
                <a:solidFill>
                  <a:srgbClr val="FF0000"/>
                </a:solidFill>
              </a:rPr>
              <a:t>Institutional Isomorphism</a:t>
            </a:r>
            <a:endParaRPr lang="en-US" b="1" dirty="0"/>
          </a:p>
          <a:p>
            <a:pPr marL="0" indent="0">
              <a:buNone/>
            </a:pPr>
            <a:r>
              <a:rPr lang="en-GB" altLang="en-US" b="1" i="1" dirty="0"/>
              <a:t>a) </a:t>
            </a:r>
            <a:r>
              <a:rPr lang="en-US" b="1" i="1" dirty="0"/>
              <a:t>Coercive Isomorphism:</a:t>
            </a:r>
            <a:r>
              <a:rPr lang="en-US" dirty="0"/>
              <a:t> This occurs when organizations adopt structures and practices due to pressure from legal or regulatory authorities.</a:t>
            </a:r>
          </a:p>
          <a:p>
            <a:pPr marL="0" indent="0">
              <a:buNone/>
            </a:pPr>
            <a:r>
              <a:rPr lang="en-GB" altLang="en-US" b="1" i="1" dirty="0"/>
              <a:t>b) </a:t>
            </a:r>
            <a:r>
              <a:rPr lang="en-US" b="1" i="1" dirty="0"/>
              <a:t>Mimetic Isomorphism:</a:t>
            </a:r>
            <a:r>
              <a:rPr lang="en-US" dirty="0"/>
              <a:t> This occurs when organizations imitate successful models or adopt best practices to reduce uncertainty.</a:t>
            </a:r>
          </a:p>
          <a:p>
            <a:pPr marL="0" indent="0">
              <a:buNone/>
            </a:pPr>
            <a:r>
              <a:rPr lang="en-GB" altLang="en-US" b="1" i="1" dirty="0"/>
              <a:t>c) </a:t>
            </a:r>
            <a:r>
              <a:rPr lang="en-US" b="1" i="1" dirty="0"/>
              <a:t>Normative Isomorphism:</a:t>
            </a:r>
            <a:r>
              <a:rPr lang="en-US" dirty="0"/>
              <a:t> This arises from professional norms and standards that guide behavior within specific fields.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GB" altLang="en-US" b="1" dirty="0"/>
              <a:t>Key Concepts Institutional Theory (IT)..</a:t>
            </a:r>
          </a:p>
        </p:txBody>
      </p:sp>
      <p:sp>
        <p:nvSpPr>
          <p:cNvPr id="3" name="Content Placeholder 2"/>
          <p:cNvSpPr>
            <a:spLocks noGrp="1"/>
          </p:cNvSpPr>
          <p:nvPr>
            <p:ph idx="1"/>
          </p:nvPr>
        </p:nvSpPr>
        <p:spPr>
          <a:xfrm>
            <a:off x="1811867" y="1363980"/>
            <a:ext cx="9692428" cy="5206153"/>
          </a:xfrm>
        </p:spPr>
        <p:txBody>
          <a:bodyPr>
            <a:normAutofit fontScale="97500" lnSpcReduction="10000"/>
          </a:bodyPr>
          <a:lstStyle/>
          <a:p>
            <a:pPr marL="0" indent="0">
              <a:buNone/>
            </a:pPr>
            <a:r>
              <a:rPr lang="en-GB" altLang="en-US" b="1" dirty="0">
                <a:solidFill>
                  <a:srgbClr val="FF0000"/>
                </a:solidFill>
              </a:rPr>
              <a:t>3) </a:t>
            </a:r>
            <a:r>
              <a:rPr lang="en-US" b="1" dirty="0">
                <a:solidFill>
                  <a:srgbClr val="FF0000"/>
                </a:solidFill>
              </a:rPr>
              <a:t>Institutional Logics</a:t>
            </a:r>
          </a:p>
          <a:p>
            <a:pPr marL="0" indent="0">
              <a:buNone/>
            </a:pPr>
            <a:r>
              <a:rPr lang="en-GB" altLang="en-US" b="1" i="1" dirty="0"/>
              <a:t>a) </a:t>
            </a:r>
            <a:r>
              <a:rPr lang="en-US" b="1" i="1" dirty="0"/>
              <a:t>Dominant Logics: </a:t>
            </a:r>
            <a:r>
              <a:rPr lang="en-GB" altLang="en-US" i="1" dirty="0"/>
              <a:t>are t</a:t>
            </a:r>
            <a:r>
              <a:rPr lang="en-US" dirty="0"/>
              <a:t>he belief systems and practices that prevail in a given organization, shaping how policies are made and implemented.</a:t>
            </a:r>
          </a:p>
          <a:p>
            <a:pPr marL="0" indent="0">
              <a:buNone/>
            </a:pPr>
            <a:r>
              <a:rPr lang="en-GB" altLang="en-US" b="1" i="1" dirty="0"/>
              <a:t>b) </a:t>
            </a:r>
            <a:r>
              <a:rPr lang="en-US" b="1" i="1" dirty="0"/>
              <a:t>Competing Logics:</a:t>
            </a:r>
            <a:r>
              <a:rPr lang="en-US" dirty="0"/>
              <a:t> </a:t>
            </a:r>
            <a:r>
              <a:rPr lang="en-GB" altLang="en-US" dirty="0"/>
              <a:t>are the d</a:t>
            </a:r>
            <a:r>
              <a:rPr lang="en-US" dirty="0"/>
              <a:t>ifferent or conflicting belief systems within an </a:t>
            </a:r>
            <a:r>
              <a:rPr lang="en-US" dirty="0" err="1"/>
              <a:t>organisation</a:t>
            </a:r>
            <a:r>
              <a:rPr lang="en-US" dirty="0"/>
              <a:t> that can lead to policy conflicts or innovation.</a:t>
            </a:r>
          </a:p>
          <a:p>
            <a:pPr marL="0" indent="0">
              <a:buNone/>
            </a:pPr>
            <a:r>
              <a:rPr lang="en-GB" altLang="en-US" b="1" dirty="0">
                <a:solidFill>
                  <a:srgbClr val="FF0000"/>
                </a:solidFill>
              </a:rPr>
              <a:t>4) </a:t>
            </a:r>
            <a:r>
              <a:rPr lang="en-US" b="1" dirty="0">
                <a:solidFill>
                  <a:srgbClr val="FF0000"/>
                </a:solidFill>
              </a:rPr>
              <a:t>Path Dependence</a:t>
            </a:r>
          </a:p>
          <a:p>
            <a:pPr marL="0" indent="0">
              <a:buNone/>
            </a:pPr>
            <a:r>
              <a:rPr lang="en-GB" altLang="en-US" b="1" i="1" dirty="0"/>
              <a:t>a) </a:t>
            </a:r>
            <a:r>
              <a:rPr lang="en-US" b="1" i="1" dirty="0"/>
              <a:t>Historical Influence:</a:t>
            </a:r>
            <a:r>
              <a:rPr lang="en-US" dirty="0"/>
              <a:t> </a:t>
            </a:r>
            <a:r>
              <a:rPr lang="en-GB" altLang="en-US" dirty="0"/>
              <a:t>is t</a:t>
            </a:r>
            <a:r>
              <a:rPr lang="en-US" dirty="0"/>
              <a:t>he idea that past decisions and established practices significantly shape current policy options and trajectories.</a:t>
            </a:r>
          </a:p>
          <a:p>
            <a:pPr marL="0" indent="0">
              <a:buNone/>
            </a:pPr>
            <a:r>
              <a:rPr lang="en-GB" altLang="en-US" b="1" i="1" dirty="0"/>
              <a:t>b) </a:t>
            </a:r>
            <a:r>
              <a:rPr lang="en-US" b="1" i="1" dirty="0"/>
              <a:t>Lock-in Effects:</a:t>
            </a:r>
            <a:r>
              <a:rPr lang="en-US" dirty="0"/>
              <a:t> </a:t>
            </a:r>
            <a:r>
              <a:rPr lang="en-GB" altLang="en-US" dirty="0"/>
              <a:t>is t</a:t>
            </a:r>
            <a:r>
              <a:rPr lang="en-US" dirty="0"/>
              <a:t>he tendency for certain policy paths to become entrenched over time, making change difficult.</a:t>
            </a:r>
          </a:p>
          <a:p>
            <a:pPr marL="0" indent="0">
              <a:buNone/>
            </a:pPr>
            <a:r>
              <a:rPr lang="en-GB" altLang="en-US" b="1" dirty="0">
                <a:solidFill>
                  <a:srgbClr val="FF0000"/>
                </a:solidFill>
              </a:rPr>
              <a:t>5) </a:t>
            </a:r>
            <a:r>
              <a:rPr lang="en-US" b="1" dirty="0">
                <a:solidFill>
                  <a:srgbClr val="FF0000"/>
                </a:solidFill>
              </a:rPr>
              <a:t>Institutional Change</a:t>
            </a:r>
          </a:p>
          <a:p>
            <a:pPr marL="0" indent="0">
              <a:buNone/>
            </a:pPr>
            <a:r>
              <a:rPr lang="en-GB" altLang="en-US" b="1" i="1" dirty="0"/>
              <a:t>a) </a:t>
            </a:r>
            <a:r>
              <a:rPr lang="en-US" b="1" i="1" dirty="0"/>
              <a:t>Incremental Change:</a:t>
            </a:r>
            <a:r>
              <a:rPr lang="en-US" b="1" dirty="0"/>
              <a:t> </a:t>
            </a:r>
            <a:r>
              <a:rPr lang="en-US" dirty="0"/>
              <a:t>this refers to the gradual changes that occur within the existing institutional framework.</a:t>
            </a:r>
          </a:p>
          <a:p>
            <a:pPr marL="0" indent="0">
              <a:buNone/>
            </a:pPr>
            <a:r>
              <a:rPr lang="en-GB" altLang="en-US" b="1" i="1" dirty="0"/>
              <a:t>b) </a:t>
            </a:r>
            <a:r>
              <a:rPr lang="en-US" b="1" i="1" dirty="0"/>
              <a:t>Radical Change: </a:t>
            </a:r>
            <a:r>
              <a:rPr lang="en-US" dirty="0"/>
              <a:t>These are the fundamental changes that alter the core rules and structures of institutions.</a:t>
            </a:r>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818515"/>
          </a:xfrm>
        </p:spPr>
        <p:txBody>
          <a:bodyPr/>
          <a:lstStyle/>
          <a:p>
            <a:r>
              <a:rPr lang="en-US" b="1" dirty="0"/>
              <a:t>Assumptions</a:t>
            </a:r>
            <a:r>
              <a:rPr lang="en-GB" altLang="en-US" b="1" dirty="0"/>
              <a:t>/Principles/Tenets</a:t>
            </a:r>
            <a:r>
              <a:rPr lang="en-US" b="1" dirty="0"/>
              <a:t> of I</a:t>
            </a:r>
            <a:r>
              <a:rPr lang="en-GB" altLang="en-US" b="1" dirty="0"/>
              <a:t>T</a:t>
            </a:r>
          </a:p>
        </p:txBody>
      </p:sp>
      <p:sp>
        <p:nvSpPr>
          <p:cNvPr id="3" name="Content Placeholder 2"/>
          <p:cNvSpPr>
            <a:spLocks noGrp="1"/>
          </p:cNvSpPr>
          <p:nvPr>
            <p:ph idx="1"/>
          </p:nvPr>
        </p:nvSpPr>
        <p:spPr>
          <a:xfrm>
            <a:off x="1803400" y="1339215"/>
            <a:ext cx="9700895" cy="4935855"/>
          </a:xfrm>
        </p:spPr>
        <p:txBody>
          <a:bodyPr>
            <a:normAutofit fontScale="67500" lnSpcReduction="20000"/>
          </a:bodyPr>
          <a:lstStyle/>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1) Institutional Embeddedness</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sym typeface="+mn-ea"/>
              </a:rPr>
              <a:t>:</a:t>
            </a:r>
            <a:r>
              <a:rPr lang="en-GB" sz="2570" kern="100" dirty="0">
                <a:effectLst/>
                <a:latin typeface="Century Gothic" panose="020B0502020202020204" charset="0"/>
                <a:ea typeface="Calibri" panose="020F0502020204030204" charset="0"/>
                <a:cs typeface="Century Gothic" panose="020B0502020202020204" charset="0"/>
                <a:sym typeface="+mn-ea"/>
              </a:rPr>
              <a:t> Policies are shaped by the institutional context in which they operate, including formal rules, informal norms, and organizational structures.</a:t>
            </a:r>
            <a:endParaRPr lang="en-GB" sz="2570"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2) Isomorphism</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570" kern="100" dirty="0">
                <a:effectLst/>
                <a:latin typeface="Century Gothic" panose="020B0502020202020204" charset="0"/>
                <a:ea typeface="Calibri" panose="020F0502020204030204" charset="0"/>
                <a:cs typeface="Century Gothic" panose="020B0502020202020204" charset="0"/>
              </a:rPr>
              <a:t> Organizations within a field/sector tend to become more similar over time in terms of structure, practices, culture and values due to imitation and compliance pressures from legal and regulatory bodies.</a:t>
            </a: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3) Institutional environments</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 </a:t>
            </a:r>
            <a:r>
              <a:rPr lang="en-GB" sz="2570" kern="100" dirty="0">
                <a:effectLst/>
                <a:latin typeface="Century Gothic" panose="020B0502020202020204" charset="0"/>
                <a:ea typeface="Calibri" panose="020F0502020204030204" charset="0"/>
                <a:cs typeface="Century Gothic" panose="020B0502020202020204" charset="0"/>
              </a:rPr>
              <a:t>Organizations operate within broader social, cultural, economic, political, legal, technological, and ecological contexts that influence their behaviour and structure.</a:t>
            </a: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4) Legitimacy</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570" kern="100" dirty="0">
                <a:effectLst/>
                <a:latin typeface="Century Gothic" panose="020B0502020202020204" charset="0"/>
                <a:ea typeface="Calibri" panose="020F0502020204030204" charset="0"/>
                <a:cs typeface="Century Gothic" panose="020B0502020202020204" charset="0"/>
              </a:rPr>
              <a:t> Organizations seek legitimacy and validation from external stakeholders such as government, professional bodies, interest groups and the public, leading them to conform to widely accepted norms, practices and rules.</a:t>
            </a:r>
          </a:p>
          <a:p>
            <a:pPr marL="0" indent="0">
              <a:buNone/>
            </a:pPr>
            <a:r>
              <a:rPr lang="en-GB" sz="2570" b="1" dirty="0">
                <a:solidFill>
                  <a:srgbClr val="FF0000"/>
                </a:solidFill>
                <a:latin typeface="Century Gothic" panose="020B0502020202020204" charset="0"/>
                <a:cs typeface="Century Gothic" panose="020B0502020202020204" charset="0"/>
              </a:rPr>
              <a:t>5) Rationality is socially constructed:</a:t>
            </a:r>
            <a:r>
              <a:rPr lang="en-GB" sz="2570" dirty="0">
                <a:solidFill>
                  <a:srgbClr val="FF0000"/>
                </a:solidFill>
                <a:latin typeface="Century Gothic" panose="020B0502020202020204" charset="0"/>
                <a:cs typeface="Century Gothic" panose="020B0502020202020204" charset="0"/>
              </a:rPr>
              <a:t> </a:t>
            </a:r>
            <a:r>
              <a:rPr lang="en-GB" sz="2570" dirty="0">
                <a:latin typeface="Century Gothic" panose="020B0502020202020204" charset="0"/>
                <a:cs typeface="Century Gothic" panose="020B0502020202020204" charset="0"/>
              </a:rPr>
              <a:t>assumes that organizational decisions are not entirely driven by economic rationality; instead, they are shaped by socially constructed norms and expectations. Meaning that what is seen as "rational" behavior often conforms to institutional norms rather than pure economic efficiency.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1734"/>
            <a:ext cx="8911687" cy="821266"/>
          </a:xfrm>
        </p:spPr>
        <p:txBody>
          <a:bodyPr/>
          <a:lstStyle/>
          <a:p>
            <a:r>
              <a:rPr lang="en-US" b="1" dirty="0"/>
              <a:t>Assumptions</a:t>
            </a:r>
            <a:r>
              <a:rPr lang="en-GB" altLang="en-US" b="1" dirty="0"/>
              <a:t>/Principles/Tenets</a:t>
            </a:r>
            <a:r>
              <a:rPr lang="en-US" b="1" dirty="0"/>
              <a:t> of I</a:t>
            </a:r>
            <a:r>
              <a:rPr lang="en-GB" altLang="en-US" b="1" dirty="0"/>
              <a:t>T</a:t>
            </a:r>
          </a:p>
        </p:txBody>
      </p:sp>
      <p:sp>
        <p:nvSpPr>
          <p:cNvPr id="3" name="Content Placeholder 2"/>
          <p:cNvSpPr>
            <a:spLocks noGrp="1"/>
          </p:cNvSpPr>
          <p:nvPr>
            <p:ph idx="1"/>
          </p:nvPr>
        </p:nvSpPr>
        <p:spPr>
          <a:xfrm>
            <a:off x="1659466" y="1227667"/>
            <a:ext cx="10083801" cy="5249333"/>
          </a:xfrm>
        </p:spPr>
        <p:txBody>
          <a:bodyPr>
            <a:normAutofit fontScale="92500" lnSpcReduction="20000"/>
          </a:bodyPr>
          <a:lstStyle/>
          <a:p>
            <a:pPr marL="0" lvl="0" indent="0" algn="just">
              <a:lnSpc>
                <a:spcPct val="107000"/>
              </a:lnSpc>
              <a:spcAft>
                <a:spcPts val="800"/>
              </a:spcAft>
              <a:buFont typeface="+mj-lt"/>
              <a:buNone/>
              <a:tabLst>
                <a:tab pos="457200" algn="l"/>
              </a:tabLst>
            </a:pPr>
            <a:r>
              <a:rPr lang="en-GB" sz="3000" b="1" kern="100" dirty="0">
                <a:solidFill>
                  <a:srgbClr val="FF0000"/>
                </a:solidFill>
                <a:effectLst/>
                <a:ea typeface="Calibri" panose="020F0502020204030204" charset="0"/>
                <a:cs typeface="+mn-lt"/>
              </a:rPr>
              <a:t>5) Interconnectedness</a:t>
            </a:r>
            <a:r>
              <a:rPr lang="en-GB" sz="3000" kern="100" dirty="0">
                <a:solidFill>
                  <a:srgbClr val="FF0000"/>
                </a:solidFill>
                <a:effectLst/>
                <a:ea typeface="Calibri" panose="020F0502020204030204" charset="0"/>
                <a:cs typeface="+mn-lt"/>
              </a:rPr>
              <a:t>:</a:t>
            </a:r>
            <a:r>
              <a:rPr lang="en-GB" sz="3000" kern="100" dirty="0">
                <a:effectLst/>
                <a:ea typeface="Calibri" panose="020F0502020204030204" charset="0"/>
                <a:cs typeface="+mn-lt"/>
              </a:rPr>
              <a:t> Organizations within the same industry or sector are interconnected and influence each other's behaviour through competition, collaboration, and imitation.</a:t>
            </a:r>
          </a:p>
          <a:p>
            <a:pPr marL="0" lvl="0" indent="0" algn="just">
              <a:lnSpc>
                <a:spcPct val="107000"/>
              </a:lnSpc>
              <a:spcAft>
                <a:spcPts val="800"/>
              </a:spcAft>
              <a:buFont typeface="Wingdings" panose="05000000000000000000" charset="0"/>
              <a:buNone/>
              <a:tabLst>
                <a:tab pos="457200" algn="l"/>
              </a:tabLst>
            </a:pPr>
            <a:r>
              <a:rPr lang="en-GB" sz="3000" b="1" kern="100" dirty="0">
                <a:solidFill>
                  <a:srgbClr val="FF0000"/>
                </a:solidFill>
                <a:effectLst/>
                <a:ea typeface="Calibri" panose="020F0502020204030204" charset="0"/>
                <a:cs typeface="+mn-lt"/>
                <a:sym typeface="+mn-ea"/>
              </a:rPr>
              <a:t>6) Path Dependency</a:t>
            </a:r>
            <a:r>
              <a:rPr lang="en-GB" sz="3000" kern="100" dirty="0">
                <a:solidFill>
                  <a:srgbClr val="FF0000"/>
                </a:solidFill>
                <a:effectLst/>
                <a:ea typeface="Calibri" panose="020F0502020204030204" charset="0"/>
                <a:cs typeface="+mn-lt"/>
                <a:sym typeface="+mn-ea"/>
              </a:rPr>
              <a:t>:</a:t>
            </a:r>
            <a:r>
              <a:rPr lang="en-GB" sz="3000" kern="100" dirty="0">
                <a:effectLst/>
                <a:ea typeface="Calibri" panose="020F0502020204030204" charset="0"/>
                <a:cs typeface="+mn-lt"/>
                <a:sym typeface="+mn-ea"/>
              </a:rPr>
              <a:t> Historical legacies and past decisions constrain current policy choices, leading to the persistence of certain institutional arrangements over time.</a:t>
            </a:r>
          </a:p>
          <a:p>
            <a:pPr marL="0" lvl="0" indent="0" algn="just">
              <a:lnSpc>
                <a:spcPct val="107000"/>
              </a:lnSpc>
              <a:spcAft>
                <a:spcPts val="800"/>
              </a:spcAft>
              <a:buFont typeface="Wingdings" panose="05000000000000000000" charset="0"/>
              <a:buNone/>
              <a:tabLst>
                <a:tab pos="457200" algn="l"/>
              </a:tabLst>
            </a:pPr>
            <a:r>
              <a:rPr lang="en-GB" sz="3000" b="1" kern="100" dirty="0">
                <a:solidFill>
                  <a:srgbClr val="FF0000"/>
                </a:solidFill>
                <a:effectLst/>
                <a:ea typeface="Calibri" panose="020F0502020204030204" charset="0"/>
                <a:cs typeface="+mn-lt"/>
                <a:sym typeface="+mn-ea"/>
              </a:rPr>
              <a:t>7) Institutional change and adaptation</a:t>
            </a:r>
            <a:r>
              <a:rPr lang="en-GB" sz="3000" kern="100" dirty="0">
                <a:solidFill>
                  <a:srgbClr val="FF0000"/>
                </a:solidFill>
                <a:effectLst/>
                <a:ea typeface="Calibri" panose="020F0502020204030204" charset="0"/>
                <a:cs typeface="+mn-lt"/>
                <a:sym typeface="+mn-ea"/>
              </a:rPr>
              <a:t>:</a:t>
            </a:r>
            <a:r>
              <a:rPr lang="en-GB" sz="3000" kern="100" dirty="0">
                <a:effectLst/>
                <a:ea typeface="Calibri" panose="020F0502020204030204" charset="0"/>
                <a:cs typeface="+mn-lt"/>
                <a:sym typeface="+mn-ea"/>
              </a:rPr>
              <a:t> Institutions evolve over time in response to internal and external pressures and changes, such as technological advancements, shifts in societal values, or changes in political dynamics.</a:t>
            </a:r>
            <a:endParaRPr lang="en-GB" sz="3000" kern="100" dirty="0">
              <a:effectLst/>
              <a:ea typeface="Calibri" panose="020F0502020204030204" charset="0"/>
              <a:cs typeface="+mn-lt"/>
            </a:endParaRPr>
          </a:p>
          <a:p>
            <a:pPr marL="0" lvl="0" indent="0" algn="just">
              <a:lnSpc>
                <a:spcPct val="107000"/>
              </a:lnSpc>
              <a:spcAft>
                <a:spcPts val="800"/>
              </a:spcAft>
              <a:buFont typeface="+mj-lt"/>
              <a:buNone/>
              <a:tabLst>
                <a:tab pos="457200" algn="l"/>
              </a:tabLst>
            </a:pPr>
            <a:endParaRPr lang="en-GB" sz="3000" kern="100" dirty="0">
              <a:effectLst/>
              <a:ea typeface="Calibri" panose="020F0502020204030204" charset="0"/>
              <a:cs typeface="+mn-lt"/>
            </a:endParaRPr>
          </a:p>
          <a:p>
            <a:pPr marL="0" lvl="0" indent="0" algn="just">
              <a:lnSpc>
                <a:spcPct val="107000"/>
              </a:lnSpc>
              <a:spcAft>
                <a:spcPts val="800"/>
              </a:spcAft>
              <a:buFont typeface="+mj-lt"/>
              <a:buNone/>
              <a:tabLst>
                <a:tab pos="457200" algn="l"/>
              </a:tabLst>
            </a:pPr>
            <a:endParaRPr lang="en-GB" sz="28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endParaRPr lang="en-GB" sz="2800" kern="100" dirty="0">
              <a:effectLst/>
              <a:latin typeface="Calibri" panose="020F0502020204030204" charset="0"/>
              <a:ea typeface="Calibri" panose="020F050202020403020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a:xfrm>
            <a:off x="1921079" y="1384183"/>
            <a:ext cx="9583533" cy="5192785"/>
          </a:xfrm>
        </p:spPr>
        <p:txBody>
          <a:bodyPr>
            <a:normAutofit lnSpcReduction="10000"/>
          </a:bodyPr>
          <a:lstStyle/>
          <a:p>
            <a:pPr>
              <a:lnSpc>
                <a:spcPct val="150000"/>
              </a:lnSpc>
              <a:buFont typeface="Wingdings" panose="05000000000000000000" pitchFamily="2" charset="2"/>
              <a:buChar char="Ø"/>
            </a:pPr>
            <a:r>
              <a:rPr lang="en-US" sz="2000" dirty="0">
                <a:sym typeface="+mn-ea"/>
              </a:rPr>
              <a:t>Theories and concepts are needed to:</a:t>
            </a:r>
            <a:endParaRPr lang="en-US" sz="2000" dirty="0"/>
          </a:p>
          <a:p>
            <a:pPr>
              <a:lnSpc>
                <a:spcPct val="150000"/>
              </a:lnSpc>
              <a:buFont typeface="Wingdings" panose="05000000000000000000" pitchFamily="2" charset="2"/>
              <a:buChar char="Ø"/>
            </a:pPr>
            <a:r>
              <a:rPr lang="en-US" sz="2000" dirty="0">
                <a:sym typeface="+mn-ea"/>
              </a:rPr>
              <a:t> Guide the understanding and study of public policy, </a:t>
            </a:r>
            <a:endParaRPr lang="en-US" sz="2000" dirty="0"/>
          </a:p>
          <a:p>
            <a:pPr>
              <a:lnSpc>
                <a:spcPct val="150000"/>
              </a:lnSpc>
              <a:buFont typeface="Wingdings" panose="05000000000000000000" pitchFamily="2" charset="2"/>
              <a:buChar char="Ø"/>
            </a:pPr>
            <a:r>
              <a:rPr lang="en-US" sz="2000" dirty="0">
                <a:sym typeface="+mn-ea"/>
              </a:rPr>
              <a:t>Facilitate communication and define boundaries</a:t>
            </a:r>
            <a:endParaRPr lang="en-US" sz="2000" dirty="0"/>
          </a:p>
          <a:p>
            <a:pPr>
              <a:lnSpc>
                <a:spcPct val="150000"/>
              </a:lnSpc>
              <a:buFont typeface="Wingdings" panose="05000000000000000000" pitchFamily="2" charset="2"/>
              <a:buChar char="Ø"/>
            </a:pPr>
            <a:r>
              <a:rPr lang="en-US" sz="2000" dirty="0">
                <a:sym typeface="+mn-ea"/>
              </a:rPr>
              <a:t>Suggest possible explanations for policy actions.</a:t>
            </a:r>
            <a:endParaRPr lang="en-US" sz="2000" dirty="0"/>
          </a:p>
          <a:p>
            <a:pPr>
              <a:lnSpc>
                <a:spcPct val="150000"/>
              </a:lnSpc>
              <a:buFont typeface="Wingdings" panose="05000000000000000000" pitchFamily="2" charset="2"/>
              <a:buChar char="Ø"/>
            </a:pPr>
            <a:r>
              <a:rPr lang="en-US" sz="2000" dirty="0">
                <a:sym typeface="+mn-ea"/>
              </a:rPr>
              <a:t>There is no consensus on which is the best theoretical approach</a:t>
            </a:r>
            <a:r>
              <a:rPr lang="en-GB" altLang="en-US" sz="2000" dirty="0">
                <a:sym typeface="+mn-ea"/>
              </a:rPr>
              <a:t> to take</a:t>
            </a:r>
            <a:r>
              <a:rPr lang="en-US" sz="2000" dirty="0">
                <a:sym typeface="+mn-ea"/>
              </a:rPr>
              <a:t> in PP</a:t>
            </a:r>
            <a:endParaRPr lang="en-US" sz="2000" dirty="0"/>
          </a:p>
          <a:p>
            <a:pPr>
              <a:lnSpc>
                <a:spcPct val="150000"/>
              </a:lnSpc>
              <a:buFont typeface="Wingdings" panose="05000000000000000000" pitchFamily="2" charset="2"/>
              <a:buChar char="Ø"/>
            </a:pPr>
            <a:r>
              <a:rPr lang="en-US" sz="2000" dirty="0">
                <a:sym typeface="+mn-ea"/>
              </a:rPr>
              <a:t>Each theory focuses attention on a different aspect of policy making and</a:t>
            </a:r>
            <a:r>
              <a:rPr lang="en-GB" altLang="en-US" sz="2000" dirty="0">
                <a:sym typeface="+mn-ea"/>
              </a:rPr>
              <a:t> analysis, and</a:t>
            </a:r>
            <a:r>
              <a:rPr lang="en-US" sz="2000" dirty="0">
                <a:sym typeface="+mn-ea"/>
              </a:rPr>
              <a:t> </a:t>
            </a:r>
            <a:endParaRPr lang="en-US" sz="2000" dirty="0"/>
          </a:p>
          <a:p>
            <a:pPr>
              <a:lnSpc>
                <a:spcPct val="150000"/>
              </a:lnSpc>
              <a:buFont typeface="Wingdings" panose="05000000000000000000" pitchFamily="2" charset="2"/>
              <a:buChar char="Ø"/>
            </a:pPr>
            <a:r>
              <a:rPr lang="en-US" sz="2000" dirty="0">
                <a:sym typeface="+mn-ea"/>
              </a:rPr>
              <a:t>Indicates situations, conditions and or events under which each theory may be more useful.</a:t>
            </a:r>
            <a:endParaRPr lang="en-US" sz="2000" dirty="0"/>
          </a:p>
          <a:p>
            <a:endParaRPr lang="en-US" sz="2000" dirty="0"/>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917575"/>
          </a:xfrm>
        </p:spPr>
        <p:txBody>
          <a:bodyPr/>
          <a:lstStyle/>
          <a:p>
            <a:r>
              <a:rPr lang="en-GB" altLang="en-US" b="1" dirty="0"/>
              <a:t>Assumptions/</a:t>
            </a:r>
            <a:r>
              <a:rPr lang="en-US" b="1" dirty="0"/>
              <a:t>Principles</a:t>
            </a:r>
            <a:r>
              <a:rPr lang="en-GB" altLang="en-US" b="1" dirty="0"/>
              <a:t>/T</a:t>
            </a:r>
            <a:r>
              <a:rPr lang="en-US" b="1" dirty="0"/>
              <a:t>enets of I</a:t>
            </a:r>
            <a:r>
              <a:rPr lang="en-GB" altLang="en-US" b="1" dirty="0"/>
              <a:t>T</a:t>
            </a:r>
          </a:p>
        </p:txBody>
      </p:sp>
      <p:sp>
        <p:nvSpPr>
          <p:cNvPr id="3" name="Content Placeholder 2"/>
          <p:cNvSpPr>
            <a:spLocks noGrp="1"/>
          </p:cNvSpPr>
          <p:nvPr>
            <p:ph idx="1"/>
          </p:nvPr>
        </p:nvSpPr>
        <p:spPr>
          <a:xfrm>
            <a:off x="2134870" y="1689735"/>
            <a:ext cx="9369425" cy="4564380"/>
          </a:xfrm>
        </p:spPr>
        <p:txBody>
          <a:bodyPr>
            <a:normAutofit fontScale="80000" lnSpcReduction="10000"/>
          </a:bodyPr>
          <a:lstStyle/>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8) Inertia (lock-in effect)</a:t>
            </a:r>
            <a:r>
              <a:rPr lang="en-GB" sz="2800" kern="100" dirty="0">
                <a:solidFill>
                  <a:srgbClr val="FF0000"/>
                </a:solidFill>
                <a:effectLst/>
                <a:latin typeface="Century Gothic" panose="020B0502020202020204" charset="0"/>
                <a:ea typeface="Calibri" panose="020F0502020204030204" charset="0"/>
                <a:cs typeface="Century Gothic" panose="020B0502020202020204" charset="0"/>
                <a:sym typeface="+mn-ea"/>
              </a:rPr>
              <a:t>: </a:t>
            </a:r>
            <a:r>
              <a:rPr lang="en-GB" sz="2800" kern="100" dirty="0">
                <a:effectLst/>
                <a:latin typeface="Century Gothic" panose="020B0502020202020204" charset="0"/>
                <a:ea typeface="Calibri" panose="020F0502020204030204" charset="0"/>
                <a:cs typeface="Century Gothic" panose="020B0502020202020204" charset="0"/>
                <a:sym typeface="+mn-ea"/>
              </a:rPr>
              <a:t>Once established/institutionalized, certain organizational structures and practices tend to persist even if they become inefficient or obsolete, they are taken for granted as "the way things are done." due to institutional pressures and norms.</a:t>
            </a:r>
            <a:endParaRPr lang="en-GB" sz="2800" dirty="0">
              <a:solidFill>
                <a:schemeClr val="tx1"/>
              </a:solidFill>
              <a:latin typeface="Century Gothic" panose="020B0502020202020204" charset="0"/>
              <a:cs typeface="Century Gothic" panose="020B0502020202020204" charset="0"/>
            </a:endParaRPr>
          </a:p>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rPr>
              <a:t>9)</a:t>
            </a: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Institutional Logics: </a:t>
            </a:r>
            <a:r>
              <a:rPr lang="en-GB" sz="2800" kern="100" dirty="0">
                <a:effectLst/>
                <a:latin typeface="Century Gothic" panose="020B0502020202020204" charset="0"/>
                <a:ea typeface="Calibri" panose="020F0502020204030204" charset="0"/>
                <a:cs typeface="Century Gothic" panose="020B0502020202020204" charset="0"/>
                <a:sym typeface="+mn-ea"/>
              </a:rPr>
              <a:t>Different institutions embody distinct sets of values, norms, and beliefs that guide their behaviour and decision-making processes.</a:t>
            </a:r>
            <a:endParaRPr lang="en-GB" sz="2800" b="1"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rPr>
              <a:t>10) Multi-level Governance</a:t>
            </a:r>
            <a:r>
              <a:rPr lang="en-GB" sz="280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800" kern="100" dirty="0">
                <a:effectLst/>
                <a:latin typeface="Century Gothic" panose="020B0502020202020204" charset="0"/>
                <a:ea typeface="Calibri" panose="020F0502020204030204" charset="0"/>
                <a:cs typeface="Century Gothic" panose="020B0502020202020204" charset="0"/>
              </a:rPr>
              <a:t> Institutions operate at various levels, including local, national, and international, leading to complex interactions and interdependencies in policy making and analysis.</a:t>
            </a:r>
          </a:p>
          <a:p>
            <a:endParaRPr lang="en-GB" dirty="0">
              <a:latin typeface="Century Gothic" panose="020B0502020202020204" charset="0"/>
              <a:cs typeface="Century Gothic" panose="020B0502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855134"/>
          </a:xfrm>
        </p:spPr>
        <p:txBody>
          <a:bodyPr>
            <a:normAutofit fontScale="90000"/>
          </a:bodyPr>
          <a:lstStyle/>
          <a:p>
            <a:r>
              <a:rPr lang="en-GB" altLang="en-US" b="1" dirty="0"/>
              <a:t>Application of Institutional Theory in PPA</a:t>
            </a:r>
          </a:p>
        </p:txBody>
      </p:sp>
      <p:sp>
        <p:nvSpPr>
          <p:cNvPr id="3" name="Content Placeholder 2"/>
          <p:cNvSpPr>
            <a:spLocks noGrp="1"/>
          </p:cNvSpPr>
          <p:nvPr>
            <p:ph idx="1"/>
          </p:nvPr>
        </p:nvSpPr>
        <p:spPr>
          <a:xfrm>
            <a:off x="1456267" y="1185334"/>
            <a:ext cx="10048028" cy="4978612"/>
          </a:xfrm>
        </p:spPr>
        <p:txBody>
          <a:bodyPr>
            <a:normAutofit/>
          </a:bodyPr>
          <a:lstStyle/>
          <a:p>
            <a:pPr marL="0" indent="0">
              <a:buNone/>
            </a:pPr>
            <a:r>
              <a:rPr lang="en-US" b="1" dirty="0">
                <a:solidFill>
                  <a:srgbClr val="FF0000"/>
                </a:solidFill>
              </a:rPr>
              <a:t>Policy Design and Formulation:</a:t>
            </a:r>
          </a:p>
          <a:p>
            <a:pPr>
              <a:buFont typeface="Wingdings" panose="05000000000000000000" charset="0"/>
              <a:buChar char="§"/>
            </a:pPr>
            <a:r>
              <a:rPr lang="en-US" dirty="0">
                <a:solidFill>
                  <a:schemeClr val="tx1"/>
                </a:solidFill>
              </a:rPr>
              <a:t>Analyzing the institutional context to understand the formal and informal rules that influence policy design. This includes identifying key stakeholders, power dynamics, and historical influences.</a:t>
            </a:r>
          </a:p>
          <a:p>
            <a:pPr>
              <a:buFont typeface="Wingdings" panose="05000000000000000000" charset="0"/>
              <a:buChar char="§"/>
            </a:pPr>
            <a:r>
              <a:rPr lang="en-US" dirty="0">
                <a:solidFill>
                  <a:schemeClr val="tx1"/>
                </a:solidFill>
              </a:rPr>
              <a:t>Incorporating institutional norms and values</a:t>
            </a:r>
            <a:r>
              <a:rPr lang="en-GB" altLang="en-US" dirty="0">
                <a:solidFill>
                  <a:schemeClr val="tx1"/>
                </a:solidFill>
              </a:rPr>
              <a:t> in PP design</a:t>
            </a:r>
            <a:r>
              <a:rPr lang="en-US" dirty="0">
                <a:solidFill>
                  <a:schemeClr val="tx1"/>
                </a:solidFill>
              </a:rPr>
              <a:t> </a:t>
            </a:r>
            <a:r>
              <a:rPr lang="en-GB" altLang="en-US" dirty="0">
                <a:solidFill>
                  <a:schemeClr val="tx1"/>
                </a:solidFill>
              </a:rPr>
              <a:t>e</a:t>
            </a:r>
            <a:r>
              <a:rPr lang="en-US" dirty="0">
                <a:solidFill>
                  <a:schemeClr val="tx1"/>
                </a:solidFill>
              </a:rPr>
              <a:t>nsur</a:t>
            </a:r>
            <a:r>
              <a:rPr lang="en-GB" altLang="en-US" dirty="0">
                <a:solidFill>
                  <a:schemeClr val="tx1"/>
                </a:solidFill>
              </a:rPr>
              <a:t>es</a:t>
            </a:r>
            <a:r>
              <a:rPr lang="en-US" dirty="0">
                <a:solidFill>
                  <a:schemeClr val="tx1"/>
                </a:solidFill>
              </a:rPr>
              <a:t> that policies align with prevailing social norms and values to enhance legitimacy and acceptance.</a:t>
            </a:r>
          </a:p>
          <a:p>
            <a:pPr marL="0" indent="0">
              <a:buNone/>
            </a:pPr>
            <a:endParaRPr lang="en-US" dirty="0">
              <a:solidFill>
                <a:srgbClr val="FF0000"/>
              </a:solidFill>
            </a:endParaRPr>
          </a:p>
          <a:p>
            <a:pPr marL="0" indent="0">
              <a:buNone/>
            </a:pPr>
            <a:r>
              <a:rPr lang="en-US" b="1" dirty="0">
                <a:solidFill>
                  <a:srgbClr val="FF0000"/>
                </a:solidFill>
              </a:rPr>
              <a:t>Policy Implementation:</a:t>
            </a:r>
          </a:p>
          <a:p>
            <a:pPr>
              <a:buFont typeface="Wingdings" panose="05000000000000000000" charset="0"/>
              <a:buChar char="§"/>
            </a:pPr>
            <a:r>
              <a:rPr lang="en-US" dirty="0">
                <a:solidFill>
                  <a:schemeClr val="tx1"/>
                </a:solidFill>
              </a:rPr>
              <a:t>Aligning policy implementation strategies with existing institutional frameworks to enhance compliance and effectiveness.</a:t>
            </a:r>
          </a:p>
          <a:p>
            <a:pPr>
              <a:buFont typeface="Wingdings" panose="05000000000000000000" charset="0"/>
              <a:buChar char="§"/>
            </a:pPr>
            <a:r>
              <a:rPr lang="en-US" dirty="0">
                <a:solidFill>
                  <a:schemeClr val="tx1"/>
                </a:solidFill>
              </a:rPr>
              <a:t>Utilizing informal networks, traditions, and community norms to support policy implementation.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fontScale="90000"/>
          </a:bodyPr>
          <a:lstStyle/>
          <a:p>
            <a:r>
              <a:rPr lang="en-GB" altLang="en-US" b="1" dirty="0"/>
              <a:t>Application of Institutional Theory in PPA</a:t>
            </a:r>
          </a:p>
        </p:txBody>
      </p:sp>
      <p:sp>
        <p:nvSpPr>
          <p:cNvPr id="3" name="Content Placeholder 2"/>
          <p:cNvSpPr>
            <a:spLocks noGrp="1"/>
          </p:cNvSpPr>
          <p:nvPr>
            <p:ph idx="1"/>
          </p:nvPr>
        </p:nvSpPr>
        <p:spPr>
          <a:xfrm>
            <a:off x="1861820" y="1254760"/>
            <a:ext cx="9642475" cy="4909185"/>
          </a:xfrm>
        </p:spPr>
        <p:txBody>
          <a:bodyPr>
            <a:normAutofit fontScale="85000" lnSpcReduction="20000"/>
          </a:bodyPr>
          <a:lstStyle/>
          <a:p>
            <a:pPr marL="0" indent="0">
              <a:buNone/>
            </a:pPr>
            <a:r>
              <a:rPr lang="en-US" b="1" dirty="0">
                <a:solidFill>
                  <a:srgbClr val="FF0000"/>
                </a:solidFill>
              </a:rPr>
              <a:t>Policy Evaluation and Analysis</a:t>
            </a:r>
          </a:p>
          <a:p>
            <a:pPr>
              <a:buFont typeface="Arial" panose="020B0604020202020204" pitchFamily="34" charset="0"/>
              <a:buChar char="•"/>
            </a:pPr>
            <a:r>
              <a:rPr lang="en-US" dirty="0">
                <a:solidFill>
                  <a:schemeClr val="tx1"/>
                </a:solidFill>
              </a:rPr>
              <a:t>Identifying institutional constraints that may hinder policy effectiveness and exploring ways to address them.</a:t>
            </a:r>
          </a:p>
          <a:p>
            <a:pPr>
              <a:buFont typeface="Arial" panose="020B0604020202020204" pitchFamily="34" charset="0"/>
              <a:buChar char="•"/>
            </a:pPr>
            <a:r>
              <a:rPr lang="en-GB" altLang="en-US" dirty="0">
                <a:solidFill>
                  <a:schemeClr val="tx1"/>
                </a:solidFill>
              </a:rPr>
              <a:t>F</a:t>
            </a:r>
            <a:r>
              <a:rPr lang="en-US" dirty="0">
                <a:solidFill>
                  <a:schemeClr val="tx1"/>
                </a:solidFill>
              </a:rPr>
              <a:t>eedback from institutional actors </a:t>
            </a:r>
            <a:r>
              <a:rPr lang="en-GB" altLang="en-US" dirty="0">
                <a:solidFill>
                  <a:schemeClr val="tx1"/>
                </a:solidFill>
              </a:rPr>
              <a:t>including</a:t>
            </a:r>
            <a:r>
              <a:rPr lang="en-US" dirty="0">
                <a:solidFill>
                  <a:schemeClr val="tx1"/>
                </a:solidFill>
              </a:rPr>
              <a:t> government agencies, NGOs, community groups </a:t>
            </a:r>
            <a:r>
              <a:rPr lang="en-GB" altLang="en-US" dirty="0">
                <a:solidFill>
                  <a:schemeClr val="tx1"/>
                </a:solidFill>
              </a:rPr>
              <a:t>is used </a:t>
            </a:r>
            <a:r>
              <a:rPr lang="en-US" dirty="0">
                <a:solidFill>
                  <a:schemeClr val="tx1"/>
                </a:solidFill>
              </a:rPr>
              <a:t>to refine and improve policies.</a:t>
            </a:r>
          </a:p>
          <a:p>
            <a:pPr marL="0" indent="0">
              <a:buNone/>
            </a:pPr>
            <a:r>
              <a:rPr lang="en-US" b="1" dirty="0">
                <a:solidFill>
                  <a:srgbClr val="FF0000"/>
                </a:solidFill>
              </a:rPr>
              <a:t>Policy Adoption</a:t>
            </a:r>
            <a:endParaRPr lang="en-US" dirty="0">
              <a:solidFill>
                <a:schemeClr val="tx1"/>
              </a:solidFill>
            </a:endParaRPr>
          </a:p>
          <a:p>
            <a:pPr>
              <a:buFont typeface="Arial" panose="020B0604020202020204" pitchFamily="34" charset="0"/>
              <a:buChar char="•"/>
            </a:pPr>
            <a:r>
              <a:rPr lang="en-GB" altLang="en-US" dirty="0">
                <a:solidFill>
                  <a:schemeClr val="tx1"/>
                </a:solidFill>
              </a:rPr>
              <a:t>S</a:t>
            </a:r>
            <a:r>
              <a:rPr lang="en-US" dirty="0">
                <a:solidFill>
                  <a:schemeClr val="tx1"/>
                </a:solidFill>
              </a:rPr>
              <a:t>uccessful policy models from other contexts (mimetic isomorphism) </a:t>
            </a:r>
            <a:r>
              <a:rPr lang="en-GB" altLang="en-US" dirty="0">
                <a:solidFill>
                  <a:schemeClr val="tx1"/>
                </a:solidFill>
              </a:rPr>
              <a:t>are adopted </a:t>
            </a:r>
            <a:r>
              <a:rPr lang="en-US" dirty="0">
                <a:solidFill>
                  <a:schemeClr val="tx1"/>
                </a:solidFill>
              </a:rPr>
              <a:t>while considering local adaptations.</a:t>
            </a:r>
          </a:p>
          <a:p>
            <a:pPr>
              <a:buFont typeface="Arial" panose="020B0604020202020204" pitchFamily="34" charset="0"/>
              <a:buChar char="•"/>
            </a:pPr>
            <a:r>
              <a:rPr lang="en-US" dirty="0">
                <a:solidFill>
                  <a:schemeClr val="tx1"/>
                </a:solidFill>
              </a:rPr>
              <a:t>Regulatory Compliance</a:t>
            </a:r>
            <a:r>
              <a:rPr lang="en-GB" altLang="en-US" dirty="0">
                <a:solidFill>
                  <a:schemeClr val="tx1"/>
                </a:solidFill>
              </a:rPr>
              <a:t> e</a:t>
            </a:r>
            <a:r>
              <a:rPr lang="en-US" dirty="0">
                <a:solidFill>
                  <a:schemeClr val="tx1"/>
                </a:solidFill>
              </a:rPr>
              <a:t>nsur</a:t>
            </a:r>
            <a:r>
              <a:rPr lang="en-GB" altLang="en-US" dirty="0">
                <a:solidFill>
                  <a:schemeClr val="tx1"/>
                </a:solidFill>
              </a:rPr>
              <a:t>es</a:t>
            </a:r>
            <a:r>
              <a:rPr lang="en-US" dirty="0">
                <a:solidFill>
                  <a:schemeClr val="tx1"/>
                </a:solidFill>
              </a:rPr>
              <a:t> that policies comply with higher-level regulations and standards (coercive isomorphism).</a:t>
            </a:r>
          </a:p>
          <a:p>
            <a:pPr>
              <a:buFont typeface="Arial" panose="020B0604020202020204" pitchFamily="34" charset="0"/>
              <a:buChar char="•"/>
            </a:pPr>
            <a:r>
              <a:rPr lang="en-US" dirty="0">
                <a:solidFill>
                  <a:schemeClr val="tx1"/>
                </a:solidFill>
              </a:rPr>
              <a:t>Professional Standards: </a:t>
            </a:r>
            <a:r>
              <a:rPr lang="en-GB" altLang="en-US" dirty="0">
                <a:solidFill>
                  <a:schemeClr val="tx1"/>
                </a:solidFill>
              </a:rPr>
              <a:t>P</a:t>
            </a:r>
            <a:r>
              <a:rPr lang="en-US" dirty="0">
                <a:solidFill>
                  <a:schemeClr val="tx1"/>
                </a:solidFill>
              </a:rPr>
              <a:t>olicies </a:t>
            </a:r>
            <a:r>
              <a:rPr lang="en-GB" altLang="en-US" dirty="0">
                <a:solidFill>
                  <a:schemeClr val="tx1"/>
                </a:solidFill>
              </a:rPr>
              <a:t>are aligned </a:t>
            </a:r>
            <a:r>
              <a:rPr lang="en-US" dirty="0">
                <a:solidFill>
                  <a:schemeClr val="tx1"/>
                </a:solidFill>
              </a:rPr>
              <a:t>with professional norms and standards to gain support from key stakeholders (normative isomorphism).</a:t>
            </a:r>
          </a:p>
          <a:p>
            <a:pPr marL="0" indent="0">
              <a:buNone/>
            </a:pPr>
            <a:r>
              <a:rPr lang="en-US" b="1" dirty="0">
                <a:solidFill>
                  <a:srgbClr val="FF0000"/>
                </a:solidFill>
              </a:rPr>
              <a:t>Managing Institutional Change</a:t>
            </a:r>
          </a:p>
          <a:p>
            <a:pPr>
              <a:buFont typeface="Arial" panose="020B0604020202020204" pitchFamily="34" charset="0"/>
              <a:buChar char="•"/>
            </a:pPr>
            <a:r>
              <a:rPr lang="en-US" dirty="0">
                <a:solidFill>
                  <a:schemeClr val="tx1"/>
                </a:solidFill>
              </a:rPr>
              <a:t>Incremental Reforms: </a:t>
            </a:r>
            <a:r>
              <a:rPr lang="en-GB" altLang="en-US" dirty="0">
                <a:solidFill>
                  <a:schemeClr val="tx1"/>
                </a:solidFill>
              </a:rPr>
              <a:t>S</a:t>
            </a:r>
            <a:r>
              <a:rPr lang="en-US" dirty="0">
                <a:solidFill>
                  <a:schemeClr val="tx1"/>
                </a:solidFill>
              </a:rPr>
              <a:t>mall-scale changes </a:t>
            </a:r>
            <a:r>
              <a:rPr lang="en-GB" altLang="en-US" dirty="0">
                <a:solidFill>
                  <a:schemeClr val="tx1"/>
                </a:solidFill>
              </a:rPr>
              <a:t>are implemented </a:t>
            </a:r>
            <a:r>
              <a:rPr lang="en-US" dirty="0">
                <a:solidFill>
                  <a:schemeClr val="tx1"/>
                </a:solidFill>
              </a:rPr>
              <a:t>that gradually shift institutional practices and norms.</a:t>
            </a:r>
          </a:p>
          <a:p>
            <a:pPr>
              <a:buFont typeface="Arial" panose="020B0604020202020204" pitchFamily="34" charset="0"/>
              <a:buChar char="•"/>
            </a:pPr>
            <a:r>
              <a:rPr lang="en-US" dirty="0">
                <a:solidFill>
                  <a:schemeClr val="tx1"/>
                </a:solidFill>
              </a:rPr>
              <a:t>Overcoming Path Dependence: Identifying opportunities for breaking away from entrenched policy paths to introduce innovative solutions.</a:t>
            </a:r>
          </a:p>
          <a:p>
            <a:pPr>
              <a:buFont typeface="Arial" panose="020B0604020202020204" pitchFamily="34" charset="0"/>
              <a:buChar char="•"/>
            </a:pPr>
            <a:r>
              <a:rPr lang="en-US" dirty="0">
                <a:solidFill>
                  <a:schemeClr val="tx1"/>
                </a:solidFill>
              </a:rPr>
              <a:t>Coalitions</a:t>
            </a:r>
            <a:r>
              <a:rPr lang="en-GB" altLang="en-US" dirty="0">
                <a:solidFill>
                  <a:schemeClr val="tx1"/>
                </a:solidFill>
              </a:rPr>
              <a:t> </a:t>
            </a:r>
            <a:r>
              <a:rPr lang="en-US" dirty="0">
                <a:solidFill>
                  <a:schemeClr val="tx1"/>
                </a:solidFill>
              </a:rPr>
              <a:t>of stakeholders </a:t>
            </a:r>
            <a:r>
              <a:rPr lang="en-GB" altLang="en-US" dirty="0">
                <a:solidFill>
                  <a:schemeClr val="tx1"/>
                </a:solidFill>
              </a:rPr>
              <a:t>are formed </a:t>
            </a:r>
            <a:r>
              <a:rPr lang="en-US" dirty="0">
                <a:solidFill>
                  <a:schemeClr val="tx1"/>
                </a:solidFill>
              </a:rPr>
              <a:t>to support and drive institutional change.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a:bodyPr>
          <a:lstStyle/>
          <a:p>
            <a:r>
              <a:rPr lang="en-GB" altLang="en-US" b="1" dirty="0"/>
              <a:t>Benefits OF IT</a:t>
            </a:r>
          </a:p>
        </p:txBody>
      </p:sp>
      <p:sp>
        <p:nvSpPr>
          <p:cNvPr id="3" name="Content Placeholder 2"/>
          <p:cNvSpPr>
            <a:spLocks noGrp="1"/>
          </p:cNvSpPr>
          <p:nvPr>
            <p:ph idx="1"/>
          </p:nvPr>
        </p:nvSpPr>
        <p:spPr>
          <a:xfrm>
            <a:off x="1861820" y="1254760"/>
            <a:ext cx="9642475" cy="4909185"/>
          </a:xfrm>
        </p:spPr>
        <p:txBody>
          <a:bodyPr>
            <a:normAutofit/>
          </a:bodyPr>
          <a:lstStyle/>
          <a:p>
            <a:pPr>
              <a:buFont typeface="Wingdings" panose="05000000000000000000" charset="0"/>
              <a:buChar char="ü"/>
            </a:pPr>
            <a:r>
              <a:rPr lang="en-US" sz="2400" dirty="0">
                <a:solidFill>
                  <a:schemeClr val="tx1"/>
                </a:solidFill>
              </a:rPr>
              <a:t>Provides a deep understanding of the formal and informal rules that shape policy environments</a:t>
            </a:r>
            <a:r>
              <a:rPr lang="en-GB" altLang="en-US" sz="2400" dirty="0">
                <a:solidFill>
                  <a:schemeClr val="tx1"/>
                </a:solidFill>
              </a:rPr>
              <a:t> (institutional context understanding)</a:t>
            </a:r>
            <a:r>
              <a:rPr lang="en-US" sz="2400" dirty="0">
                <a:solidFill>
                  <a:schemeClr val="tx1"/>
                </a:solidFill>
              </a:rPr>
              <a:t>.</a:t>
            </a:r>
          </a:p>
          <a:p>
            <a:pPr>
              <a:buFont typeface="Wingdings" panose="05000000000000000000" charset="0"/>
              <a:buChar char="ü"/>
            </a:pPr>
            <a:r>
              <a:rPr lang="en-US" sz="2400" dirty="0">
                <a:solidFill>
                  <a:schemeClr val="tx1"/>
                </a:solidFill>
              </a:rPr>
              <a:t>Policies that align with institutional norms and values are more likely to be accepted and supported by stakeholders</a:t>
            </a:r>
            <a:r>
              <a:rPr lang="en-GB" altLang="en-US" sz="2400" dirty="0">
                <a:solidFill>
                  <a:schemeClr val="tx1"/>
                </a:solidFill>
              </a:rPr>
              <a:t> (Increased legitimacy)</a:t>
            </a:r>
            <a:r>
              <a:rPr lang="en-US" sz="2400" dirty="0">
                <a:solidFill>
                  <a:schemeClr val="tx1"/>
                </a:solidFill>
              </a:rPr>
              <a:t>.</a:t>
            </a:r>
          </a:p>
          <a:p>
            <a:pPr>
              <a:buFont typeface="Wingdings" panose="05000000000000000000" charset="0"/>
              <a:buChar char="ü"/>
            </a:pPr>
            <a:r>
              <a:rPr lang="en-US" sz="2400" dirty="0">
                <a:solidFill>
                  <a:schemeClr val="tx1"/>
                </a:solidFill>
              </a:rPr>
              <a:t>Helps policymakers design strategies for managing institutional change and overcoming resistance.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a:bodyPr>
          <a:lstStyle/>
          <a:p>
            <a:r>
              <a:rPr lang="en-GB" altLang="en-US" b="1" dirty="0"/>
              <a:t>Challenges of IT</a:t>
            </a:r>
          </a:p>
        </p:txBody>
      </p:sp>
      <p:sp>
        <p:nvSpPr>
          <p:cNvPr id="3" name="Content Placeholder 2"/>
          <p:cNvSpPr>
            <a:spLocks noGrp="1"/>
          </p:cNvSpPr>
          <p:nvPr>
            <p:ph idx="1"/>
          </p:nvPr>
        </p:nvSpPr>
        <p:spPr>
          <a:xfrm>
            <a:off x="1861820" y="1254760"/>
            <a:ext cx="9642475" cy="4909185"/>
          </a:xfrm>
        </p:spPr>
        <p:txBody>
          <a:bodyPr>
            <a:normAutofit/>
          </a:bodyPr>
          <a:lstStyle/>
          <a:p>
            <a:pPr>
              <a:buFont typeface="Wingdings" panose="05000000000000000000" charset="0"/>
              <a:buChar char="ü"/>
            </a:pPr>
            <a:r>
              <a:rPr sz="2000" b="1" dirty="0">
                <a:solidFill>
                  <a:schemeClr val="tx1"/>
                </a:solidFill>
              </a:rPr>
              <a:t>Complexity:</a:t>
            </a:r>
            <a:r>
              <a:rPr sz="2000" dirty="0">
                <a:solidFill>
                  <a:schemeClr val="tx1"/>
                </a:solidFill>
              </a:rPr>
              <a:t> Navigating the complex web of formal and informal institutions can be challenging.</a:t>
            </a:r>
          </a:p>
          <a:p>
            <a:pPr>
              <a:buFont typeface="Wingdings" panose="05000000000000000000" charset="0"/>
              <a:buChar char="ü"/>
            </a:pPr>
            <a:r>
              <a:rPr sz="2000" b="1" dirty="0">
                <a:solidFill>
                  <a:schemeClr val="tx1"/>
                </a:solidFill>
              </a:rPr>
              <a:t>Resistance to Change:</a:t>
            </a:r>
            <a:r>
              <a:rPr sz="2000" dirty="0">
                <a:solidFill>
                  <a:schemeClr val="tx1"/>
                </a:solidFill>
              </a:rPr>
              <a:t> Established institutions may resist change, making it difficult to implement new policies or reforms.</a:t>
            </a:r>
          </a:p>
          <a:p>
            <a:pPr>
              <a:buFont typeface="Wingdings" panose="05000000000000000000" charset="0"/>
              <a:buChar char="ü"/>
            </a:pPr>
            <a:r>
              <a:rPr sz="2000" b="1" dirty="0">
                <a:solidFill>
                  <a:schemeClr val="tx1"/>
                </a:solidFill>
              </a:rPr>
              <a:t>Path Dependence: </a:t>
            </a:r>
            <a:r>
              <a:rPr sz="2000" dirty="0">
                <a:solidFill>
                  <a:schemeClr val="tx1"/>
                </a:solidFill>
              </a:rPr>
              <a:t>Historical decisions and entrenched practices can limit policy options</a:t>
            </a:r>
            <a:r>
              <a:rPr lang="en-GB" sz="2000" dirty="0">
                <a:solidFill>
                  <a:schemeClr val="tx1"/>
                </a:solidFill>
              </a:rPr>
              <a:t>,  entrepreneurship </a:t>
            </a:r>
            <a:r>
              <a:rPr sz="2000" dirty="0">
                <a:solidFill>
                  <a:schemeClr val="tx1"/>
                </a:solidFill>
              </a:rPr>
              <a:t>and innovation.</a:t>
            </a:r>
          </a:p>
          <a:p>
            <a:pPr>
              <a:buFont typeface="Wingdings" panose="05000000000000000000" charset="0"/>
              <a:buChar char="ü"/>
            </a:pPr>
            <a:r>
              <a:rPr sz="2000" b="1" dirty="0">
                <a:solidFill>
                  <a:schemeClr val="tx1"/>
                </a:solidFill>
              </a:rPr>
              <a:t>Decoupling:</a:t>
            </a:r>
            <a:r>
              <a:rPr sz="2000" dirty="0">
                <a:solidFill>
                  <a:schemeClr val="tx1"/>
                </a:solidFill>
              </a:rPr>
              <a:t> Organizations may adopt formal structures and policies to appear legitimate, but these are often decoupled from actual practices. In other words, organizations may comply with institutional expectations symbolically without fully implementing them in day-to-day operations.</a:t>
            </a:r>
          </a:p>
          <a:p>
            <a:pPr>
              <a:buFont typeface="Wingdings" panose="05000000000000000000" charset="0"/>
              <a:buChar char="ü"/>
            </a:pPr>
            <a:r>
              <a:rPr sz="2000" b="1" dirty="0">
                <a:solidFill>
                  <a:schemeClr val="tx1"/>
                </a:solidFill>
              </a:rPr>
              <a:t>Symbolic Action:</a:t>
            </a:r>
            <a:r>
              <a:rPr lang="en-GB" sz="2000" b="1" dirty="0">
                <a:solidFill>
                  <a:schemeClr val="tx1"/>
                </a:solidFill>
              </a:rPr>
              <a:t> </a:t>
            </a:r>
            <a:r>
              <a:rPr sz="2000" dirty="0">
                <a:solidFill>
                  <a:schemeClr val="tx1"/>
                </a:solidFill>
              </a:rPr>
              <a:t>Organizational actions and decisions are often symbolic rather than substantive, aimed at gaining legitimacy or appeasing external audiences rather than improving efficiency or solving real problems</a:t>
            </a:r>
            <a:r>
              <a:rPr lang="en-GB" sz="2000" dirty="0">
                <a:solidFill>
                  <a:schemeClr val="tx1"/>
                </a:solidFill>
              </a:rPr>
              <a:t>.</a:t>
            </a:r>
          </a:p>
          <a:p>
            <a:pPr>
              <a:buFont typeface="Wingdings" panose="05000000000000000000" charset="0"/>
              <a:buChar char="ü"/>
            </a:pPr>
            <a:endParaRPr lang="en-GB"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Limitations of Institutional theory in public policy </a:t>
            </a:r>
            <a:endParaRPr lang="en-GB" sz="2800" dirty="0"/>
          </a:p>
        </p:txBody>
      </p:sp>
      <p:sp>
        <p:nvSpPr>
          <p:cNvPr id="3" name="Content Placeholder 2"/>
          <p:cNvSpPr>
            <a:spLocks noGrp="1"/>
          </p:cNvSpPr>
          <p:nvPr>
            <p:ph idx="1"/>
          </p:nvPr>
        </p:nvSpPr>
        <p:spPr>
          <a:xfrm>
            <a:off x="2215515" y="1266190"/>
            <a:ext cx="9288780" cy="4998085"/>
          </a:xfrm>
        </p:spPr>
        <p:txBody>
          <a:bodyPr>
            <a:normAutofit fontScale="80000" lnSpcReduction="10000"/>
          </a:bodyPr>
          <a:lstStyle/>
          <a:p>
            <a:pPr marL="0" lvl="0" indent="0" algn="just">
              <a:lnSpc>
                <a:spcPct val="100000"/>
              </a:lnSpc>
              <a:spcAft>
                <a:spcPts val="800"/>
              </a:spcAft>
              <a:buFont typeface="+mj-lt"/>
              <a:buNone/>
              <a:tabLst>
                <a:tab pos="457200" algn="l"/>
              </a:tabLst>
            </a:pPr>
            <a:r>
              <a:rPr lang="en-GB" sz="1800" b="1" kern="100" dirty="0">
                <a:effectLst/>
                <a:latin typeface="Century Gothic" panose="020B0502020202020204" charset="0"/>
                <a:ea typeface="Calibri" panose="020F0502020204030204" charset="0"/>
                <a:cs typeface="Century Gothic" panose="020B0502020202020204" charset="0"/>
              </a:rPr>
              <a:t>1) Overemphasis on Stability</a:t>
            </a:r>
            <a:r>
              <a:rPr lang="en-GB" sz="1800" kern="100" dirty="0">
                <a:effectLst/>
                <a:latin typeface="Century Gothic" panose="020B0502020202020204" charset="0"/>
                <a:ea typeface="Calibri" panose="020F0502020204030204" charset="0"/>
                <a:cs typeface="Century Gothic" panose="020B0502020202020204" charset="0"/>
              </a:rPr>
              <a:t>: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Institutional theory often assumes stability and inertia within institutions, which may not fully account for the dynamic and evolving nature of public policy environments.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Policies can be subject to rapid changes driven by political, economic, and social factors.</a:t>
            </a:r>
          </a:p>
          <a:p>
            <a:pPr marL="0" lvl="0" indent="0" algn="just">
              <a:lnSpc>
                <a:spcPct val="100000"/>
              </a:lnSpc>
              <a:spcAft>
                <a:spcPts val="800"/>
              </a:spcAft>
              <a:buFont typeface="+mj-lt"/>
              <a:buNone/>
              <a:tabLst>
                <a:tab pos="457200" algn="l"/>
              </a:tabLst>
            </a:pPr>
            <a:r>
              <a:rPr lang="en-GB" sz="1800" b="1" kern="100" dirty="0">
                <a:effectLst/>
                <a:latin typeface="Century Gothic" panose="020B0502020202020204" charset="0"/>
                <a:ea typeface="Calibri" panose="020F0502020204030204" charset="0"/>
                <a:cs typeface="Century Gothic" panose="020B0502020202020204" charset="0"/>
              </a:rPr>
              <a:t>2) Limited Attention to Agency and entrepreneurship:</a:t>
            </a:r>
            <a:r>
              <a:rPr lang="en-GB" sz="1800" kern="100" dirty="0">
                <a:effectLst/>
                <a:latin typeface="Century Gothic" panose="020B0502020202020204" charset="0"/>
                <a:ea typeface="Calibri" panose="020F0502020204030204" charset="0"/>
                <a:cs typeface="Century Gothic" panose="020B0502020202020204" charset="0"/>
              </a:rPr>
              <a:t> Institutional theory tends to focus on how institutions shape individual and organizational </a:t>
            </a:r>
            <a:r>
              <a:rPr lang="en-GB" sz="1800" kern="100" dirty="0" err="1">
                <a:effectLst/>
                <a:latin typeface="Century Gothic" panose="020B0502020202020204" charset="0"/>
                <a:ea typeface="Calibri" panose="020F0502020204030204" charset="0"/>
                <a:cs typeface="Century Gothic" panose="020B0502020202020204" charset="0"/>
              </a:rPr>
              <a:t>behavior</a:t>
            </a:r>
            <a:r>
              <a:rPr lang="en-GB" sz="1800" kern="100" dirty="0">
                <a:effectLst/>
                <a:latin typeface="Century Gothic" panose="020B0502020202020204" charset="0"/>
                <a:ea typeface="Calibri" panose="020F0502020204030204" charset="0"/>
                <a:cs typeface="Century Gothic" panose="020B0502020202020204" charset="0"/>
              </a:rPr>
              <a:t>, overlooking the agency of policymakers/entrepreneurs and other actors in shaping institutions themselves by i</a:t>
            </a:r>
            <a:r>
              <a:rPr lang="en-GB" kern="100" dirty="0">
                <a:effectLst/>
                <a:latin typeface="Century Gothic" panose="020B0502020202020204" charset="0"/>
                <a:ea typeface="Calibri" panose="020F0502020204030204" charset="0"/>
                <a:cs typeface="Century Gothic" panose="020B0502020202020204" charset="0"/>
                <a:sym typeface="+mn-ea"/>
              </a:rPr>
              <a:t>ntroducing new ideas, challenging existing institutional arrangements, and mobilizing support for alternative approaches.</a:t>
            </a:r>
            <a:endParaRPr lang="en-GB" sz="1800"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0000"/>
              </a:lnSpc>
              <a:spcAft>
                <a:spcPts val="800"/>
              </a:spcAft>
              <a:buFont typeface="+mj-lt"/>
              <a:buNone/>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a:t>
            </a:r>
            <a:r>
              <a:rPr lang="en-GB" sz="1800" b="1" kern="100" dirty="0">
                <a:effectLst/>
                <a:latin typeface="Century Gothic" panose="020B0502020202020204" charset="0"/>
                <a:ea typeface="Calibri" panose="020F0502020204030204" charset="0"/>
                <a:cs typeface="Century Gothic" panose="020B0502020202020204" charset="0"/>
              </a:rPr>
              <a:t>3) Neglect of Power Dynamics</a:t>
            </a:r>
            <a:r>
              <a:rPr lang="en-GB" sz="1800" kern="100" dirty="0">
                <a:effectLst/>
                <a:latin typeface="Century Gothic" panose="020B0502020202020204" charset="0"/>
                <a:ea typeface="Calibri" panose="020F0502020204030204" charset="0"/>
                <a:cs typeface="Century Gothic" panose="020B0502020202020204" charset="0"/>
              </a:rPr>
              <a:t>: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The theory does not adequately address power dynamics and how they influence policy outcomes. </a:t>
            </a:r>
          </a:p>
          <a:p>
            <a:pPr lvl="0" algn="just">
              <a:lnSpc>
                <a:spcPct val="100000"/>
              </a:lnSpc>
              <a:spcAft>
                <a:spcPts val="800"/>
              </a:spcAft>
              <a:buFont typeface="Arial" panose="020B0604020202020204" pitchFamily="34" charset="0"/>
              <a:buChar char="•"/>
              <a:tabLst>
                <a:tab pos="457200" algn="l"/>
              </a:tabLst>
            </a:pPr>
            <a:r>
              <a:rPr lang="en-GB" kern="100" dirty="0">
                <a:effectLst/>
                <a:latin typeface="Century Gothic" panose="020B0502020202020204" charset="0"/>
                <a:ea typeface="Calibri" panose="020F0502020204030204" charset="0"/>
                <a:cs typeface="Century Gothic" panose="020B0502020202020204" charset="0"/>
                <a:sym typeface="+mn-ea"/>
              </a:rPr>
              <a:t>Institutions allocate power and authority within the policy process, influencing who participates, whose interests are considered, and which ideas gain traction.</a:t>
            </a:r>
            <a:endParaRPr lang="en-GB" sz="1800" kern="100" dirty="0">
              <a:effectLst/>
              <a:latin typeface="Century Gothic" panose="020B0502020202020204" charset="0"/>
              <a:ea typeface="Calibri" panose="020F0502020204030204" charset="0"/>
              <a:cs typeface="Century Gothic" panose="020B0502020202020204" charset="0"/>
            </a:endParaRP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Institutions can perpetuate existing power structures and inequalities, which may not be adequately addressed within institutional analyses.</a:t>
            </a:r>
            <a:endParaRPr lang="en-GB" dirty="0">
              <a:latin typeface="Century Gothic" panose="020B0502020202020204" charset="0"/>
              <a:cs typeface="Century Gothic" panose="020B0502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907415"/>
          </a:xfrm>
        </p:spPr>
        <p:txBody>
          <a:bodyPr>
            <a:normAutofit fontScale="90000"/>
          </a:bodyPr>
          <a:lstStyle/>
          <a:p>
            <a:r>
              <a:rPr lang="en-GB" sz="3200" b="1" dirty="0">
                <a:effectLst/>
                <a:latin typeface="Book Antiqua" panose="02040602050305030304" pitchFamily="18" charset="0"/>
                <a:ea typeface="Calibri" panose="020F0502020204030204" charset="0"/>
                <a:cs typeface="Times New Roman" panose="02020603050405020304" pitchFamily="18" charset="0"/>
              </a:rPr>
              <a:t>Limitations of Institutional theory in public policy </a:t>
            </a:r>
            <a:endParaRPr lang="en-GB" sz="3200" dirty="0"/>
          </a:p>
        </p:txBody>
      </p:sp>
      <p:sp>
        <p:nvSpPr>
          <p:cNvPr id="3" name="Content Placeholder 2"/>
          <p:cNvSpPr>
            <a:spLocks noGrp="1"/>
          </p:cNvSpPr>
          <p:nvPr>
            <p:ph idx="1"/>
          </p:nvPr>
        </p:nvSpPr>
        <p:spPr>
          <a:xfrm>
            <a:off x="2588895" y="1457325"/>
            <a:ext cx="8915400" cy="4888230"/>
          </a:xfrm>
        </p:spPr>
        <p:txBody>
          <a:bodyPr>
            <a:normAutofit fontScale="67500" lnSpcReduction="20000"/>
          </a:bodyPr>
          <a:lstStyle/>
          <a:p>
            <a:pPr marL="0" lvl="0" indent="0" algn="just" fontAlgn="base">
              <a:lnSpc>
                <a:spcPct val="115000"/>
              </a:lnSpc>
              <a:spcBef>
                <a:spcPts val="200"/>
              </a:spcBef>
              <a:spcAft>
                <a:spcPts val="240"/>
              </a:spcAft>
              <a:buFont typeface="+mj-lt"/>
              <a:buNone/>
              <a:tabLst>
                <a:tab pos="457200" algn="l"/>
              </a:tabLst>
            </a:pPr>
            <a:r>
              <a:rPr lang="en-GB" sz="3000" b="1"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4) Path Dependency and Lock-In.</a:t>
            </a: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 tendency to focus on path dependency and lock-in effects overlooks the potential for policy innovation and change. </a:t>
            </a: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There is need to explore the role of agency theory and the potential for policy entrepreneurs to disrupt existing institutional arrangements and introduce new policy ideas.</a:t>
            </a:r>
          </a:p>
          <a:p>
            <a:pPr marL="266700" indent="0" algn="just" fontAlgn="base">
              <a:lnSpc>
                <a:spcPct val="115000"/>
              </a:lnSpc>
              <a:spcBef>
                <a:spcPts val="200"/>
              </a:spcBef>
              <a:spcAft>
                <a:spcPts val="240"/>
              </a:spcAft>
              <a:buNone/>
            </a:pP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0" lvl="0" indent="0" algn="just" fontAlgn="base">
              <a:lnSpc>
                <a:spcPct val="115000"/>
              </a:lnSpc>
              <a:spcBef>
                <a:spcPts val="200"/>
              </a:spcBef>
              <a:spcAft>
                <a:spcPts val="240"/>
              </a:spcAft>
              <a:buFont typeface="+mj-lt"/>
              <a:buNone/>
              <a:tabLst>
                <a:tab pos="457200" algn="l"/>
              </a:tabLst>
            </a:pPr>
            <a:r>
              <a:rPr lang="en-GB" sz="3000" b="1"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5) Lack of Attention to Contextual Factors.</a:t>
            </a: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 theory often fails to adequately consider the influence of the broader contextual factors on policy </a:t>
            </a:r>
            <a:r>
              <a:rPr lang="en-GB" sz="3000" kern="100" dirty="0">
                <a:solidFill>
                  <a:srgbClr val="000000"/>
                </a:solidFill>
                <a:highlight>
                  <a:srgbClr val="FFFFFF"/>
                </a:highlight>
                <a:latin typeface="Century Gothic" panose="020B0502020202020204" charset="0"/>
                <a:ea typeface="Times New Roman" panose="02020603050405020304" pitchFamily="18" charset="0"/>
                <a:cs typeface="Century Gothic" panose="020B0502020202020204" charset="0"/>
              </a:rPr>
              <a:t>design and </a:t>
            </a: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outcomes such as  cultural, and socio-political contexts. </a:t>
            </a: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It is recommended that a more context-sensitive approach is needed to understand how institutions interact with other contextual factors to shape policy outcomes.</a:t>
            </a:r>
          </a:p>
          <a:p>
            <a:pPr marL="266700" indent="0" algn="just" fontAlgn="base">
              <a:lnSpc>
                <a:spcPct val="115000"/>
              </a:lnSpc>
              <a:spcBef>
                <a:spcPts val="200"/>
              </a:spcBef>
              <a:spcAft>
                <a:spcPts val="240"/>
              </a:spcAft>
              <a:buFont typeface="Arial" panose="020B0604020202020204" pitchFamily="34" charset="0"/>
              <a:buNone/>
            </a:pP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0" indent="0" algn="just" fontAlgn="base">
              <a:lnSpc>
                <a:spcPct val="115000"/>
              </a:lnSpc>
              <a:spcBef>
                <a:spcPts val="200"/>
              </a:spcBef>
              <a:spcAft>
                <a:spcPts val="240"/>
              </a:spcAft>
              <a:buNone/>
            </a:pPr>
            <a:endParaRPr lang="en-GB" sz="3000" dirty="0">
              <a:latin typeface="Century Gothic" panose="020B0502020202020204" charset="0"/>
              <a:cs typeface="Century Gothic" panose="020B05020202020202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1790"/>
          </a:xfrm>
        </p:spPr>
        <p:txBody>
          <a:bodyPr/>
          <a:lstStyle/>
          <a:p>
            <a:r>
              <a:rPr lang="en-US" b="1" dirty="0">
                <a:solidFill>
                  <a:schemeClr val="accent2">
                    <a:lumMod val="75000"/>
                  </a:schemeClr>
                </a:solidFill>
              </a:rPr>
              <a:t>Rational Choice Theory (RCT)</a:t>
            </a:r>
          </a:p>
        </p:txBody>
      </p:sp>
      <p:sp>
        <p:nvSpPr>
          <p:cNvPr id="3" name="Content Placeholder 2"/>
          <p:cNvSpPr>
            <a:spLocks noGrp="1"/>
          </p:cNvSpPr>
          <p:nvPr>
            <p:ph idx="1"/>
          </p:nvPr>
        </p:nvSpPr>
        <p:spPr>
          <a:xfrm>
            <a:off x="1912690" y="1409699"/>
            <a:ext cx="9591922" cy="5150491"/>
          </a:xfrm>
        </p:spPr>
        <p:txBody>
          <a:bodyPr>
            <a:normAutofit lnSpcReduction="10000"/>
          </a:bodyPr>
          <a:lstStyle/>
          <a:p>
            <a:r>
              <a:rPr lang="en-US" dirty="0"/>
              <a:t>RCT (Adam Smith, Anthony Down, James Buchanan)</a:t>
            </a:r>
          </a:p>
          <a:p>
            <a:r>
              <a:rPr lang="en-US" dirty="0"/>
              <a:t>States that individual actors (politicians, bureaucrats/technocrats, voters) use rational calculations to make choices and achieve outcomes that are aligned with their personal objectives or</a:t>
            </a:r>
            <a:r>
              <a:rPr lang="en-GB" altLang="en-US" dirty="0"/>
              <a:t> </a:t>
            </a:r>
            <a:r>
              <a:rPr lang="en-US" dirty="0"/>
              <a:t>interest</a:t>
            </a:r>
            <a:r>
              <a:rPr lang="en-GB" altLang="en-US" dirty="0"/>
              <a:t>s,</a:t>
            </a:r>
          </a:p>
          <a:p>
            <a:r>
              <a:rPr lang="en-US" dirty="0"/>
              <a:t> It is a micro-economic theory applied in the analysis and explanation of political behavior </a:t>
            </a:r>
          </a:p>
          <a:p>
            <a:r>
              <a:rPr lang="en-US" dirty="0">
                <a:sym typeface="+mn-ea"/>
              </a:rPr>
              <a:t>It is sometimes called social choice, public choice or formal theory.</a:t>
            </a:r>
            <a:endParaRPr lang="en-US" dirty="0"/>
          </a:p>
          <a:p>
            <a:r>
              <a:rPr lang="en-US" dirty="0"/>
              <a:t>It assumes that policy actors like economic actors, act rationally in pursuing their own</a:t>
            </a:r>
            <a:r>
              <a:rPr lang="en-GB" altLang="en-US" dirty="0"/>
              <a:t>/</a:t>
            </a:r>
            <a:r>
              <a:rPr lang="en-US" dirty="0"/>
              <a:t>self-interest rather than being driven by altruistic commitment to national interests or statesmanship goals.</a:t>
            </a:r>
          </a:p>
          <a:p>
            <a:r>
              <a:rPr lang="en-US" dirty="0"/>
              <a:t>This is because governments are made up of individuals (officials) who operate from self-interest when engaged in a system of exchange whether it’s a market economy or political one.</a:t>
            </a:r>
          </a:p>
          <a:p>
            <a:r>
              <a:rPr lang="en-US" dirty="0"/>
              <a:t>Being rational</a:t>
            </a:r>
            <a:r>
              <a:rPr lang="en-GB" altLang="en-US" dirty="0"/>
              <a:t> means</a:t>
            </a:r>
            <a:r>
              <a:rPr lang="en-US" dirty="0"/>
              <a:t>, individuals will </a:t>
            </a:r>
            <a:r>
              <a:rPr lang="en-GB" altLang="en-US" dirty="0"/>
              <a:t>prioritize</a:t>
            </a:r>
            <a:r>
              <a:rPr lang="en-US" dirty="0"/>
              <a:t> their </a:t>
            </a:r>
            <a:r>
              <a:rPr lang="en-GB" altLang="en-US" dirty="0"/>
              <a:t>interests/</a:t>
            </a:r>
            <a:r>
              <a:rPr lang="en-US" dirty="0"/>
              <a:t>preferences by ranking them from most to least desired and they are guided by these preferences in making decisions.</a:t>
            </a:r>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0710"/>
            <a:ext cx="8911687" cy="953947"/>
          </a:xfrm>
        </p:spPr>
        <p:txBody>
          <a:bodyPr/>
          <a:lstStyle/>
          <a:p>
            <a:r>
              <a:rPr lang="en-US" b="1" dirty="0"/>
              <a:t>RCT Cont’d</a:t>
            </a:r>
          </a:p>
        </p:txBody>
      </p:sp>
      <p:sp>
        <p:nvSpPr>
          <p:cNvPr id="3" name="Content Placeholder 2"/>
          <p:cNvSpPr>
            <a:spLocks noGrp="1"/>
          </p:cNvSpPr>
          <p:nvPr>
            <p:ph idx="1"/>
          </p:nvPr>
        </p:nvSpPr>
        <p:spPr>
          <a:xfrm>
            <a:off x="1584325" y="1039528"/>
            <a:ext cx="9919970" cy="5607762"/>
          </a:xfrm>
        </p:spPr>
        <p:txBody>
          <a:bodyPr>
            <a:noAutofit/>
          </a:bodyPr>
          <a:lstStyle/>
          <a:p>
            <a:r>
              <a:rPr lang="en-US" dirty="0"/>
              <a:t>Policy makers (politician, bureaucrats, interest groups) are utility maximizers and utility is in the policy outcomes and not </a:t>
            </a:r>
            <a:r>
              <a:rPr lang="en-GB" altLang="en-US" dirty="0"/>
              <a:t>the </a:t>
            </a:r>
            <a:r>
              <a:rPr lang="en-US" dirty="0"/>
              <a:t>policy perse.</a:t>
            </a:r>
          </a:p>
          <a:p>
            <a:r>
              <a:rPr lang="en-GB" altLang="en-US" dirty="0">
                <a:sym typeface="+mn-ea"/>
              </a:rPr>
              <a:t>S</a:t>
            </a:r>
            <a:r>
              <a:rPr lang="en-US" dirty="0">
                <a:sym typeface="+mn-ea"/>
              </a:rPr>
              <a:t>eeking to maximize their benefits</a:t>
            </a:r>
            <a:r>
              <a:rPr lang="en-GB" altLang="en-US" dirty="0">
                <a:sym typeface="+mn-ea"/>
              </a:rPr>
              <a:t>/gains</a:t>
            </a:r>
            <a:r>
              <a:rPr lang="en-US" dirty="0">
                <a:sym typeface="+mn-ea"/>
              </a:rPr>
              <a:t> while minimizing costs</a:t>
            </a:r>
            <a:r>
              <a:rPr lang="en-GB" altLang="en-US" dirty="0">
                <a:sym typeface="+mn-ea"/>
              </a:rPr>
              <a:t>/losses. </a:t>
            </a:r>
            <a:r>
              <a:rPr lang="en-US" dirty="0"/>
              <a:t>Hence, actors will pursue enactment of policies and laws of benefit primarily to themselves or to their constituents.</a:t>
            </a:r>
          </a:p>
          <a:p>
            <a:r>
              <a:rPr lang="en-US" dirty="0"/>
              <a:t>Methodologically, the individual is the unit of analysis/focus and hence, self-interests are assumed to be more important than collective</a:t>
            </a:r>
            <a:r>
              <a:rPr lang="en-GB" altLang="en-US" dirty="0"/>
              <a:t>/public</a:t>
            </a:r>
            <a:r>
              <a:rPr lang="en-US" dirty="0"/>
              <a:t> interests/values such as national, organizational or social ones.</a:t>
            </a:r>
          </a:p>
          <a:p>
            <a:r>
              <a:rPr lang="en-US" dirty="0"/>
              <a:t>In the same way, actions of organizations and interest groups are reflective of the individual </a:t>
            </a:r>
            <a:r>
              <a:rPr lang="en-GB" altLang="en-US" dirty="0"/>
              <a:t>interests</a:t>
            </a:r>
            <a:r>
              <a:rPr lang="en-US" dirty="0"/>
              <a:t> and behavior of managers or leaders (decision makers).</a:t>
            </a:r>
          </a:p>
          <a:p>
            <a:pPr marL="0" indent="0">
              <a:buNone/>
            </a:pPr>
            <a:r>
              <a:rPr lang="en-US" b="1" dirty="0"/>
              <a:t>Limitations</a:t>
            </a:r>
          </a:p>
          <a:p>
            <a:r>
              <a:rPr lang="en-US" dirty="0"/>
              <a:t>Although</a:t>
            </a:r>
            <a:r>
              <a:rPr lang="en-GB" altLang="en-US" dirty="0"/>
              <a:t>,</a:t>
            </a:r>
            <a:r>
              <a:rPr lang="en-US" dirty="0"/>
              <a:t> RCT informs us of the importance of self-interest as a motivating factor </a:t>
            </a:r>
            <a:r>
              <a:rPr lang="en-GB" altLang="en-US" dirty="0"/>
              <a:t>in</a:t>
            </a:r>
            <a:r>
              <a:rPr lang="en-US" dirty="0"/>
              <a:t> policy making, </a:t>
            </a:r>
          </a:p>
          <a:p>
            <a:r>
              <a:rPr lang="en-US" dirty="0"/>
              <a:t>many contend that public policy is not devoid of altruistic commitment and concern for public interest, for instance public interest groups are motivated by more than self-interest hence, social or public choice –where individuals make choices on behalf of others.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GROUP THEORY</a:t>
            </a:r>
            <a:r>
              <a:rPr lang="en-GB" altLang="en-US" sz="40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2589212" y="1607419"/>
            <a:ext cx="8915400" cy="4303803"/>
          </a:xfrm>
        </p:spPr>
        <p:txBody>
          <a:bodyPr/>
          <a:lstStyle/>
          <a:p>
            <a:r>
              <a:rPr lang="en-US" sz="2400" kern="100" dirty="0">
                <a:effectLst/>
                <a:latin typeface="Century Gothic" panose="020B0502020202020204" charset="0"/>
                <a:ea typeface="Calibri" panose="020F0502020204030204" charset="0"/>
                <a:cs typeface="Century Gothic" panose="020B0502020202020204" charset="0"/>
              </a:rPr>
              <a:t>A group is a collection of individuals that may on the basis of shared </a:t>
            </a:r>
            <a:r>
              <a:rPr lang="en-US" sz="2400" kern="100" dirty="0">
                <a:latin typeface="Century Gothic" panose="020B0502020202020204" charset="0"/>
                <a:ea typeface="Calibri" panose="020F0502020204030204" charset="0"/>
                <a:cs typeface="Century Gothic" panose="020B0502020202020204" charset="0"/>
              </a:rPr>
              <a:t>values</a:t>
            </a:r>
            <a:r>
              <a:rPr lang="en-US" sz="2400" kern="100" dirty="0">
                <a:effectLst/>
                <a:latin typeface="Century Gothic" panose="020B0502020202020204" charset="0"/>
                <a:ea typeface="Calibri" panose="020F0502020204030204" charset="0"/>
                <a:cs typeface="Century Gothic" panose="020B0502020202020204" charset="0"/>
              </a:rPr>
              <a:t> or interests, make claims/demands upon </a:t>
            </a:r>
            <a:r>
              <a:rPr lang="en-GB" altLang="en-US" sz="2400" kern="100" dirty="0">
                <a:effectLst/>
                <a:latin typeface="Century Gothic" panose="020B0502020202020204" charset="0"/>
                <a:ea typeface="Calibri" panose="020F0502020204030204" charset="0"/>
                <a:cs typeface="Century Gothic" panose="020B0502020202020204" charset="0"/>
              </a:rPr>
              <a:t>government or </a:t>
            </a:r>
            <a:r>
              <a:rPr lang="en-US" sz="2400" kern="100" dirty="0">
                <a:effectLst/>
                <a:latin typeface="Century Gothic" panose="020B0502020202020204" charset="0"/>
                <a:ea typeface="Calibri" panose="020F0502020204030204" charset="0"/>
                <a:cs typeface="Century Gothic" panose="020B0502020202020204" charset="0"/>
              </a:rPr>
              <a:t>other groups in society.</a:t>
            </a:r>
          </a:p>
          <a:p>
            <a:r>
              <a:rPr lang="en-US" sz="2400" dirty="0">
                <a:effectLst/>
                <a:latin typeface="Century Gothic" panose="020B0502020202020204" charset="0"/>
                <a:ea typeface="Calibri" panose="020F0502020204030204" charset="0"/>
                <a:cs typeface="Century Gothic" panose="020B0502020202020204" charset="0"/>
              </a:rPr>
              <a:t>These groups include </a:t>
            </a:r>
            <a:r>
              <a:rPr lang="en-US" sz="2400" dirty="0">
                <a:solidFill>
                  <a:srgbClr val="212529"/>
                </a:solidFill>
                <a:effectLst/>
                <a:latin typeface="Century Gothic" panose="020B0502020202020204" charset="0"/>
                <a:ea typeface="Calibri" panose="020F0502020204030204" charset="0"/>
                <a:cs typeface="Century Gothic" panose="020B0502020202020204" charset="0"/>
              </a:rPr>
              <a:t>interest groups</a:t>
            </a:r>
            <a:r>
              <a:rPr lang="en-GB" altLang="en-US" sz="2400" dirty="0">
                <a:solidFill>
                  <a:srgbClr val="212529"/>
                </a:solidFill>
                <a:effectLst/>
                <a:latin typeface="Century Gothic" panose="020B0502020202020204" charset="0"/>
                <a:ea typeface="Calibri" panose="020F0502020204030204" charset="0"/>
                <a:cs typeface="Century Gothic" panose="020B0502020202020204" charset="0"/>
              </a:rPr>
              <a:t> (pressure groups)</a:t>
            </a:r>
            <a:r>
              <a:rPr lang="en-US" sz="2400" dirty="0">
                <a:solidFill>
                  <a:srgbClr val="212529"/>
                </a:solidFill>
                <a:effectLst/>
                <a:latin typeface="Century Gothic" panose="020B0502020202020204" charset="0"/>
                <a:ea typeface="Calibri" panose="020F0502020204030204" charset="0"/>
                <a:cs typeface="Century Gothic" panose="020B0502020202020204" charset="0"/>
              </a:rPr>
              <a:t>, NGO/CSOs, FBOs, political parties, media, and international organizations.</a:t>
            </a:r>
          </a:p>
          <a:p>
            <a:r>
              <a:rPr lang="en-US" sz="2400" dirty="0">
                <a:effectLst/>
                <a:latin typeface="Century Gothic" panose="020B0502020202020204" charset="0"/>
                <a:ea typeface="Calibri" panose="020F0502020204030204" charset="0"/>
                <a:cs typeface="Century Gothic" panose="020B0502020202020204" charset="0"/>
              </a:rPr>
              <a:t>Many public polic</a:t>
            </a:r>
            <a:r>
              <a:rPr lang="en-GB" altLang="en-US" sz="2400" dirty="0">
                <a:effectLst/>
                <a:latin typeface="Century Gothic" panose="020B0502020202020204" charset="0"/>
                <a:ea typeface="Calibri" panose="020F0502020204030204" charset="0"/>
                <a:cs typeface="Century Gothic" panose="020B0502020202020204" charset="0"/>
              </a:rPr>
              <a:t>i</a:t>
            </a:r>
            <a:r>
              <a:rPr lang="en-US" sz="2400" dirty="0">
                <a:effectLst/>
                <a:latin typeface="Century Gothic" panose="020B0502020202020204" charset="0"/>
                <a:ea typeface="Calibri" panose="020F0502020204030204" charset="0"/>
                <a:cs typeface="Century Gothic" panose="020B0502020202020204" charset="0"/>
              </a:rPr>
              <a:t>es do reflect the activities and demands of groups (Anderson, 1997). </a:t>
            </a:r>
            <a:endParaRPr lang="en-US" sz="2400" dirty="0">
              <a:latin typeface="Century Gothic" panose="020B0502020202020204" charset="0"/>
              <a:cs typeface="Century Gothic" panose="020B0502020202020204" charset="0"/>
            </a:endParaRP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521" y="624110"/>
            <a:ext cx="9768091" cy="860741"/>
          </a:xfrm>
        </p:spPr>
        <p:txBody>
          <a:bodyPr>
            <a:normAutofit fontScale="90000"/>
          </a:bodyPr>
          <a:lstStyle/>
          <a:p>
            <a:r>
              <a:rPr lang="en-GB" altLang="en-US" b="1" dirty="0"/>
              <a:t>Traditional/Classical</a:t>
            </a:r>
            <a:r>
              <a:rPr lang="en-US" b="1" dirty="0"/>
              <a:t> Theories in Public Policy</a:t>
            </a:r>
          </a:p>
        </p:txBody>
      </p:sp>
      <p:sp>
        <p:nvSpPr>
          <p:cNvPr id="3" name="Content Placeholder 2"/>
          <p:cNvSpPr>
            <a:spLocks noGrp="1"/>
          </p:cNvSpPr>
          <p:nvPr>
            <p:ph idx="1"/>
          </p:nvPr>
        </p:nvSpPr>
        <p:spPr>
          <a:xfrm>
            <a:off x="1937857" y="1484851"/>
            <a:ext cx="9566755" cy="5276676"/>
          </a:xfrm>
        </p:spPr>
        <p:txBody>
          <a:bodyPr>
            <a:normAutofit/>
          </a:bodyPr>
          <a:lstStyle/>
          <a:p>
            <a:pPr>
              <a:lnSpc>
                <a:spcPct val="150000"/>
              </a:lnSpc>
              <a:buAutoNum type="arabicParenR"/>
            </a:pPr>
            <a:r>
              <a:rPr lang="en-US" dirty="0"/>
              <a:t>Systems theory/political systems theory</a:t>
            </a:r>
          </a:p>
          <a:p>
            <a:pPr>
              <a:lnSpc>
                <a:spcPct val="150000"/>
              </a:lnSpc>
              <a:buAutoNum type="arabicParenR"/>
            </a:pPr>
            <a:r>
              <a:rPr lang="en-US" dirty="0"/>
              <a:t>Group theory</a:t>
            </a:r>
          </a:p>
          <a:p>
            <a:pPr>
              <a:lnSpc>
                <a:spcPct val="150000"/>
              </a:lnSpc>
              <a:buAutoNum type="arabicParenR"/>
            </a:pPr>
            <a:r>
              <a:rPr lang="en-US" dirty="0"/>
              <a:t>Elite theory</a:t>
            </a:r>
          </a:p>
          <a:p>
            <a:pPr>
              <a:lnSpc>
                <a:spcPct val="150000"/>
              </a:lnSpc>
              <a:buAutoNum type="arabicParenR"/>
            </a:pPr>
            <a:r>
              <a:rPr lang="en-US" dirty="0"/>
              <a:t>Institutional theory</a:t>
            </a:r>
          </a:p>
          <a:p>
            <a:pPr>
              <a:lnSpc>
                <a:spcPct val="150000"/>
              </a:lnSpc>
              <a:buAutoNum type="arabicParenR"/>
            </a:pPr>
            <a:r>
              <a:rPr lang="en-US" dirty="0"/>
              <a:t>Rational</a:t>
            </a:r>
            <a:r>
              <a:rPr lang="en-GB" altLang="en-US" dirty="0"/>
              <a:t>/public </a:t>
            </a:r>
            <a:r>
              <a:rPr lang="en-US" dirty="0"/>
              <a:t>choice theory</a:t>
            </a:r>
          </a:p>
          <a:p>
            <a:pPr marL="0" indent="0">
              <a:buNone/>
            </a:pPr>
            <a:endParaRPr lang="en-US" dirty="0"/>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GROUP THEORY</a:t>
            </a:r>
            <a:r>
              <a:rPr lang="en-GB" altLang="en-US" sz="36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742173" y="1558456"/>
            <a:ext cx="9762439" cy="4961614"/>
          </a:xfrm>
        </p:spPr>
        <p:txBody>
          <a:bodyPr>
            <a:noAutofit/>
          </a:bodyPr>
          <a:lstStyle/>
          <a:p>
            <a:pPr algn="just"/>
            <a:r>
              <a:rPr lang="en-US" sz="2000" dirty="0">
                <a:effectLst/>
                <a:latin typeface="Century Gothic" panose="020B0502020202020204" charset="0"/>
                <a:ea typeface="Calibri" panose="020F0502020204030204" charset="0"/>
                <a:cs typeface="Century Gothic" panose="020B0502020202020204" charset="0"/>
              </a:rPr>
              <a:t>Group theory</a:t>
            </a:r>
            <a:r>
              <a:rPr lang="en-US" sz="2000" b="1" dirty="0">
                <a:effectLst/>
                <a:latin typeface="Century Gothic" panose="020B0502020202020204" charset="0"/>
                <a:ea typeface="Calibri" panose="020F0502020204030204" charset="0"/>
                <a:cs typeface="Century Gothic" panose="020B0502020202020204" charset="0"/>
              </a:rPr>
              <a:t> </a:t>
            </a:r>
            <a:r>
              <a:rPr lang="en-US" sz="2000" dirty="0">
                <a:effectLst/>
                <a:latin typeface="Century Gothic" panose="020B0502020202020204" charset="0"/>
                <a:ea typeface="Calibri" panose="020F0502020204030204" charset="0"/>
                <a:cs typeface="Century Gothic" panose="020B0502020202020204" charset="0"/>
              </a:rPr>
              <a:t>explains how public policy is shaped by competition, interaction, and bargaining of various interest groups. </a:t>
            </a:r>
          </a:p>
          <a:p>
            <a:pPr algn="just"/>
            <a:r>
              <a:rPr lang="en-US" sz="2000" dirty="0">
                <a:effectLst/>
                <a:latin typeface="Century Gothic" panose="020B0502020202020204" charset="0"/>
                <a:ea typeface="Calibri" panose="020F0502020204030204" charset="0"/>
                <a:cs typeface="Century Gothic" panose="020B0502020202020204" charset="0"/>
              </a:rPr>
              <a:t>Group theory in public policy is the study of how groups interact with government institutions and  with one another to influence the development and implementation of public policy. </a:t>
            </a:r>
          </a:p>
          <a:p>
            <a:pPr algn="just"/>
            <a:r>
              <a:rPr lang="en-US" sz="2000" kern="100" dirty="0">
                <a:effectLst/>
                <a:latin typeface="Century Gothic" panose="020B0502020202020204" charset="0"/>
                <a:ea typeface="Calibri" panose="020F0502020204030204" charset="0"/>
                <a:cs typeface="Century Gothic" panose="020B0502020202020204" charset="0"/>
              </a:rPr>
              <a:t>Group theory is also an approach that seeks to maintain equilibrium in society</a:t>
            </a:r>
            <a:r>
              <a:rPr lang="en-GB" altLang="en-US" sz="2000" kern="100" dirty="0">
                <a:effectLst/>
                <a:latin typeface="Century Gothic" panose="020B0502020202020204" charset="0"/>
                <a:ea typeface="Calibri" panose="020F0502020204030204" charset="0"/>
                <a:cs typeface="Century Gothic" panose="020B0502020202020204" charset="0"/>
              </a:rPr>
              <a:t> by</a:t>
            </a:r>
            <a:r>
              <a:rPr lang="en-US" sz="2000" kern="100" dirty="0">
                <a:effectLst/>
                <a:latin typeface="Century Gothic" panose="020B0502020202020204" charset="0"/>
                <a:ea typeface="Calibri" panose="020F0502020204030204" charset="0"/>
                <a:cs typeface="Century Gothic" panose="020B0502020202020204" charset="0"/>
              </a:rPr>
              <a:t> balancing the interests of various groups. </a:t>
            </a:r>
          </a:p>
          <a:p>
            <a:pPr algn="just"/>
            <a:r>
              <a:rPr lang="en-US" sz="2000" kern="100" dirty="0">
                <a:effectLst/>
                <a:latin typeface="Century Gothic" panose="020B0502020202020204" charset="0"/>
                <a:ea typeface="Calibri" panose="020F0502020204030204" charset="0"/>
                <a:cs typeface="Century Gothic" panose="020B0502020202020204" charset="0"/>
              </a:rPr>
              <a:t>According to this theory, public policy is a product of group struggle/influence.</a:t>
            </a:r>
          </a:p>
          <a:p>
            <a:pPr algn="just"/>
            <a:r>
              <a:rPr lang="en-US" sz="2000" kern="100" dirty="0">
                <a:effectLst/>
                <a:latin typeface="Century Gothic" panose="020B0502020202020204" charset="0"/>
                <a:ea typeface="Calibri" panose="020F0502020204030204" charset="0"/>
                <a:cs typeface="Century Gothic" panose="020B0502020202020204" charset="0"/>
              </a:rPr>
              <a:t>It is concerned with understanding how groups form, </a:t>
            </a:r>
            <a:r>
              <a:rPr lang="en-GB" altLang="en-US" sz="2000" kern="100" dirty="0">
                <a:effectLst/>
                <a:latin typeface="Century Gothic" panose="020B0502020202020204" charset="0"/>
                <a:ea typeface="Calibri" panose="020F0502020204030204" charset="0"/>
                <a:cs typeface="Century Gothic" panose="020B0502020202020204" charset="0"/>
              </a:rPr>
              <a:t>their inter interests, </a:t>
            </a:r>
            <a:r>
              <a:rPr lang="en-US" sz="2000" kern="100" dirty="0">
                <a:effectLst/>
                <a:latin typeface="Century Gothic" panose="020B0502020202020204" charset="0"/>
                <a:ea typeface="Calibri" panose="020F0502020204030204" charset="0"/>
                <a:cs typeface="Century Gothic" panose="020B0502020202020204" charset="0"/>
              </a:rPr>
              <a:t>how they influence policy making, and how they can be used to create more effective and efficient public policy.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869315"/>
          </a:xfrm>
        </p:spPr>
        <p:txBody>
          <a:bodyPr>
            <a:normAutofit fontScale="90000"/>
          </a:bodyPr>
          <a:lstStyle/>
          <a:p>
            <a:r>
              <a:rPr lang="en-US" sz="2800" b="1" kern="100" dirty="0">
                <a:effectLst/>
                <a:latin typeface="Times New Roman" panose="02020603050405020304" pitchFamily="18" charset="0"/>
                <a:ea typeface="Calibri" panose="020F0502020204030204" charset="0"/>
                <a:cs typeface="Times New Roman" panose="02020603050405020304" pitchFamily="18" charset="0"/>
              </a:rPr>
              <a:t>APPLICATION OF THE GROUP THEORY </a:t>
            </a:r>
            <a:br>
              <a:rPr lang="en-US" sz="1800" kern="100" dirty="0">
                <a:effectLst/>
                <a:latin typeface="Calibri" panose="020F0502020204030204" charset="0"/>
                <a:ea typeface="Calibri" panose="020F0502020204030204" charset="0"/>
                <a:cs typeface="Times New Roman" panose="02020603050405020304" pitchFamily="18" charset="0"/>
              </a:rPr>
            </a:br>
            <a:endParaRPr lang="en-US" dirty="0"/>
          </a:p>
        </p:txBody>
      </p:sp>
      <p:sp>
        <p:nvSpPr>
          <p:cNvPr id="3" name="Content Placeholder 2"/>
          <p:cNvSpPr>
            <a:spLocks noGrp="1"/>
          </p:cNvSpPr>
          <p:nvPr>
            <p:ph idx="1"/>
          </p:nvPr>
        </p:nvSpPr>
        <p:spPr>
          <a:xfrm>
            <a:off x="1701579" y="1137037"/>
            <a:ext cx="9802716" cy="5096758"/>
          </a:xfrm>
        </p:spPr>
        <p:txBody>
          <a:bodyPr>
            <a:normAutofit/>
          </a:bodyPr>
          <a:lstStyle/>
          <a:p>
            <a:pPr algn="just"/>
            <a:r>
              <a:rPr lang="en-US" sz="2400" kern="0" dirty="0">
                <a:latin typeface="Century Gothic" panose="020B0502020202020204" charset="0"/>
                <a:ea typeface="Times New Roman" panose="02020603050405020304" pitchFamily="18" charset="0"/>
                <a:cs typeface="Century Gothic" panose="020B0502020202020204" charset="0"/>
              </a:rPr>
              <a:t>U</a:t>
            </a:r>
            <a:r>
              <a:rPr lang="en-US" sz="2400" kern="0" dirty="0">
                <a:effectLst/>
                <a:latin typeface="Century Gothic" panose="020B0502020202020204" charset="0"/>
                <a:ea typeface="Times New Roman" panose="02020603050405020304" pitchFamily="18" charset="0"/>
                <a:cs typeface="Century Gothic" panose="020B0502020202020204" charset="0"/>
              </a:rPr>
              <a:t>nderstanding the </a:t>
            </a:r>
            <a:r>
              <a:rPr lang="en-US" sz="2400" b="1" kern="0" dirty="0">
                <a:effectLst/>
                <a:latin typeface="Century Gothic" panose="020B0502020202020204" charset="0"/>
                <a:ea typeface="Times New Roman" panose="02020603050405020304" pitchFamily="18" charset="0"/>
                <a:cs typeface="Century Gothic" panose="020B0502020202020204" charset="0"/>
              </a:rPr>
              <a:t>role</a:t>
            </a:r>
            <a:r>
              <a:rPr lang="en-US" sz="2400" kern="0" dirty="0">
                <a:effectLst/>
                <a:latin typeface="Century Gothic" panose="020B0502020202020204" charset="0"/>
                <a:ea typeface="Times New Roman" panose="02020603050405020304" pitchFamily="18" charset="0"/>
                <a:cs typeface="Century Gothic" panose="020B0502020202020204" charset="0"/>
              </a:rPr>
              <a:t> of interest groups in advocating for specific policy changes and in building coalitions to achieve their objectives. </a:t>
            </a:r>
          </a:p>
          <a:p>
            <a:pPr algn="just"/>
            <a:r>
              <a:rPr lang="en-US" sz="2400" kern="0" dirty="0">
                <a:latin typeface="Century Gothic" panose="020B0502020202020204" charset="0"/>
                <a:ea typeface="Times New Roman" panose="02020603050405020304" pitchFamily="18" charset="0"/>
                <a:cs typeface="Century Gothic" panose="020B0502020202020204" charset="0"/>
              </a:rPr>
              <a:t>A</a:t>
            </a:r>
            <a:r>
              <a:rPr lang="en-US" sz="2400" kern="0" dirty="0">
                <a:effectLst/>
                <a:latin typeface="Century Gothic" panose="020B0502020202020204" charset="0"/>
                <a:ea typeface="Times New Roman" panose="02020603050405020304" pitchFamily="18" charset="0"/>
                <a:cs typeface="Century Gothic" panose="020B0502020202020204" charset="0"/>
              </a:rPr>
              <a:t>nalyzing the </a:t>
            </a:r>
            <a:r>
              <a:rPr lang="en-US" sz="2400" b="1" kern="0" dirty="0">
                <a:effectLst/>
                <a:latin typeface="Century Gothic" panose="020B0502020202020204" charset="0"/>
                <a:ea typeface="Times New Roman" panose="02020603050405020304" pitchFamily="18" charset="0"/>
                <a:cs typeface="Century Gothic" panose="020B0502020202020204" charset="0"/>
              </a:rPr>
              <a:t>dynamics of coalition </a:t>
            </a:r>
            <a:r>
              <a:rPr lang="en-US" sz="2400" kern="0" dirty="0">
                <a:effectLst/>
                <a:latin typeface="Century Gothic" panose="020B0502020202020204" charset="0"/>
                <a:ea typeface="Times New Roman" panose="02020603050405020304" pitchFamily="18" charset="0"/>
                <a:cs typeface="Century Gothic" panose="020B0502020202020204" charset="0"/>
              </a:rPr>
              <a:t>building and the </a:t>
            </a:r>
            <a:r>
              <a:rPr lang="en-US" sz="2400" b="1" kern="0" dirty="0">
                <a:effectLst/>
                <a:latin typeface="Century Gothic" panose="020B0502020202020204" charset="0"/>
                <a:ea typeface="Times New Roman" panose="02020603050405020304" pitchFamily="18" charset="0"/>
                <a:cs typeface="Century Gothic" panose="020B0502020202020204" charset="0"/>
              </a:rPr>
              <a:t>strategies</a:t>
            </a:r>
            <a:r>
              <a:rPr lang="en-US" sz="2400" kern="0" dirty="0">
                <a:effectLst/>
                <a:latin typeface="Century Gothic" panose="020B0502020202020204" charset="0"/>
                <a:ea typeface="Times New Roman" panose="02020603050405020304" pitchFamily="18" charset="0"/>
                <a:cs typeface="Century Gothic" panose="020B0502020202020204" charset="0"/>
              </a:rPr>
              <a:t> employed by interest groups to gain support for their policy proposals. </a:t>
            </a:r>
            <a:endParaRPr lang="en-US" sz="2400" kern="0" dirty="0">
              <a:latin typeface="Century Gothic" panose="020B0502020202020204" charset="0"/>
              <a:ea typeface="Times New Roman" panose="02020603050405020304" pitchFamily="18" charset="0"/>
              <a:cs typeface="Century Gothic" panose="020B0502020202020204" charset="0"/>
            </a:endParaRPr>
          </a:p>
          <a:p>
            <a:pPr algn="just"/>
            <a:r>
              <a:rPr lang="en-US" sz="2400" kern="0" dirty="0">
                <a:latin typeface="Century Gothic" panose="020B0502020202020204" charset="0"/>
                <a:ea typeface="Times New Roman" panose="02020603050405020304" pitchFamily="18" charset="0"/>
                <a:cs typeface="Century Gothic" panose="020B0502020202020204" charset="0"/>
              </a:rPr>
              <a:t>U</a:t>
            </a:r>
            <a:r>
              <a:rPr lang="en-US" sz="2400" kern="0" dirty="0">
                <a:effectLst/>
                <a:latin typeface="Century Gothic" panose="020B0502020202020204" charset="0"/>
                <a:ea typeface="Times New Roman" panose="02020603050405020304" pitchFamily="18" charset="0"/>
                <a:cs typeface="Century Gothic" panose="020B0502020202020204" charset="0"/>
              </a:rPr>
              <a:t>nderstanding how these interest groups form, organize, and mobilize resources to influence policy decisions.</a:t>
            </a:r>
          </a:p>
          <a:p>
            <a:pPr algn="just"/>
            <a:r>
              <a:rPr lang="en-US" sz="2400" kern="0" dirty="0">
                <a:latin typeface="Century Gothic" panose="020B0502020202020204" charset="0"/>
                <a:ea typeface="Times New Roman" panose="02020603050405020304" pitchFamily="18" charset="0"/>
                <a:cs typeface="Century Gothic" panose="020B0502020202020204" charset="0"/>
              </a:rPr>
              <a:t>E</a:t>
            </a:r>
            <a:r>
              <a:rPr lang="en-US" sz="2400" kern="0" dirty="0">
                <a:effectLst/>
                <a:latin typeface="Century Gothic" panose="020B0502020202020204" charset="0"/>
                <a:ea typeface="Times New Roman" panose="02020603050405020304" pitchFamily="18" charset="0"/>
                <a:cs typeface="Century Gothic" panose="020B0502020202020204" charset="0"/>
              </a:rPr>
              <a:t>xamining the </a:t>
            </a:r>
            <a:r>
              <a:rPr lang="en-US" sz="2400" b="1" kern="0" dirty="0">
                <a:effectLst/>
                <a:latin typeface="Century Gothic" panose="020B0502020202020204" charset="0"/>
                <a:ea typeface="Times New Roman" panose="02020603050405020304" pitchFamily="18" charset="0"/>
                <a:cs typeface="Century Gothic" panose="020B0502020202020204" charset="0"/>
              </a:rPr>
              <a:t>role</a:t>
            </a:r>
            <a:r>
              <a:rPr lang="en-US" sz="2400" kern="0" dirty="0">
                <a:effectLst/>
                <a:latin typeface="Century Gothic" panose="020B0502020202020204" charset="0"/>
                <a:ea typeface="Times New Roman" panose="02020603050405020304" pitchFamily="18" charset="0"/>
                <a:cs typeface="Century Gothic" panose="020B0502020202020204" charset="0"/>
              </a:rPr>
              <a:t> of interest groups </a:t>
            </a:r>
            <a:r>
              <a:rPr lang="en-US" sz="2400" b="1" kern="0" dirty="0">
                <a:effectLst/>
                <a:latin typeface="Century Gothic" panose="020B0502020202020204" charset="0"/>
                <a:ea typeface="Times New Roman" panose="02020603050405020304" pitchFamily="18" charset="0"/>
                <a:cs typeface="Century Gothic" panose="020B0502020202020204" charset="0"/>
              </a:rPr>
              <a:t>in policy implementation </a:t>
            </a:r>
            <a:r>
              <a:rPr lang="en-US" sz="2400" kern="0" dirty="0">
                <a:effectLst/>
                <a:latin typeface="Century Gothic" panose="020B0502020202020204" charset="0"/>
                <a:ea typeface="Times New Roman" panose="02020603050405020304" pitchFamily="18" charset="0"/>
                <a:cs typeface="Century Gothic" panose="020B0502020202020204" charset="0"/>
              </a:rPr>
              <a:t>and the feedback loop between interest groups and policy</a:t>
            </a:r>
            <a:r>
              <a:rPr lang="en-GB" altLang="en-US" sz="2400" kern="0" dirty="0">
                <a:effectLst/>
                <a:latin typeface="Century Gothic" panose="020B0502020202020204" charset="0"/>
                <a:ea typeface="Times New Roman" panose="02020603050405020304" pitchFamily="18" charset="0"/>
                <a:cs typeface="Century Gothic" panose="020B0502020202020204" charset="0"/>
              </a:rPr>
              <a:t> </a:t>
            </a:r>
            <a:r>
              <a:rPr lang="en-US" sz="2400" kern="0" dirty="0">
                <a:effectLst/>
                <a:latin typeface="Century Gothic" panose="020B0502020202020204" charset="0"/>
                <a:ea typeface="Times New Roman" panose="02020603050405020304" pitchFamily="18" charset="0"/>
                <a:cs typeface="Century Gothic" panose="020B0502020202020204" charset="0"/>
              </a:rPr>
              <a:t>makers. </a:t>
            </a:r>
            <a:endParaRPr lang="en-US" sz="2400" kern="0" dirty="0">
              <a:latin typeface="Century Gothic" panose="020B0502020202020204" charset="0"/>
              <a:ea typeface="Times New Roman" panose="02020603050405020304" pitchFamily="18" charset="0"/>
              <a:cs typeface="Century Gothic" panose="020B050202020202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kern="100" dirty="0">
                <a:effectLst/>
                <a:latin typeface="Times New Roman" panose="02020603050405020304" pitchFamily="18" charset="0"/>
                <a:ea typeface="Calibri" panose="020F0502020204030204" charset="0"/>
                <a:cs typeface="Times New Roman" panose="02020603050405020304" pitchFamily="18" charset="0"/>
              </a:rPr>
              <a:t>APPLICATION OF THE GROUP THEORY, </a:t>
            </a:r>
            <a:r>
              <a:rPr lang="en-US" sz="3200" b="1" kern="100" dirty="0" err="1">
                <a:latin typeface="Times New Roman" panose="02020603050405020304" pitchFamily="18" charset="0"/>
                <a:ea typeface="Calibri" panose="020F0502020204030204" charset="0"/>
                <a:cs typeface="Times New Roman" panose="02020603050405020304" pitchFamily="18" charset="0"/>
              </a:rPr>
              <a:t>cont</a:t>
            </a:r>
            <a:r>
              <a:rPr lang="en-US" sz="3200" kern="100" dirty="0">
                <a:effectLst/>
                <a:latin typeface="Times New Roman" panose="02020603050405020304" pitchFamily="18" charset="0"/>
                <a:ea typeface="Calibri" panose="020F050202020403020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800" kern="0" dirty="0">
                <a:latin typeface="Century Gothic" panose="020B0502020202020204" charset="0"/>
                <a:ea typeface="Times New Roman" panose="02020603050405020304" pitchFamily="18" charset="0"/>
                <a:cs typeface="Century Gothic" panose="020B0502020202020204" charset="0"/>
              </a:rPr>
              <a:t>M</a:t>
            </a:r>
            <a:r>
              <a:rPr lang="en-US" sz="2800" kern="0" dirty="0">
                <a:effectLst/>
                <a:latin typeface="Century Gothic" panose="020B0502020202020204" charset="0"/>
                <a:ea typeface="Times New Roman" panose="02020603050405020304" pitchFamily="18" charset="0"/>
                <a:cs typeface="Century Gothic" panose="020B0502020202020204" charset="0"/>
              </a:rPr>
              <a:t>onitoring policy implementation, providing expert</a:t>
            </a:r>
            <a:r>
              <a:rPr lang="en-US" sz="2800" kern="0" dirty="0">
                <a:latin typeface="Century Gothic" panose="020B0502020202020204" charset="0"/>
                <a:ea typeface="Times New Roman" panose="02020603050405020304" pitchFamily="18" charset="0"/>
                <a:cs typeface="Century Gothic" panose="020B0502020202020204" charset="0"/>
              </a:rPr>
              <a:t>ise</a:t>
            </a:r>
            <a:r>
              <a:rPr lang="en-US" sz="2800" kern="0" dirty="0">
                <a:effectLst/>
                <a:latin typeface="Century Gothic" panose="020B0502020202020204" charset="0"/>
                <a:ea typeface="Times New Roman" panose="02020603050405020304" pitchFamily="18" charset="0"/>
                <a:cs typeface="Century Gothic" panose="020B0502020202020204" charset="0"/>
              </a:rPr>
              <a:t>, and advocating for necessary adjustments or reforms. </a:t>
            </a:r>
          </a:p>
          <a:p>
            <a:r>
              <a:rPr lang="en-GB" altLang="en-US" sz="2800" kern="0" dirty="0">
                <a:effectLst/>
                <a:latin typeface="Century Gothic" panose="020B0502020202020204" charset="0"/>
                <a:ea typeface="Times New Roman" panose="02020603050405020304" pitchFamily="18" charset="0"/>
                <a:cs typeface="Century Gothic" panose="020B0502020202020204" charset="0"/>
              </a:rPr>
              <a:t>E</a:t>
            </a:r>
            <a:r>
              <a:rPr lang="en-US" sz="2800" kern="0" dirty="0">
                <a:effectLst/>
                <a:latin typeface="Century Gothic" panose="020B0502020202020204" charset="0"/>
                <a:ea typeface="Times New Roman" panose="02020603050405020304" pitchFamily="18" charset="0"/>
                <a:cs typeface="Century Gothic" panose="020B0502020202020204" charset="0"/>
              </a:rPr>
              <a:t>valuation of public policies.</a:t>
            </a:r>
            <a:endParaRPr lang="en-US" sz="2800" kern="0" dirty="0">
              <a:latin typeface="Century Gothic" panose="020B0502020202020204" charset="0"/>
              <a:ea typeface="Times New Roman" panose="02020603050405020304" pitchFamily="18" charset="0"/>
              <a:cs typeface="Century Gothic" panose="020B0502020202020204" charset="0"/>
            </a:endParaRPr>
          </a:p>
          <a:p>
            <a:r>
              <a:rPr lang="en-GB" sz="2800" kern="0" dirty="0">
                <a:latin typeface="Century Gothic" panose="020B0502020202020204" charset="0"/>
                <a:ea typeface="Times New Roman" panose="02020603050405020304" pitchFamily="18" charset="0"/>
                <a:cs typeface="Century Gothic" panose="020B0502020202020204" charset="0"/>
              </a:rPr>
              <a:t>A</a:t>
            </a:r>
            <a:r>
              <a:rPr lang="en-US" sz="2800" kern="0" dirty="0" err="1">
                <a:effectLst/>
                <a:latin typeface="Century Gothic" panose="020B0502020202020204" charset="0"/>
                <a:ea typeface="Times New Roman" panose="02020603050405020304" pitchFamily="18" charset="0"/>
                <a:cs typeface="Century Gothic" panose="020B0502020202020204" charset="0"/>
              </a:rPr>
              <a:t>ccounting</a:t>
            </a:r>
            <a:r>
              <a:rPr lang="en-US" sz="2800" kern="0" dirty="0">
                <a:effectLst/>
                <a:latin typeface="Century Gothic" panose="020B0502020202020204" charset="0"/>
                <a:ea typeface="Times New Roman" panose="02020603050405020304" pitchFamily="18" charset="0"/>
                <a:cs typeface="Century Gothic" panose="020B0502020202020204" charset="0"/>
              </a:rPr>
              <a:t> for interest groups involvement in the policy-making process. </a:t>
            </a:r>
            <a:endParaRPr lang="en-US" dirty="0">
              <a:latin typeface="Century Gothic" panose="020B0502020202020204" charset="0"/>
              <a:cs typeface="Century Gothic" panose="020B0502020202020204" charset="0"/>
            </a:endParaRP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690370"/>
            <a:ext cx="8915400" cy="4695190"/>
          </a:xfrm>
        </p:spPr>
        <p:txBody>
          <a:bodyPr>
            <a:normAutofit/>
          </a:bodyPr>
          <a:lstStyle/>
          <a:p>
            <a:r>
              <a:rPr lang="en-US" dirty="0">
                <a:effectLst/>
                <a:latin typeface="Century Gothic" panose="020B0502020202020204" charset="0"/>
                <a:ea typeface="Calibri" panose="020F0502020204030204" charset="0"/>
                <a:cs typeface="Century Gothic" panose="020B0502020202020204" charset="0"/>
                <a:sym typeface="+mn-ea"/>
              </a:rPr>
              <a:t>The theory assumes that </a:t>
            </a:r>
            <a:r>
              <a:rPr lang="en-US" b="1" dirty="0">
                <a:effectLst/>
                <a:latin typeface="Century Gothic" panose="020B0502020202020204" charset="0"/>
                <a:ea typeface="Calibri" panose="020F0502020204030204" charset="0"/>
                <a:cs typeface="Century Gothic" panose="020B0502020202020204" charset="0"/>
                <a:sym typeface="+mn-ea"/>
              </a:rPr>
              <a:t>society is made up of numerous groups</a:t>
            </a:r>
            <a:r>
              <a:rPr lang="en-US" dirty="0">
                <a:effectLst/>
                <a:latin typeface="Century Gothic" panose="020B0502020202020204" charset="0"/>
                <a:ea typeface="Calibri" panose="020F0502020204030204" charset="0"/>
                <a:cs typeface="Century Gothic" panose="020B0502020202020204" charset="0"/>
                <a:sym typeface="+mn-ea"/>
              </a:rPr>
              <a:t> that influence government decision-making processes. </a:t>
            </a:r>
          </a:p>
          <a:p>
            <a:pPr marL="0" indent="0">
              <a:buNone/>
            </a:pPr>
            <a:endParaRPr lang="en-US" dirty="0">
              <a:effectLst/>
              <a:latin typeface="Century Gothic" panose="020B0502020202020204" charset="0"/>
              <a:ea typeface="Calibri" panose="020F0502020204030204" charset="0"/>
              <a:cs typeface="Century Gothic" panose="020B0502020202020204" charset="0"/>
              <a:sym typeface="+mn-ea"/>
            </a:endParaRPr>
          </a:p>
          <a:p>
            <a:r>
              <a:rPr lang="en-GB" altLang="en-US" dirty="0">
                <a:effectLst/>
                <a:latin typeface="Century Gothic" panose="020B0502020202020204" charset="0"/>
                <a:ea typeface="Calibri" panose="020F0502020204030204" charset="0"/>
                <a:cs typeface="Century Gothic" panose="020B0502020202020204" charset="0"/>
                <a:sym typeface="+mn-ea"/>
              </a:rPr>
              <a:t>PP is a </a:t>
            </a:r>
            <a:r>
              <a:rPr lang="en-US" b="1" dirty="0">
                <a:effectLst/>
                <a:latin typeface="Century Gothic" panose="020B0502020202020204" charset="0"/>
                <a:ea typeface="Calibri" panose="020F0502020204030204" charset="0"/>
                <a:cs typeface="Century Gothic" panose="020B0502020202020204" charset="0"/>
                <a:sym typeface="+mn-ea"/>
              </a:rPr>
              <a:t>Group-Based Activity</a:t>
            </a:r>
            <a:r>
              <a:rPr lang="en-GB" altLang="en-US" dirty="0">
                <a:effectLst/>
                <a:latin typeface="Century Gothic" panose="020B0502020202020204" charset="0"/>
                <a:ea typeface="Calibri" panose="020F0502020204030204" charset="0"/>
                <a:cs typeface="Century Gothic" panose="020B0502020202020204" charset="0"/>
                <a:sym typeface="+mn-ea"/>
              </a:rPr>
              <a:t> </a:t>
            </a:r>
            <a:r>
              <a:rPr lang="en-US" dirty="0">
                <a:effectLst/>
                <a:latin typeface="Century Gothic" panose="020B0502020202020204" charset="0"/>
                <a:ea typeface="Calibri" panose="020F0502020204030204" charset="0"/>
                <a:cs typeface="Century Gothic" panose="020B0502020202020204" charset="0"/>
                <a:sym typeface="+mn-ea"/>
              </a:rPr>
              <a:t>driven by interactions between organized groups. These groups may represent different interests such as economic, social, or ideological groups, and they compete to influence government policy.</a:t>
            </a:r>
          </a:p>
          <a:p>
            <a:r>
              <a:rPr lang="en-US" b="1" dirty="0">
                <a:sym typeface="+mn-ea"/>
              </a:rPr>
              <a:t>Groups Represent Specific Interests:</a:t>
            </a:r>
            <a:r>
              <a:rPr lang="en-GB" altLang="en-US" dirty="0">
                <a:sym typeface="+mn-ea"/>
              </a:rPr>
              <a:t> </a:t>
            </a:r>
            <a:r>
              <a:rPr lang="en-US" dirty="0">
                <a:sym typeface="+mn-ea"/>
              </a:rPr>
              <a:t>Each group represents the specific interests of its members, whether they are economic, social, or ideological. These groups provide a channel for individuals to collectively express their </a:t>
            </a:r>
            <a:r>
              <a:rPr lang="en-US" dirty="0">
                <a:latin typeface="Century Gothic" panose="020B0502020202020204" charset="0"/>
                <a:cs typeface="Century Gothic" panose="020B0502020202020204" charset="0"/>
                <a:sym typeface="+mn-ea"/>
              </a:rPr>
              <a:t>interests to policy</a:t>
            </a:r>
            <a:r>
              <a:rPr lang="en-GB" altLang="en-US" dirty="0">
                <a:latin typeface="Century Gothic" panose="020B0502020202020204" charset="0"/>
                <a:cs typeface="Century Gothic" panose="020B0502020202020204" charset="0"/>
                <a:sym typeface="+mn-ea"/>
              </a:rPr>
              <a:t> </a:t>
            </a:r>
            <a:r>
              <a:rPr lang="en-US" dirty="0">
                <a:latin typeface="Century Gothic" panose="020B0502020202020204" charset="0"/>
                <a:cs typeface="Century Gothic" panose="020B0502020202020204" charset="0"/>
                <a:sym typeface="+mn-ea"/>
              </a:rPr>
              <a:t>makers.</a:t>
            </a:r>
            <a:endParaRPr lang="en-US" dirty="0">
              <a:latin typeface="Century Gothic" panose="020B0502020202020204" charset="0"/>
              <a:cs typeface="Century Gothic" panose="020B0502020202020204" charset="0"/>
            </a:endParaRPr>
          </a:p>
          <a:p>
            <a:r>
              <a:rPr lang="en-US" b="1" kern="0" dirty="0">
                <a:effectLst/>
                <a:latin typeface="Century Gothic" panose="020B0502020202020204" charset="0"/>
                <a:ea typeface="Times New Roman" panose="02020603050405020304" pitchFamily="18" charset="0"/>
                <a:cs typeface="Century Gothic" panose="020B0502020202020204" charset="0"/>
              </a:rPr>
              <a:t>Groups Act Rationally</a:t>
            </a:r>
            <a:r>
              <a:rPr lang="en-GB" altLang="en-US" b="1" kern="0" dirty="0">
                <a:effectLst/>
                <a:latin typeface="Century Gothic" panose="020B0502020202020204" charset="0"/>
                <a:ea typeface="Times New Roman" panose="02020603050405020304" pitchFamily="18" charset="0"/>
                <a:cs typeface="Century Gothic" panose="020B0502020202020204" charset="0"/>
              </a:rPr>
              <a:t> </a:t>
            </a:r>
            <a:r>
              <a:rPr lang="en-US" kern="0" dirty="0">
                <a:effectLst/>
                <a:latin typeface="Century Gothic" panose="020B0502020202020204" charset="0"/>
                <a:ea typeface="Times New Roman" panose="02020603050405020304" pitchFamily="18" charset="0"/>
                <a:cs typeface="Century Gothic" panose="020B0502020202020204" charset="0"/>
              </a:rPr>
              <a:t>to maximize their interests. They use various strategies, such as lobbying, campaigning, and forming coalitions, to influence policymakers in ways that will benefit their members.</a:t>
            </a: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487805"/>
            <a:ext cx="8915400" cy="4766945"/>
          </a:xfrm>
        </p:spPr>
        <p:txBody>
          <a:bodyPr>
            <a:noAutofit/>
          </a:bodyPr>
          <a:lstStyle/>
          <a:p>
            <a:r>
              <a:rPr lang="en-US" sz="1700" b="1" dirty="0">
                <a:sym typeface="+mn-ea"/>
              </a:rPr>
              <a:t>Group Membership is Fluid</a:t>
            </a:r>
            <a:r>
              <a:rPr lang="en-US" sz="1700" dirty="0">
                <a:sym typeface="+mn-ea"/>
              </a:rPr>
              <a:t>: Individuals can belong to multiple groups at the same time, and group membership is fluid. People join or leave groups based on their evolving interests, which means that group representation is constantly changing.</a:t>
            </a:r>
            <a:endParaRPr lang="en-US" sz="1700" dirty="0"/>
          </a:p>
          <a:p>
            <a:r>
              <a:rPr lang="en-US" sz="1700" b="1" kern="0" dirty="0">
                <a:effectLst/>
                <a:latin typeface="Century Gothic" panose="020B0502020202020204" charset="0"/>
                <a:ea typeface="Times New Roman" panose="02020603050405020304" pitchFamily="18" charset="0"/>
                <a:cs typeface="Century Gothic" panose="020B0502020202020204" charset="0"/>
                <a:sym typeface="+mn-ea"/>
              </a:rPr>
              <a:t>Power is Diffuse</a:t>
            </a:r>
            <a:r>
              <a:rPr lang="en-US" sz="1700" kern="0" dirty="0">
                <a:effectLst/>
                <a:latin typeface="Century Gothic" panose="020B0502020202020204" charset="0"/>
                <a:ea typeface="Times New Roman" panose="02020603050405020304" pitchFamily="18" charset="0"/>
                <a:cs typeface="Century Gothic" panose="020B0502020202020204" charset="0"/>
                <a:sym typeface="+mn-ea"/>
              </a:rPr>
              <a:t>: No single group holds monopoly power over the political system or public policy. Power is dispersed among many interest groups, and different groups have different amounts of influence at different times. This distribution of power helps maintain a balance and prevents any one group from dominating.</a:t>
            </a:r>
            <a:endParaRPr lang="en-US" sz="1700" dirty="0">
              <a:latin typeface="Century Gothic" panose="020B0502020202020204" charset="0"/>
              <a:cs typeface="Century Gothic" panose="020B0502020202020204" charset="0"/>
            </a:endParaRPr>
          </a:p>
          <a:p>
            <a:r>
              <a:rPr lang="en-US" sz="1700" b="1" dirty="0"/>
              <a:t>Groups Compete for Influence:</a:t>
            </a:r>
            <a:r>
              <a:rPr lang="en-GB" altLang="en-US" sz="1700" dirty="0"/>
              <a:t> </a:t>
            </a:r>
            <a:r>
              <a:rPr lang="en-US" sz="1700" dirty="0"/>
              <a:t>Groups compete with one another to influence policy decisions. This competition is seen as healthy because it ensures that no one group dominates and that multiple perspectives are considered in policymaking.</a:t>
            </a:r>
          </a:p>
          <a:p>
            <a:r>
              <a:rPr lang="en-US" sz="1700" b="1" dirty="0"/>
              <a:t>Public Policy is the Result of </a:t>
            </a:r>
            <a:r>
              <a:rPr lang="en-GB" altLang="en-US" sz="1700" b="1" dirty="0"/>
              <a:t>g</a:t>
            </a:r>
            <a:r>
              <a:rPr lang="en-US" sz="1700" b="1" dirty="0"/>
              <a:t>roup </a:t>
            </a:r>
            <a:r>
              <a:rPr lang="en-GB" altLang="en-US" sz="1700" b="1" dirty="0"/>
              <a:t>b</a:t>
            </a:r>
            <a:r>
              <a:rPr lang="en-US" sz="1700" b="1" dirty="0"/>
              <a:t>argaining</a:t>
            </a:r>
            <a:r>
              <a:rPr lang="en-US" sz="1700" dirty="0"/>
              <a:t>:</a:t>
            </a:r>
            <a:r>
              <a:rPr lang="en-GB" altLang="en-US" sz="1700" dirty="0"/>
              <a:t> </a:t>
            </a:r>
            <a:r>
              <a:rPr lang="en-US" sz="1700" dirty="0"/>
              <a:t>Public policy is not the product of individual decision-makers or single interests but rather the outcome of bargaining and negotiation among different interest groups.</a:t>
            </a:r>
            <a:r>
              <a:rPr lang="en-GB" altLang="en-US" sz="1700" dirty="0"/>
              <a:t> </a:t>
            </a:r>
            <a:r>
              <a:rPr lang="en-US" sz="1700" dirty="0"/>
              <a:t>Policies represent compromises between these groups.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487805"/>
            <a:ext cx="8915400" cy="4958080"/>
          </a:xfrm>
        </p:spPr>
        <p:txBody>
          <a:bodyPr>
            <a:noAutofit/>
          </a:bodyPr>
          <a:lstStyle/>
          <a:p>
            <a:r>
              <a:rPr lang="en-US" sz="1700" b="1" dirty="0"/>
              <a:t>No Permanent Majority or Minority</a:t>
            </a:r>
            <a:r>
              <a:rPr lang="en-US" sz="1700" dirty="0"/>
              <a:t>:</a:t>
            </a:r>
            <a:r>
              <a:rPr lang="en-GB" altLang="en-US" sz="1700" dirty="0"/>
              <a:t> </a:t>
            </a:r>
            <a:r>
              <a:rPr lang="en-US" sz="1700" dirty="0"/>
              <a:t>Group theory assumes that there is no permanent majority or minority in politics. The balance of power between groups shifts over time, meaning that any group can influence policy if they organize effectively and mobilize resources.</a:t>
            </a:r>
          </a:p>
          <a:p>
            <a:r>
              <a:rPr lang="en-US" sz="1700" b="1" dirty="0"/>
              <a:t>Conflict and Compromise are Inevitable</a:t>
            </a:r>
            <a:r>
              <a:rPr lang="en-US" sz="1700" dirty="0"/>
              <a:t>:</a:t>
            </a:r>
            <a:r>
              <a:rPr lang="en-GB" altLang="en-US" sz="1700" dirty="0"/>
              <a:t> </a:t>
            </a:r>
            <a:r>
              <a:rPr lang="en-US" sz="1700" dirty="0"/>
              <a:t>Since different groups have different interests, conflict is inevitable in the pol</a:t>
            </a:r>
            <a:r>
              <a:rPr lang="en-GB" altLang="en-US" sz="1700" dirty="0"/>
              <a:t>icy</a:t>
            </a:r>
            <a:r>
              <a:rPr lang="en-US" sz="1700" dirty="0"/>
              <a:t> process. However, compromise is equally important, as groups must often adjust their demands to achieve policy outcomes.</a:t>
            </a:r>
          </a:p>
          <a:p>
            <a:r>
              <a:rPr lang="en-US" sz="1700" b="1" dirty="0"/>
              <a:t>Influence Depends on Resources:</a:t>
            </a:r>
            <a:r>
              <a:rPr lang="en-GB" altLang="en-US" sz="1700" dirty="0"/>
              <a:t> </a:t>
            </a:r>
            <a:r>
              <a:rPr lang="en-US" sz="1700" dirty="0"/>
              <a:t>The influence of a group is often tied to the resources it can mobilize, such as money, expertise, or public support. Groups with more resources tend to have more influence over policy decisions, although less resourced groups can still exert influence through strategies like coalition building or public pressure.</a:t>
            </a:r>
          </a:p>
          <a:p>
            <a:r>
              <a:rPr lang="en-US" sz="1700" b="1" dirty="0">
                <a:sym typeface="+mn-ea"/>
              </a:rPr>
              <a:t>Government </a:t>
            </a:r>
            <a:r>
              <a:rPr lang="en-GB" altLang="en-US" sz="1700" b="1" dirty="0">
                <a:sym typeface="+mn-ea"/>
              </a:rPr>
              <a:t>i</a:t>
            </a:r>
            <a:r>
              <a:rPr lang="en-US" sz="1700" b="1" dirty="0">
                <a:sym typeface="+mn-ea"/>
              </a:rPr>
              <a:t>s a Neutral Arbitrator</a:t>
            </a:r>
            <a:r>
              <a:rPr lang="en-US" sz="1700" dirty="0">
                <a:sym typeface="+mn-ea"/>
              </a:rPr>
              <a:t>:</a:t>
            </a:r>
            <a:r>
              <a:rPr lang="en-GB" altLang="en-US" sz="1700" dirty="0">
                <a:sym typeface="+mn-ea"/>
              </a:rPr>
              <a:t> </a:t>
            </a:r>
            <a:r>
              <a:rPr lang="en-US" sz="1700" dirty="0">
                <a:sym typeface="+mn-ea"/>
              </a:rPr>
              <a:t>The government is seen as a neutral arbitrator that listens to the competing demands of various groups and creates policies based on balancing these demands. It does not act in favor of any one group but tries to mediate between competing interests.</a:t>
            </a:r>
            <a:endParaRPr lang="en-US" sz="1700" dirty="0"/>
          </a:p>
          <a:p>
            <a:endParaRPr lang="en-US"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LIMITATIONS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0000" lnSpcReduction="10000"/>
          </a:bodyPr>
          <a:lstStyle/>
          <a:p>
            <a:pPr algn="just"/>
            <a:r>
              <a:rPr lang="en-US" b="1" kern="0" dirty="0">
                <a:effectLst/>
                <a:latin typeface="Century Gothic" panose="020B0502020202020204" charset="0"/>
                <a:ea typeface="Times New Roman" panose="02020603050405020304" pitchFamily="18" charset="0"/>
                <a:cs typeface="Century Gothic" panose="020B0502020202020204" charset="0"/>
              </a:rPr>
              <a:t>Underrepresentation of </a:t>
            </a:r>
            <a:r>
              <a:rPr lang="en-GB" altLang="en-US" b="1" kern="0" dirty="0">
                <a:effectLst/>
                <a:latin typeface="Century Gothic" panose="020B0502020202020204" charset="0"/>
                <a:ea typeface="Times New Roman" panose="02020603050405020304" pitchFamily="18" charset="0"/>
                <a:cs typeface="Century Gothic" panose="020B0502020202020204" charset="0"/>
              </a:rPr>
              <a:t>m</a:t>
            </a:r>
            <a:r>
              <a:rPr lang="en-US" b="1" kern="0" dirty="0">
                <a:effectLst/>
                <a:latin typeface="Century Gothic" panose="020B0502020202020204" charset="0"/>
                <a:ea typeface="Times New Roman" panose="02020603050405020304" pitchFamily="18" charset="0"/>
                <a:cs typeface="Century Gothic" panose="020B0502020202020204" charset="0"/>
              </a:rPr>
              <a:t>arginalized </a:t>
            </a:r>
            <a:r>
              <a:rPr lang="en-GB" altLang="en-US" b="1" kern="0" dirty="0">
                <a:effectLst/>
                <a:latin typeface="Century Gothic" panose="020B0502020202020204" charset="0"/>
                <a:ea typeface="Times New Roman" panose="02020603050405020304" pitchFamily="18" charset="0"/>
                <a:cs typeface="Century Gothic" panose="020B0502020202020204" charset="0"/>
              </a:rPr>
              <a:t>g</a:t>
            </a:r>
            <a:r>
              <a:rPr lang="en-US" b="1" kern="0" dirty="0">
                <a:effectLst/>
                <a:latin typeface="Century Gothic" panose="020B0502020202020204" charset="0"/>
                <a:ea typeface="Times New Roman" panose="02020603050405020304" pitchFamily="18" charset="0"/>
                <a:cs typeface="Century Gothic" panose="020B0502020202020204" charset="0"/>
              </a:rPr>
              <a:t>roups</a:t>
            </a:r>
            <a:r>
              <a:rPr lang="en-GB" altLang="en-US" kern="0" dirty="0">
                <a:effectLst/>
                <a:latin typeface="Century Gothic" panose="020B0502020202020204" charset="0"/>
                <a:ea typeface="Times New Roman" panose="02020603050405020304" pitchFamily="18" charset="0"/>
                <a:cs typeface="Century Gothic" panose="020B0502020202020204" charset="0"/>
              </a:rPr>
              <a:t> due to its over emphasis on organized groups</a:t>
            </a:r>
            <a:endParaRPr lang="en-US" kern="0" dirty="0">
              <a:effectLst/>
              <a:latin typeface="Century Gothic" panose="020B0502020202020204" charset="0"/>
              <a:ea typeface="Times New Roman" panose="02020603050405020304" pitchFamily="18" charset="0"/>
              <a:cs typeface="Century Gothic" panose="020B0502020202020204" charset="0"/>
            </a:endParaRP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Power Imbalances</a:t>
            </a:r>
            <a:r>
              <a:rPr lang="en-GB" altLang="en-US" kern="0" dirty="0">
                <a:effectLst/>
                <a:latin typeface="Century Gothic" panose="020B0502020202020204" charset="0"/>
                <a:ea typeface="Times New Roman" panose="02020603050405020304" pitchFamily="18" charset="0"/>
                <a:cs typeface="Century Gothic" panose="020B0502020202020204" charset="0"/>
              </a:rPr>
              <a:t> - in reality, some groups have far more resources, access, and influence than others. Wealthier or more organized groups (e.g., corporate organisations) often have  more influence over policymaking compared to smaller, less resourced groups (e.g., marginalized communities or grassroots organizations).</a:t>
            </a: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Complexity of Group Interactions</a:t>
            </a:r>
            <a:r>
              <a:rPr lang="en-GB" altLang="en-US" kern="0" dirty="0">
                <a:effectLst/>
                <a:latin typeface="Century Gothic" panose="020B0502020202020204" charset="0"/>
                <a:ea typeface="Times New Roman" panose="02020603050405020304" pitchFamily="18" charset="0"/>
                <a:cs typeface="Century Gothic" panose="020B0502020202020204" charset="0"/>
              </a:rPr>
              <a:t> -  interest groups may have internal divisions, conflicting priorities, or shifting goals, which can make their actions unpredictable</a:t>
            </a: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Limited Focus on Non-Group Factors</a:t>
            </a:r>
            <a:r>
              <a:rPr lang="en-GB" altLang="en-US" kern="0" dirty="0">
                <a:effectLst/>
                <a:latin typeface="Century Gothic" panose="020B0502020202020204" charset="0"/>
                <a:ea typeface="Times New Roman" panose="02020603050405020304" pitchFamily="18" charset="0"/>
                <a:cs typeface="Century Gothic" panose="020B0502020202020204" charset="0"/>
              </a:rPr>
              <a:t> -such as political elites, bureaucrats, and elected officials, in shaping public policy. These actors can have a major influence on policy outcomes, often independent of group pressure. For example, political leaders may make decisions based on personal agendas, electoral strategy, or party ideology rather than group demands. </a:t>
            </a:r>
            <a:r>
              <a:rPr lang="en-GB" altLang="en-US" kern="0" dirty="0">
                <a:effectLst/>
                <a:latin typeface="Century Gothic" panose="020B0502020202020204" charset="0"/>
                <a:ea typeface="Times New Roman" panose="02020603050405020304" pitchFamily="18" charset="0"/>
                <a:cs typeface="Century Gothic" panose="020B0502020202020204" charset="0"/>
                <a:sym typeface="+mn-ea"/>
              </a:rPr>
              <a:t>Additionally, group leaders may not always represent the interests of all members equally.</a:t>
            </a:r>
            <a:endParaRPr lang="en-GB" altLang="en-US" kern="0" dirty="0">
              <a:effectLst/>
              <a:latin typeface="Century Gothic" panose="020B0502020202020204" charset="0"/>
              <a:ea typeface="Times New Roman" panose="02020603050405020304" pitchFamily="18" charset="0"/>
              <a:cs typeface="Century Gothic" panose="020B0502020202020204" charset="0"/>
            </a:endParaRPr>
          </a:p>
          <a:p>
            <a:pPr algn="just"/>
            <a:endParaRPr lang="en-GB" altLang="en-US" kern="0" dirty="0">
              <a:effectLst/>
              <a:latin typeface="Century Gothic" panose="020B0502020202020204" charset="0"/>
              <a:ea typeface="Times New Roman" panose="02020603050405020304" pitchFamily="18" charset="0"/>
              <a:cs typeface="Century Gothic" panose="020B050202020202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92705" y="624205"/>
            <a:ext cx="8911590" cy="866140"/>
          </a:xfrm>
        </p:spPr>
        <p:txBody>
          <a:bodyPr/>
          <a:lstStyle/>
          <a:p>
            <a:r>
              <a:rPr lang="en-GB" b="1" dirty="0">
                <a:solidFill>
                  <a:schemeClr val="accent2">
                    <a:lumMod val="75000"/>
                  </a:schemeClr>
                </a:solidFill>
              </a:rPr>
              <a:t>Elite Theory</a:t>
            </a:r>
          </a:p>
        </p:txBody>
      </p:sp>
      <p:sp>
        <p:nvSpPr>
          <p:cNvPr id="8" name="Content Placeholder 7"/>
          <p:cNvSpPr>
            <a:spLocks noGrp="1"/>
          </p:cNvSpPr>
          <p:nvPr>
            <p:ph sz="half" idx="1"/>
          </p:nvPr>
        </p:nvSpPr>
        <p:spPr>
          <a:xfrm>
            <a:off x="1896110" y="1539240"/>
            <a:ext cx="5006340" cy="4371975"/>
          </a:xfrm>
        </p:spPr>
        <p:txBody>
          <a:bodyPr>
            <a:normAutofit fontScale="90000" lnSpcReduction="20000"/>
          </a:bodyPr>
          <a:lstStyle/>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theory holds that a small group/class (minority), constituting members of the political or economic </a:t>
            </a:r>
            <a:r>
              <a:rPr lang="en-GB" sz="2400" kern="100" dirty="0">
                <a:latin typeface="Century Gothic" panose="020B0502020202020204" charset="0"/>
                <a:ea typeface="Calibri" panose="020F0502020204030204" charset="0"/>
                <a:cs typeface="Century Gothic" panose="020B0502020202020204" charset="0"/>
              </a:rPr>
              <a:t>system</a:t>
            </a:r>
            <a:r>
              <a:rPr lang="en-GB" sz="2400" kern="100" dirty="0">
                <a:effectLst/>
                <a:latin typeface="Century Gothic" panose="020B0502020202020204" charset="0"/>
                <a:ea typeface="Calibri" panose="020F0502020204030204" charset="0"/>
                <a:cs typeface="Century Gothic" panose="020B0502020202020204" charset="0"/>
              </a:rPr>
              <a:t> holds the power to determine public policies. </a:t>
            </a:r>
          </a:p>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core doctrine of the elite theory is that it is a minority group that makes decisions that affect the general public (majority).</a:t>
            </a:r>
          </a:p>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minority ruling group is composed of those who occupy commanding political positions</a:t>
            </a:r>
            <a:r>
              <a:rPr lang="en-GB" sz="1800" kern="100" dirty="0">
                <a:effectLst/>
                <a:latin typeface="Century Gothic" panose="020B0502020202020204" charset="0"/>
                <a:ea typeface="Calibri" panose="020F0502020204030204" charset="0"/>
                <a:cs typeface="Century Gothic" panose="020B0502020202020204" charset="0"/>
              </a:rPr>
              <a:t>. </a:t>
            </a:r>
          </a:p>
          <a:p>
            <a:pPr marL="0" indent="0">
              <a:buNone/>
            </a:pPr>
            <a:endParaRPr lang="en-GB" dirty="0">
              <a:latin typeface="Century Gothic" panose="020B0502020202020204" charset="0"/>
              <a:cs typeface="Century Gothic" panose="020B0502020202020204" charset="0"/>
            </a:endParaRPr>
          </a:p>
        </p:txBody>
      </p:sp>
      <p:sp>
        <p:nvSpPr>
          <p:cNvPr id="13" name="Content Placeholder 12"/>
          <p:cNvSpPr>
            <a:spLocks noGrp="1"/>
          </p:cNvSpPr>
          <p:nvPr>
            <p:ph sz="half" idx="2"/>
          </p:nvPr>
        </p:nvSpPr>
        <p:spPr/>
        <p:txBody>
          <a:bodyPr>
            <a:normAutofit/>
          </a:bodyPr>
          <a:lstStyle/>
          <a:p>
            <a:pPr marL="0" indent="0">
              <a:buNone/>
            </a:pPr>
            <a:endParaRPr lang="en-GB" dirty="0"/>
          </a:p>
        </p:txBody>
      </p:sp>
      <p:pic>
        <p:nvPicPr>
          <p:cNvPr id="11" name="Picture 10" descr="A diagram of a policy&#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40" y="1490980"/>
            <a:ext cx="4545965" cy="49047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a:solidFill>
                  <a:schemeClr val="tx1"/>
                </a:solidFill>
              </a:rPr>
              <a:t>The Elite</a:t>
            </a:r>
          </a:p>
        </p:txBody>
      </p:sp>
      <p:sp>
        <p:nvSpPr>
          <p:cNvPr id="7" name="TextBox 6"/>
          <p:cNvSpPr txBox="1"/>
          <p:nvPr/>
        </p:nvSpPr>
        <p:spPr>
          <a:xfrm>
            <a:off x="838200" y="1690688"/>
            <a:ext cx="9513498" cy="2881630"/>
          </a:xfrm>
          <a:prstGeom prst="rect">
            <a:avLst/>
          </a:prstGeom>
          <a:noFill/>
        </p:spPr>
        <p:txBody>
          <a:bodyPr wrap="square">
            <a:spAutoFit/>
          </a:bodyPr>
          <a:lstStyle/>
          <a:p>
            <a:pPr marL="342900" indent="-342900" algn="just">
              <a:lnSpc>
                <a:spcPct val="100000"/>
              </a:lnSpc>
              <a:spcAft>
                <a:spcPts val="800"/>
              </a:spcAft>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elite class comes from a social strata that is characterised by their wealth, social connections, access to power, education, and ties with influential institutions.</a:t>
            </a:r>
          </a:p>
          <a:p>
            <a:pPr indent="0" algn="just">
              <a:lnSpc>
                <a:spcPct val="100000"/>
              </a:lnSpc>
              <a:spcAft>
                <a:spcPts val="800"/>
              </a:spcAft>
              <a:buFont typeface="Wingdings" panose="05000000000000000000" charset="0"/>
              <a:buNone/>
            </a:pPr>
            <a:r>
              <a:rPr lang="en-GB" sz="2400" kern="100" dirty="0">
                <a:effectLst/>
                <a:latin typeface="Century Gothic" panose="020B0502020202020204" charset="0"/>
                <a:ea typeface="Calibri" panose="020F0502020204030204" charset="0"/>
                <a:cs typeface="Century Gothic" panose="020B0502020202020204" charset="0"/>
              </a:rPr>
              <a:t> </a:t>
            </a:r>
          </a:p>
          <a:p>
            <a:pPr marL="342900" indent="-342900" algn="just">
              <a:lnSpc>
                <a:spcPct val="100000"/>
              </a:lnSpc>
              <a:spcAft>
                <a:spcPts val="800"/>
              </a:spcAft>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It is through this web of attributes that a powerful class of elites dictates the policies that govern society and shape social, political, and economic outcomes.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 Democracy PowerPoint Presentation, free download - ID:15276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370" y="1259840"/>
            <a:ext cx="8458200" cy="5156200"/>
          </a:xfrm>
          <a:prstGeom prst="rect">
            <a:avLst/>
          </a:prstGeom>
          <a:solidFill>
            <a:schemeClr val="accent2">
              <a:lumMod val="75000"/>
            </a:schemeClr>
          </a:solidFill>
          <a:ln>
            <a:solidFill>
              <a:schemeClr val="accent2">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Political System Theory</a:t>
            </a:r>
          </a:p>
        </p:txBody>
      </p:sp>
      <p:sp>
        <p:nvSpPr>
          <p:cNvPr id="3" name="Text Placeholder 2"/>
          <p:cNvSpPr>
            <a:spLocks noGrp="1"/>
          </p:cNvSpPr>
          <p:nvPr>
            <p:ph type="body" sz="half" idx="2"/>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Assumptions</a:t>
            </a:r>
          </a:p>
        </p:txBody>
      </p:sp>
      <p:sp>
        <p:nvSpPr>
          <p:cNvPr id="3" name="Content Placeholder 2"/>
          <p:cNvSpPr>
            <a:spLocks noGrp="1"/>
          </p:cNvSpPr>
          <p:nvPr>
            <p:ph idx="1"/>
          </p:nvPr>
        </p:nvSpPr>
        <p:spPr>
          <a:xfrm>
            <a:off x="2023110" y="1506855"/>
            <a:ext cx="9481185" cy="4989830"/>
          </a:xfrm>
        </p:spPr>
        <p:txBody>
          <a:bodyPr>
            <a:noAutofit/>
          </a:bodyPr>
          <a:lstStyle/>
          <a:p>
            <a:pPr>
              <a:buFont typeface="Wingdings" panose="05000000000000000000" charset="0"/>
              <a:buChar char="Ø"/>
            </a:pPr>
            <a:r>
              <a:rPr lang="en-GB" sz="1700" b="1" dirty="0">
                <a:effectLst/>
                <a:ea typeface="Times New Roman" panose="02020603050405020304" pitchFamily="18" charset="0"/>
              </a:rPr>
              <a:t>Elites act rationally</a:t>
            </a:r>
            <a:r>
              <a:rPr lang="en-GB" sz="1700" dirty="0">
                <a:effectLst/>
                <a:ea typeface="Times New Roman" panose="02020603050405020304" pitchFamily="18" charset="0"/>
              </a:rPr>
              <a:t> to protect and advance their interests</a:t>
            </a:r>
          </a:p>
          <a:p>
            <a:pPr>
              <a:buFont typeface="Wingdings" panose="05000000000000000000" charset="0"/>
              <a:buChar char="Ø"/>
            </a:pPr>
            <a:r>
              <a:rPr lang="en-GB" sz="1700" b="1" dirty="0">
                <a:effectLst/>
                <a:ea typeface="Times New Roman" panose="02020603050405020304" pitchFamily="18" charset="0"/>
              </a:rPr>
              <a:t>Elites Control Power and Resources:</a:t>
            </a:r>
            <a:r>
              <a:rPr lang="en-GB" sz="1700" dirty="0">
                <a:effectLst/>
                <a:ea typeface="Times New Roman" panose="02020603050405020304" pitchFamily="18" charset="0"/>
              </a:rPr>
              <a:t>  A small number of elites hold the largest share of power, wealth, and resources. They have significant control over major institutions, such as political, economic, military, and media organizations. This control allows them to dominate policy-making processes.</a:t>
            </a:r>
          </a:p>
          <a:p>
            <a:pPr>
              <a:buFont typeface="Wingdings" panose="05000000000000000000" charset="0"/>
              <a:buChar char="Ø"/>
            </a:pPr>
            <a:r>
              <a:rPr lang="en-GB" sz="1700" b="1" dirty="0">
                <a:effectLst/>
                <a:ea typeface="Times New Roman" panose="02020603050405020304" pitchFamily="18" charset="0"/>
              </a:rPr>
              <a:t>Elites Make the Key Decisions:</a:t>
            </a:r>
            <a:r>
              <a:rPr lang="en-GB" sz="1700" dirty="0">
                <a:effectLst/>
                <a:ea typeface="Times New Roman" panose="02020603050405020304" pitchFamily="18" charset="0"/>
              </a:rPr>
              <a:t> The most important political and economic decisions are made by elites, not by the masses. Elite theory assumes that while democratic systems exist in theory, in practice, a select few are responsible for the major policy choices and direction of society.</a:t>
            </a:r>
          </a:p>
          <a:p>
            <a:pPr>
              <a:buFont typeface="Wingdings" panose="05000000000000000000" charset="0"/>
              <a:buChar char="Ø"/>
            </a:pPr>
            <a:r>
              <a:rPr lang="en-GB" sz="1700" b="1" dirty="0">
                <a:effectLst/>
                <a:ea typeface="Times New Roman" panose="02020603050405020304" pitchFamily="18" charset="0"/>
              </a:rPr>
              <a:t>Elites are Relatively Autonomous:</a:t>
            </a:r>
            <a:r>
              <a:rPr lang="en-GB" sz="1700" dirty="0">
                <a:effectLst/>
                <a:ea typeface="Times New Roman" panose="02020603050405020304" pitchFamily="18" charset="0"/>
              </a:rPr>
              <a:t> While there may be competition or divisions within the elite group, they are generally united by common interests, values, and goals. Elites often share similar backgrounds (e.g., education, wealth, and social networks) and work together to maintain their dominance over decision-making processes.</a:t>
            </a:r>
          </a:p>
          <a:p>
            <a:pPr>
              <a:buFont typeface="Wingdings" panose="05000000000000000000" charset="0"/>
              <a:buChar char="Ø"/>
            </a:pPr>
            <a:r>
              <a:rPr lang="en-GB" sz="1700" b="1" dirty="0">
                <a:effectLst/>
                <a:ea typeface="Times New Roman" panose="02020603050405020304" pitchFamily="18" charset="0"/>
              </a:rPr>
              <a:t>The Masses are Passive:</a:t>
            </a:r>
            <a:r>
              <a:rPr lang="en-GB" sz="1700" dirty="0">
                <a:effectLst/>
                <a:ea typeface="Times New Roman" panose="02020603050405020304" pitchFamily="18" charset="0"/>
              </a:rPr>
              <a:t> The general public, or masses, are largely passive and uninvolved in political decision-making. Elite theory assumes that most people are politically disengaged, lacking the knowledge, interest, or capacity to challenge elite control.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Authors and History of Elite Theory</a:t>
            </a:r>
          </a:p>
        </p:txBody>
      </p:sp>
      <p:sp>
        <p:nvSpPr>
          <p:cNvPr id="3" name="Content Placeholder 2"/>
          <p:cNvSpPr>
            <a:spLocks noGrp="1"/>
          </p:cNvSpPr>
          <p:nvPr>
            <p:ph idx="1"/>
          </p:nvPr>
        </p:nvSpPr>
        <p:spPr>
          <a:xfrm>
            <a:off x="2588895" y="1830070"/>
            <a:ext cx="8915400" cy="4081145"/>
          </a:xfrm>
        </p:spPr>
        <p:txBody>
          <a:bodyPr>
            <a:normAutofit fontScale="90000" lnSpcReduction="10000"/>
          </a:bodyPr>
          <a:lstStyle/>
          <a:p>
            <a:pPr>
              <a:buFont typeface="Wingdings" panose="05000000000000000000" charset="0"/>
              <a:buChar char="§"/>
            </a:pPr>
            <a:r>
              <a:rPr lang="en-GB" sz="2000" dirty="0">
                <a:effectLst/>
                <a:ea typeface="Calibri" panose="020F0502020204030204" charset="0"/>
              </a:rPr>
              <a:t>Principles of elitist theory can be traced all the way back to </a:t>
            </a:r>
            <a:r>
              <a:rPr lang="en-GB" sz="2000" b="1" dirty="0">
                <a:effectLst/>
                <a:ea typeface="Calibri" panose="020F0502020204030204" charset="0"/>
              </a:rPr>
              <a:t>Plato</a:t>
            </a:r>
            <a:r>
              <a:rPr lang="en-GB" sz="2000" dirty="0">
                <a:effectLst/>
                <a:ea typeface="Calibri" panose="020F0502020204030204" charset="0"/>
              </a:rPr>
              <a:t>, who theorised that the best government was one composed of philosopher kings and a guardian class - people with the highest level of wisdom and moral character</a:t>
            </a:r>
          </a:p>
          <a:p>
            <a:pPr>
              <a:buFont typeface="Wingdings" panose="05000000000000000000" charset="0"/>
              <a:buChar char="§"/>
            </a:pPr>
            <a:r>
              <a:rPr lang="en-GB" sz="2000" dirty="0">
                <a:effectLst/>
                <a:ea typeface="Calibri" panose="020F0502020204030204" charset="0"/>
                <a:cs typeface="Times New Roman" panose="02020603050405020304" pitchFamily="18" charset="0"/>
              </a:rPr>
              <a:t>In the 19th century, the work of Italian economic and social theorists </a:t>
            </a:r>
            <a:r>
              <a:rPr lang="en-GB" sz="2000" b="1" dirty="0">
                <a:effectLst/>
                <a:ea typeface="Calibri" panose="020F0502020204030204" charset="0"/>
                <a:cs typeface="Times New Roman" panose="02020603050405020304" pitchFamily="18" charset="0"/>
              </a:rPr>
              <a:t>Vilfredo Pareto, Gaetano </a:t>
            </a:r>
            <a:r>
              <a:rPr lang="en-GB" sz="2000" b="1" dirty="0" err="1">
                <a:effectLst/>
                <a:ea typeface="Calibri" panose="020F0502020204030204" charset="0"/>
                <a:cs typeface="Times New Roman" panose="02020603050405020304" pitchFamily="18" charset="0"/>
              </a:rPr>
              <a:t>Mosca</a:t>
            </a:r>
            <a:r>
              <a:rPr lang="en-GB" sz="2000" b="1" dirty="0">
                <a:effectLst/>
                <a:ea typeface="Calibri" panose="020F0502020204030204" charset="0"/>
                <a:cs typeface="Times New Roman" panose="02020603050405020304" pitchFamily="18" charset="0"/>
              </a:rPr>
              <a:t>, and Robert Michels</a:t>
            </a:r>
            <a:r>
              <a:rPr lang="en-GB" sz="2000" dirty="0">
                <a:effectLst/>
                <a:ea typeface="Calibri" panose="020F0502020204030204" charset="0"/>
                <a:cs typeface="Times New Roman" panose="02020603050405020304" pitchFamily="18" charset="0"/>
              </a:rPr>
              <a:t> provided a more concrete foundation for the elitist theory. The work of these three men is often referred to as the “</a:t>
            </a:r>
            <a:r>
              <a:rPr lang="en-GB" sz="2000" i="1" dirty="0">
                <a:effectLst/>
                <a:ea typeface="Calibri" panose="020F0502020204030204" charset="0"/>
                <a:cs typeface="Times New Roman" panose="02020603050405020304" pitchFamily="18" charset="0"/>
              </a:rPr>
              <a:t>Italian School of Elitism”.</a:t>
            </a:r>
            <a:r>
              <a:rPr lang="en-GB" sz="2000" dirty="0">
                <a:effectLst/>
                <a:ea typeface="Calibri" panose="020F0502020204030204" charset="0"/>
                <a:cs typeface="Times New Roman" panose="02020603050405020304" pitchFamily="18" charset="0"/>
              </a:rPr>
              <a:t> This school of thought assumes that elite power structures are </a:t>
            </a:r>
            <a:r>
              <a:rPr lang="en-GB" sz="1800" dirty="0">
                <a:effectLst/>
                <a:ea typeface="Calibri" panose="020F0502020204030204" charset="0"/>
                <a:cs typeface="Times New Roman" panose="02020603050405020304" pitchFamily="18" charset="0"/>
              </a:rPr>
              <a:t>inevitable while attempting to explain how and why these structures form and function.</a:t>
            </a:r>
          </a:p>
          <a:p>
            <a:pPr>
              <a:buFont typeface="Wingdings" panose="05000000000000000000" charset="0"/>
              <a:buChar char="§"/>
            </a:pPr>
            <a:r>
              <a:rPr lang="en-GB" sz="2000" dirty="0">
                <a:effectLst/>
                <a:ea typeface="Times New Roman" panose="02020603050405020304" pitchFamily="18" charset="0"/>
              </a:rPr>
              <a:t>In the 20</a:t>
            </a:r>
            <a:r>
              <a:rPr lang="en-GB" sz="2000" baseline="30000" dirty="0">
                <a:effectLst/>
                <a:ea typeface="Times New Roman" panose="02020603050405020304" pitchFamily="18" charset="0"/>
              </a:rPr>
              <a:t>th</a:t>
            </a:r>
            <a:r>
              <a:rPr lang="en-GB" sz="2000" dirty="0">
                <a:effectLst/>
                <a:ea typeface="Times New Roman" panose="02020603050405020304" pitchFamily="18" charset="0"/>
              </a:rPr>
              <a:t> century, these ideas were further modernised through the concept of elite democracy. Elite democracy is an idea that an elite few hold the power to determine public policies for a given society but do so through means of a modern democratic systems rather than traditional autocratic oligarchies.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Implications of the theory</a:t>
            </a:r>
          </a:p>
        </p:txBody>
      </p:sp>
      <p:sp>
        <p:nvSpPr>
          <p:cNvPr id="3" name="Content Placeholder 2"/>
          <p:cNvSpPr>
            <a:spLocks noGrp="1"/>
          </p:cNvSpPr>
          <p:nvPr>
            <p:ph sz="half" idx="1"/>
          </p:nvPr>
        </p:nvSpPr>
        <p:spPr>
          <a:xfrm>
            <a:off x="1912620" y="2133600"/>
            <a:ext cx="4989830" cy="3989705"/>
          </a:xfrm>
        </p:spPr>
        <p:txBody>
          <a:bodyPr/>
          <a:lstStyle/>
          <a:p>
            <a:r>
              <a:rPr lang="en-GB" sz="4800" b="1" u="sng" dirty="0">
                <a:solidFill>
                  <a:schemeClr val="accent2">
                    <a:lumMod val="75000"/>
                  </a:schemeClr>
                </a:solidFill>
              </a:rPr>
              <a:t>Relevance</a:t>
            </a:r>
            <a:endParaRPr lang="en-GB" sz="4800" dirty="0">
              <a:solidFill>
                <a:schemeClr val="accent2">
                  <a:lumMod val="60000"/>
                  <a:lumOff val="40000"/>
                </a:schemeClr>
              </a:solidFill>
            </a:endParaRPr>
          </a:p>
          <a:p>
            <a:r>
              <a:rPr lang="en-GB" dirty="0"/>
              <a:t> </a:t>
            </a:r>
            <a:r>
              <a:rPr lang="en-GB" sz="1800" dirty="0">
                <a:effectLst/>
                <a:ea typeface="Calibri" panose="020F0502020204030204" charset="0"/>
              </a:rPr>
              <a:t>Promotes efficiency in PP making</a:t>
            </a:r>
            <a:endParaRPr lang="en-GB" dirty="0"/>
          </a:p>
          <a:p>
            <a:r>
              <a:rPr lang="en-GB" sz="1800" dirty="0">
                <a:effectLst/>
                <a:ea typeface="Calibri" panose="020F0502020204030204" charset="0"/>
              </a:rPr>
              <a:t>Relies on expert knowledge.</a:t>
            </a:r>
            <a:r>
              <a:rPr lang="en-GB" sz="1800" dirty="0">
                <a:effectLst/>
                <a:latin typeface="Times New Roman" panose="02020603050405020304" pitchFamily="18" charset="0"/>
                <a:ea typeface="Calibri" panose="020F0502020204030204" charset="0"/>
              </a:rPr>
              <a:t> </a:t>
            </a:r>
          </a:p>
          <a:p>
            <a:r>
              <a:rPr lang="en-GB" sz="1800" dirty="0">
                <a:effectLst/>
                <a:ea typeface="Calibri" panose="020F0502020204030204" charset="0"/>
              </a:rPr>
              <a:t>It enables PP stability and continuity.</a:t>
            </a:r>
            <a:r>
              <a:rPr lang="en-GB" sz="1800" dirty="0">
                <a:effectLst/>
                <a:latin typeface="Times New Roman" panose="02020603050405020304" pitchFamily="18" charset="0"/>
                <a:ea typeface="Calibri" panose="020F0502020204030204" charset="0"/>
              </a:rPr>
              <a:t> </a:t>
            </a:r>
            <a:endParaRPr lang="en-GB" sz="1800" dirty="0">
              <a:latin typeface="Times New Roman" panose="02020603050405020304" pitchFamily="18" charset="0"/>
              <a:ea typeface="Calibri" panose="020F0502020204030204" charset="0"/>
            </a:endParaRPr>
          </a:p>
          <a:p>
            <a:r>
              <a:rPr lang="en-GB" sz="1800" dirty="0">
                <a:effectLst/>
                <a:ea typeface="Calibri" panose="020F0502020204030204" charset="0"/>
              </a:rPr>
              <a:t>It is merit-based</a:t>
            </a:r>
            <a:endParaRPr lang="en-GB" sz="1800" dirty="0">
              <a:effectLst/>
              <a:latin typeface="Times New Roman" panose="02020603050405020304" pitchFamily="18" charset="0"/>
              <a:ea typeface="Calibri" panose="020F0502020204030204" charset="0"/>
            </a:endParaRPr>
          </a:p>
          <a:p>
            <a:pPr marL="0" indent="0">
              <a:buNone/>
            </a:pPr>
            <a:endParaRPr lang="en-GB" dirty="0"/>
          </a:p>
        </p:txBody>
      </p:sp>
      <p:sp>
        <p:nvSpPr>
          <p:cNvPr id="4" name="Content Placeholder 3"/>
          <p:cNvSpPr>
            <a:spLocks noGrp="1"/>
          </p:cNvSpPr>
          <p:nvPr>
            <p:ph sz="half" idx="2"/>
          </p:nvPr>
        </p:nvSpPr>
        <p:spPr>
          <a:xfrm>
            <a:off x="7190740" y="2125980"/>
            <a:ext cx="4313555" cy="4221480"/>
          </a:xfrm>
        </p:spPr>
        <p:txBody>
          <a:bodyPr>
            <a:normAutofit/>
          </a:bodyPr>
          <a:lstStyle/>
          <a:p>
            <a:r>
              <a:rPr lang="en-GB" sz="4800" b="1" u="sng" dirty="0">
                <a:solidFill>
                  <a:schemeClr val="accent2">
                    <a:lumMod val="75000"/>
                  </a:schemeClr>
                </a:solidFill>
              </a:rPr>
              <a:t>Limitations</a:t>
            </a:r>
            <a:r>
              <a:rPr lang="en-GB" sz="4800" dirty="0">
                <a:solidFill>
                  <a:schemeClr val="accent2">
                    <a:lumMod val="60000"/>
                    <a:lumOff val="40000"/>
                  </a:schemeClr>
                </a:solidFill>
              </a:rPr>
              <a:t> </a:t>
            </a:r>
          </a:p>
          <a:p>
            <a:r>
              <a:rPr lang="en-GB" sz="1800" kern="0" dirty="0">
                <a:effectLst/>
                <a:latin typeface="+mj-lt"/>
                <a:ea typeface="Times New Roman" panose="02020603050405020304" pitchFamily="18" charset="0"/>
              </a:rPr>
              <a:t>over emphasis on stability and continuity</a:t>
            </a:r>
            <a:endParaRPr lang="en-GB" sz="4800" kern="0" dirty="0">
              <a:effectLst/>
              <a:latin typeface="+mj-lt"/>
              <a:ea typeface="Times New Roman" panose="02020603050405020304" pitchFamily="18" charset="0"/>
            </a:endParaRPr>
          </a:p>
          <a:p>
            <a:r>
              <a:rPr lang="en-GB" sz="1800" kern="0" dirty="0">
                <a:effectLst/>
                <a:latin typeface="+mj-lt"/>
                <a:ea typeface="Times New Roman" panose="02020603050405020304" pitchFamily="18" charset="0"/>
              </a:rPr>
              <a:t>Difficult to pursue common public policy goals. </a:t>
            </a:r>
          </a:p>
          <a:p>
            <a:r>
              <a:rPr lang="en-GB" sz="1800" kern="0" dirty="0">
                <a:effectLst/>
                <a:latin typeface="+mj-lt"/>
                <a:ea typeface="Times New Roman" panose="02020603050405020304" pitchFamily="18" charset="0"/>
              </a:rPr>
              <a:t>It is a form of dictatorship. </a:t>
            </a:r>
          </a:p>
          <a:p>
            <a:r>
              <a:rPr lang="en-GB" sz="1800" dirty="0">
                <a:effectLst/>
                <a:latin typeface="+mj-lt"/>
                <a:ea typeface="Calibri" panose="020F0502020204030204" charset="0"/>
              </a:rPr>
              <a:t>It is simplistic and unrealistic</a:t>
            </a:r>
          </a:p>
          <a:p>
            <a:r>
              <a:rPr lang="en-GB" sz="1800" dirty="0">
                <a:effectLst/>
                <a:latin typeface="+mj-lt"/>
                <a:ea typeface="Calibri" panose="020F0502020204030204" charset="0"/>
              </a:rPr>
              <a:t>Has a narrow view of society.</a:t>
            </a:r>
          </a:p>
          <a:p>
            <a:r>
              <a:rPr lang="en-GB" sz="1800" dirty="0">
                <a:latin typeface="+mj-lt"/>
                <a:ea typeface="Calibri" panose="020F0502020204030204" charset="0"/>
              </a:rPr>
              <a:t>Not all societies are </a:t>
            </a:r>
            <a:r>
              <a:rPr lang="en-GB" sz="1800" dirty="0" err="1">
                <a:latin typeface="+mj-lt"/>
                <a:ea typeface="Calibri" panose="020F0502020204030204" charset="0"/>
              </a:rPr>
              <a:t>heirachichal</a:t>
            </a:r>
            <a:endParaRPr lang="en-GB" sz="48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705" y="624205"/>
            <a:ext cx="8911590" cy="797560"/>
          </a:xfrm>
        </p:spPr>
        <p:txBody>
          <a:bodyPr/>
          <a:lstStyle/>
          <a:p>
            <a:r>
              <a:rPr lang="en-GB" altLang="en-US" b="1"/>
              <a:t>Liberal Democratic Theory</a:t>
            </a:r>
          </a:p>
        </p:txBody>
      </p:sp>
      <p:sp>
        <p:nvSpPr>
          <p:cNvPr id="5" name="Content Placeholder 4"/>
          <p:cNvSpPr>
            <a:spLocks noGrp="1"/>
          </p:cNvSpPr>
          <p:nvPr>
            <p:ph idx="1"/>
          </p:nvPr>
        </p:nvSpPr>
        <p:spPr>
          <a:xfrm>
            <a:off x="2588895" y="1509395"/>
            <a:ext cx="8915400" cy="4401820"/>
          </a:xfrm>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414020"/>
            <a:ext cx="9507855" cy="761365"/>
          </a:xfrm>
        </p:spPr>
        <p:txBody>
          <a:bodyPr/>
          <a:lstStyle/>
          <a:p>
            <a:r>
              <a:rPr lang="en-US" b="1" dirty="0"/>
              <a:t>Revision Questions</a:t>
            </a:r>
            <a:endParaRPr lang="en-US" dirty="0"/>
          </a:p>
        </p:txBody>
      </p:sp>
      <p:sp>
        <p:nvSpPr>
          <p:cNvPr id="3" name="Content Placeholder 2"/>
          <p:cNvSpPr>
            <a:spLocks noGrp="1"/>
          </p:cNvSpPr>
          <p:nvPr>
            <p:ph idx="1"/>
          </p:nvPr>
        </p:nvSpPr>
        <p:spPr>
          <a:xfrm>
            <a:off x="1903730" y="1298575"/>
            <a:ext cx="9600565" cy="4893945"/>
          </a:xfrm>
        </p:spPr>
        <p:txBody>
          <a:bodyPr>
            <a:normAutofit fontScale="75000" lnSpcReduction="20000"/>
          </a:bodyPr>
          <a:lstStyle/>
          <a:p>
            <a:pPr>
              <a:lnSpc>
                <a:spcPct val="150000"/>
              </a:lnSpc>
              <a:buFont typeface="+mj-lt"/>
              <a:buAutoNum type="arabicParenR"/>
            </a:pPr>
            <a:r>
              <a:rPr lang="en-US" dirty="0">
                <a:sym typeface="+mn-ea"/>
              </a:rPr>
              <a:t>Examine the application of the following theories in public policy</a:t>
            </a:r>
            <a:r>
              <a:rPr lang="en-GB" altLang="en-US" dirty="0">
                <a:sym typeface="+mn-ea"/>
              </a:rPr>
              <a:t> </a:t>
            </a:r>
            <a:r>
              <a:rPr lang="en-US" dirty="0">
                <a:sym typeface="+mn-ea"/>
              </a:rPr>
              <a:t>analysis</a:t>
            </a:r>
            <a:r>
              <a:rPr lang="en-GB" altLang="en-US" dirty="0">
                <a:sym typeface="+mn-ea"/>
              </a:rPr>
              <a:t>, making and implementation, </a:t>
            </a:r>
            <a:r>
              <a:rPr lang="en-US" dirty="0">
                <a:sym typeface="+mn-ea"/>
              </a:rPr>
              <a:t>giving </a:t>
            </a:r>
            <a:r>
              <a:rPr lang="en-GB" altLang="en-US" dirty="0">
                <a:sym typeface="+mn-ea"/>
              </a:rPr>
              <a:t>their</a:t>
            </a:r>
            <a:r>
              <a:rPr lang="en-US" dirty="0">
                <a:sym typeface="+mn-ea"/>
              </a:rPr>
              <a:t> assumptions and limitations.</a:t>
            </a:r>
            <a:endParaRPr lang="en-US" dirty="0"/>
          </a:p>
          <a:p>
            <a:pPr>
              <a:lnSpc>
                <a:spcPct val="150000"/>
              </a:lnSpc>
              <a:buFont typeface="+mj-lt"/>
              <a:buAutoNum type="alphaLcParenR"/>
            </a:pPr>
            <a:r>
              <a:rPr lang="en-GB" altLang="en-US" dirty="0">
                <a:sym typeface="+mn-ea"/>
              </a:rPr>
              <a:t>Critical theory</a:t>
            </a:r>
          </a:p>
          <a:p>
            <a:pPr>
              <a:lnSpc>
                <a:spcPct val="150000"/>
              </a:lnSpc>
              <a:buFont typeface="+mj-lt"/>
              <a:buAutoNum type="alphaLcParenR"/>
            </a:pPr>
            <a:r>
              <a:rPr lang="en-GB" altLang="en-US" dirty="0">
                <a:sym typeface="+mn-ea"/>
              </a:rPr>
              <a:t>Realist theory</a:t>
            </a:r>
          </a:p>
          <a:p>
            <a:pPr>
              <a:lnSpc>
                <a:spcPct val="150000"/>
              </a:lnSpc>
              <a:buFont typeface="+mj-lt"/>
              <a:buAutoNum type="alphaLcParenR"/>
            </a:pPr>
            <a:r>
              <a:rPr lang="en-US" dirty="0">
                <a:sym typeface="+mn-ea"/>
              </a:rPr>
              <a:t>Complexity theory</a:t>
            </a:r>
            <a:endParaRPr lang="en-US" dirty="0"/>
          </a:p>
          <a:p>
            <a:pPr>
              <a:lnSpc>
                <a:spcPct val="150000"/>
              </a:lnSpc>
              <a:buFont typeface="+mj-lt"/>
              <a:buAutoNum type="alphaLcParenR"/>
            </a:pPr>
            <a:r>
              <a:rPr lang="en-US" dirty="0">
                <a:sym typeface="+mn-ea"/>
              </a:rPr>
              <a:t>Agency theory</a:t>
            </a:r>
            <a:endParaRPr lang="en-US" dirty="0"/>
          </a:p>
          <a:p>
            <a:pPr>
              <a:lnSpc>
                <a:spcPct val="150000"/>
              </a:lnSpc>
              <a:buFont typeface="+mj-lt"/>
              <a:buAutoNum type="alphaLcParenR"/>
            </a:pPr>
            <a:r>
              <a:rPr lang="en-US" dirty="0">
                <a:sym typeface="+mn-ea"/>
              </a:rPr>
              <a:t>Stakeholder theory</a:t>
            </a:r>
            <a:endParaRPr lang="en-US" dirty="0"/>
          </a:p>
          <a:p>
            <a:pPr>
              <a:lnSpc>
                <a:spcPct val="150000"/>
              </a:lnSpc>
              <a:buFont typeface="+mj-lt"/>
              <a:buAutoNum type="alphaLcParenR"/>
            </a:pPr>
            <a:r>
              <a:rPr lang="en-US" dirty="0">
                <a:sym typeface="+mn-ea"/>
              </a:rPr>
              <a:t>Dynamic capability theory</a:t>
            </a:r>
            <a:endParaRPr lang="en-US" dirty="0"/>
          </a:p>
          <a:p>
            <a:pPr>
              <a:lnSpc>
                <a:spcPct val="150000"/>
              </a:lnSpc>
              <a:buFont typeface="+mj-lt"/>
              <a:buAutoNum type="alphaLcParenR"/>
            </a:pPr>
            <a:r>
              <a:rPr lang="en-US" dirty="0">
                <a:sym typeface="+mn-ea"/>
              </a:rPr>
              <a:t>Adaptive systems theory</a:t>
            </a:r>
            <a:endParaRPr lang="en-US" dirty="0"/>
          </a:p>
          <a:p>
            <a:pPr>
              <a:lnSpc>
                <a:spcPct val="150000"/>
              </a:lnSpc>
              <a:buFont typeface="+mj-lt"/>
              <a:buAutoNum type="alphaLcParenR"/>
            </a:pPr>
            <a:r>
              <a:rPr lang="en-US" dirty="0">
                <a:sym typeface="+mn-ea"/>
              </a:rPr>
              <a:t>Network theory</a:t>
            </a:r>
          </a:p>
          <a:p>
            <a:pPr>
              <a:lnSpc>
                <a:spcPct val="150000"/>
              </a:lnSpc>
              <a:buFont typeface="+mj-lt"/>
              <a:buAutoNum type="alphaLcParenR"/>
            </a:pPr>
            <a:r>
              <a:rPr lang="en-GB" altLang="en-US" dirty="0">
                <a:sym typeface="+mn-ea"/>
              </a:rPr>
              <a:t>Game theory</a:t>
            </a:r>
          </a:p>
          <a:p>
            <a:pPr>
              <a:lnSpc>
                <a:spcPct val="150000"/>
              </a:lnSpc>
              <a:buFont typeface="+mj-lt"/>
              <a:buAutoNum type="alphaLcParenR"/>
            </a:pPr>
            <a:r>
              <a:rPr lang="en-GB" dirty="0">
                <a:sym typeface="+mn-ea"/>
              </a:rPr>
              <a:t>Liberal democratic theory.</a:t>
            </a:r>
            <a:endParaRPr lang="en-US" dirty="0"/>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a:t>Revision Questions</a:t>
            </a:r>
          </a:p>
        </p:txBody>
      </p:sp>
      <p:sp>
        <p:nvSpPr>
          <p:cNvPr id="3" name="Content Placeholder 2"/>
          <p:cNvSpPr>
            <a:spLocks noGrp="1"/>
          </p:cNvSpPr>
          <p:nvPr>
            <p:ph idx="1"/>
          </p:nvPr>
        </p:nvSpPr>
        <p:spPr/>
        <p:txBody>
          <a:bodyPr/>
          <a:lstStyle/>
          <a:p>
            <a:r>
              <a:rPr lang="en-GB" altLang="en-US" dirty="0">
                <a:sym typeface="+mn-ea"/>
              </a:rPr>
              <a:t>2</a:t>
            </a:r>
            <a:r>
              <a:rPr lang="en-US" dirty="0">
                <a:sym typeface="+mn-ea"/>
              </a:rPr>
              <a:t>) Identify the questions in public policy </a:t>
            </a:r>
            <a:r>
              <a:rPr lang="en-GB" altLang="en-US" dirty="0">
                <a:sym typeface="+mn-ea"/>
              </a:rPr>
              <a:t>analysis</a:t>
            </a:r>
            <a:r>
              <a:rPr lang="en-US" dirty="0">
                <a:sym typeface="+mn-ea"/>
              </a:rPr>
              <a:t> that are likely to be answered by </a:t>
            </a:r>
            <a:r>
              <a:rPr lang="en-GB" altLang="en-US" dirty="0">
                <a:sym typeface="+mn-ea"/>
              </a:rPr>
              <a:t>each of </a:t>
            </a:r>
            <a:r>
              <a:rPr lang="en-US" dirty="0">
                <a:sym typeface="+mn-ea"/>
              </a:rPr>
              <a:t>the theory in question (</a:t>
            </a:r>
            <a:r>
              <a:rPr lang="en-GB" altLang="en-US" dirty="0">
                <a:sym typeface="+mn-ea"/>
              </a:rPr>
              <a:t>1</a:t>
            </a:r>
            <a:r>
              <a:rPr lang="en-US" dirty="0">
                <a:sym typeface="+mn-ea"/>
              </a:rPr>
              <a:t>) above.</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Model of the Political System</a:t>
            </a:r>
          </a:p>
        </p:txBody>
      </p:sp>
      <p:sp>
        <p:nvSpPr>
          <p:cNvPr id="3" name="Content Placeholder 2"/>
          <p:cNvSpPr>
            <a:spLocks noGrp="1"/>
          </p:cNvSpPr>
          <p:nvPr>
            <p:ph idx="1"/>
          </p:nvPr>
        </p:nvSpPr>
        <p:spPr>
          <a:xfrm>
            <a:off x="2589212" y="1363717"/>
            <a:ext cx="8915400" cy="5092262"/>
          </a:xfrm>
          <a:ln>
            <a:solidFill>
              <a:schemeClr val="tx1"/>
            </a:solidFill>
            <a:prstDash val="solid"/>
          </a:ln>
        </p:spPr>
        <p:txBody>
          <a:bodyPr/>
          <a:lstStyle/>
          <a:p>
            <a:pPr marL="0" indent="0">
              <a:buNone/>
            </a:pPr>
            <a:r>
              <a:rPr lang="en-US" b="1" i="1" dirty="0"/>
              <a:t>						Environment</a:t>
            </a:r>
          </a:p>
        </p:txBody>
      </p:sp>
      <p:sp>
        <p:nvSpPr>
          <p:cNvPr id="4" name="Oval 3"/>
          <p:cNvSpPr/>
          <p:nvPr/>
        </p:nvSpPr>
        <p:spPr>
          <a:xfrm>
            <a:off x="6207853" y="2952925"/>
            <a:ext cx="1812021" cy="1493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Political system</a:t>
            </a:r>
          </a:p>
        </p:txBody>
      </p:sp>
      <p:sp>
        <p:nvSpPr>
          <p:cNvPr id="5" name="Rectangle 4"/>
          <p:cNvSpPr/>
          <p:nvPr/>
        </p:nvSpPr>
        <p:spPr>
          <a:xfrm>
            <a:off x="3120706" y="2793534"/>
            <a:ext cx="2072080" cy="25334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sng" dirty="0"/>
              <a:t>INPUTS</a:t>
            </a:r>
          </a:p>
          <a:p>
            <a:pPr marL="285750" indent="-285750" algn="ctr">
              <a:buFontTx/>
              <a:buChar char="-"/>
            </a:pPr>
            <a:r>
              <a:rPr lang="en-US" dirty="0"/>
              <a:t>Demands </a:t>
            </a:r>
          </a:p>
          <a:p>
            <a:pPr marL="285750" indent="-285750" algn="ctr">
              <a:buFontTx/>
              <a:buChar char="-"/>
            </a:pPr>
            <a:r>
              <a:rPr lang="en-US" dirty="0"/>
              <a:t>Support </a:t>
            </a:r>
          </a:p>
        </p:txBody>
      </p:sp>
      <p:sp>
        <p:nvSpPr>
          <p:cNvPr id="7" name="Rectangle 6"/>
          <p:cNvSpPr/>
          <p:nvPr/>
        </p:nvSpPr>
        <p:spPr>
          <a:xfrm>
            <a:off x="9219565" y="1679028"/>
            <a:ext cx="2072012" cy="438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t>OUTPUTS</a:t>
            </a:r>
          </a:p>
          <a:p>
            <a:pPr marL="285750" indent="-285750">
              <a:buFontTx/>
              <a:buChar char="-"/>
            </a:pPr>
            <a:r>
              <a:rPr lang="en-US" dirty="0"/>
              <a:t>Policies</a:t>
            </a:r>
          </a:p>
          <a:p>
            <a:pPr marL="285750" indent="-285750">
              <a:buFontTx/>
              <a:buChar char="-"/>
            </a:pPr>
            <a:r>
              <a:rPr lang="en-US" dirty="0"/>
              <a:t>Decisions</a:t>
            </a:r>
          </a:p>
          <a:p>
            <a:pPr marL="285750" indent="-285750">
              <a:buFontTx/>
              <a:buChar char="-"/>
            </a:pPr>
            <a:r>
              <a:rPr lang="en-US" dirty="0"/>
              <a:t>Actions</a:t>
            </a:r>
          </a:p>
          <a:p>
            <a:pPr marL="285750" indent="-285750">
              <a:buFontTx/>
              <a:buChar char="-"/>
            </a:pPr>
            <a:r>
              <a:rPr lang="en-US" dirty="0"/>
              <a:t>Laws</a:t>
            </a:r>
          </a:p>
          <a:p>
            <a:pPr marL="285750" indent="-285750">
              <a:buFontTx/>
              <a:buChar char="-"/>
            </a:pPr>
            <a:r>
              <a:rPr lang="en-US" dirty="0"/>
              <a:t>Rules</a:t>
            </a:r>
          </a:p>
          <a:p>
            <a:pPr marL="285750" indent="-285750">
              <a:buFontTx/>
              <a:buChar char="-"/>
            </a:pPr>
            <a:r>
              <a:rPr lang="en-GB" altLang="en-US" dirty="0"/>
              <a:t>Processes,</a:t>
            </a:r>
          </a:p>
          <a:p>
            <a:pPr marL="285750" indent="-285750">
              <a:buFontTx/>
              <a:buChar char="-"/>
            </a:pPr>
            <a:r>
              <a:rPr lang="en-GB" altLang="en-US" dirty="0"/>
              <a:t>Procedures</a:t>
            </a:r>
          </a:p>
          <a:p>
            <a:pPr marL="285750" indent="-285750">
              <a:buFontTx/>
              <a:buChar char="-"/>
            </a:pPr>
            <a:r>
              <a:rPr lang="en-GB" dirty="0"/>
              <a:t>Values, </a:t>
            </a:r>
          </a:p>
          <a:p>
            <a:pPr marL="285750" indent="-285750">
              <a:buFontTx/>
              <a:buChar char="-"/>
            </a:pPr>
            <a:r>
              <a:rPr lang="en-GB" dirty="0"/>
              <a:t>Goals </a:t>
            </a:r>
            <a:endParaRPr lang="en-US" dirty="0"/>
          </a:p>
          <a:p>
            <a:pPr marL="285750" indent="-285750">
              <a:buFontTx/>
              <a:buChar char="-"/>
            </a:pPr>
            <a:r>
              <a:rPr lang="en-US" dirty="0"/>
              <a:t>Plans</a:t>
            </a:r>
          </a:p>
          <a:p>
            <a:pPr marL="285750" indent="-285750">
              <a:buFontTx/>
              <a:buChar char="-"/>
            </a:pPr>
            <a:r>
              <a:rPr lang="en-GB" altLang="en-US" dirty="0"/>
              <a:t>Programs</a:t>
            </a:r>
            <a:endParaRPr lang="en-US" dirty="0"/>
          </a:p>
          <a:p>
            <a:pPr marL="285750" indent="-285750">
              <a:buFontTx/>
              <a:buChar char="-"/>
            </a:pPr>
            <a:r>
              <a:rPr lang="en-US" dirty="0"/>
              <a:t>Budgets</a:t>
            </a:r>
          </a:p>
          <a:p>
            <a:pPr marL="285750" indent="-285750">
              <a:buFontTx/>
              <a:buChar char="-"/>
            </a:pPr>
            <a:r>
              <a:rPr lang="en-GB" altLang="en-US" dirty="0"/>
              <a:t>Goods</a:t>
            </a:r>
          </a:p>
          <a:p>
            <a:pPr marL="285750" indent="-285750">
              <a:buFontTx/>
              <a:buChar char="-"/>
            </a:pPr>
            <a:r>
              <a:rPr lang="en-GB" altLang="en-US" dirty="0"/>
              <a:t>Services</a:t>
            </a:r>
          </a:p>
        </p:txBody>
      </p:sp>
      <p:sp>
        <p:nvSpPr>
          <p:cNvPr id="8" name="Arrow: Right 7"/>
          <p:cNvSpPr/>
          <p:nvPr/>
        </p:nvSpPr>
        <p:spPr>
          <a:xfrm>
            <a:off x="5192785" y="3537779"/>
            <a:ext cx="1015067" cy="3379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p:cNvSpPr/>
          <p:nvPr/>
        </p:nvSpPr>
        <p:spPr>
          <a:xfrm>
            <a:off x="8019874" y="3607266"/>
            <a:ext cx="1121022" cy="2684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Left 10"/>
          <p:cNvSpPr/>
          <p:nvPr/>
        </p:nvSpPr>
        <p:spPr>
          <a:xfrm>
            <a:off x="5192784" y="4619959"/>
            <a:ext cx="4026715" cy="4618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04EC-D15F-43F3-4361-E84DA2041A29}"/>
              </a:ext>
            </a:extLst>
          </p:cNvPr>
          <p:cNvSpPr>
            <a:spLocks noGrp="1"/>
          </p:cNvSpPr>
          <p:nvPr>
            <p:ph type="title"/>
          </p:nvPr>
        </p:nvSpPr>
        <p:spPr/>
        <p:txBody>
          <a:bodyPr/>
          <a:lstStyle/>
          <a:p>
            <a:r>
              <a:rPr lang="en-GB" b="1" dirty="0"/>
              <a:t>Inside the political system</a:t>
            </a:r>
            <a:endParaRPr lang="en-US" b="1" dirty="0"/>
          </a:p>
        </p:txBody>
      </p:sp>
      <p:pic>
        <p:nvPicPr>
          <p:cNvPr id="4" name="Content Placeholder 3">
            <a:extLst>
              <a:ext uri="{FF2B5EF4-FFF2-40B4-BE49-F238E27FC236}">
                <a16:creationId xmlns:a16="http://schemas.microsoft.com/office/drawing/2014/main" id="{08FBF95A-D188-1A62-C5E5-443484167D90}"/>
              </a:ext>
            </a:extLst>
          </p:cNvPr>
          <p:cNvPicPr>
            <a:picLocks noGrp="1" noChangeAspect="1"/>
          </p:cNvPicPr>
          <p:nvPr>
            <p:ph idx="1"/>
          </p:nvPr>
        </p:nvPicPr>
        <p:blipFill>
          <a:blip r:embed="rId2"/>
          <a:stretch>
            <a:fillRect/>
          </a:stretch>
        </p:blipFill>
        <p:spPr>
          <a:xfrm>
            <a:off x="2144111" y="2133600"/>
            <a:ext cx="7736490" cy="4100290"/>
          </a:xfrm>
          <a:prstGeom prst="rect">
            <a:avLst/>
          </a:prstGeom>
        </p:spPr>
      </p:pic>
    </p:spTree>
    <p:extLst>
      <p:ext uri="{BB962C8B-B14F-4D97-AF65-F5344CB8AC3E}">
        <p14:creationId xmlns:p14="http://schemas.microsoft.com/office/powerpoint/2010/main" val="10081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8950"/>
          </a:xfrm>
        </p:spPr>
        <p:txBody>
          <a:bodyPr/>
          <a:lstStyle/>
          <a:p>
            <a:r>
              <a:rPr lang="en-GB" altLang="en-US" b="1" dirty="0"/>
              <a:t>Key Concepts and </a:t>
            </a:r>
            <a:r>
              <a:rPr lang="en-US" b="1" dirty="0"/>
              <a:t>Assumptions of PST</a:t>
            </a:r>
          </a:p>
        </p:txBody>
      </p:sp>
      <p:sp>
        <p:nvSpPr>
          <p:cNvPr id="3" name="Content Placeholder 2"/>
          <p:cNvSpPr>
            <a:spLocks noGrp="1"/>
          </p:cNvSpPr>
          <p:nvPr>
            <p:ph idx="1"/>
          </p:nvPr>
        </p:nvSpPr>
        <p:spPr>
          <a:xfrm>
            <a:off x="2589212" y="1905000"/>
            <a:ext cx="8915400" cy="4529356"/>
          </a:xfrm>
        </p:spPr>
        <p:txBody>
          <a:bodyPr>
            <a:normAutofit lnSpcReduction="10000"/>
          </a:bodyPr>
          <a:lstStyle/>
          <a:p>
            <a:r>
              <a:rPr lang="en-US" sz="2000" dirty="0"/>
              <a:t>According to system theory, public policy is a political system’s response to demands arising from its environment.</a:t>
            </a:r>
          </a:p>
          <a:p>
            <a:r>
              <a:rPr lang="en-US" sz="2000" dirty="0"/>
              <a:t>The </a:t>
            </a:r>
            <a:r>
              <a:rPr lang="en-US" sz="2000" b="1" u="sng" dirty="0">
                <a:solidFill>
                  <a:schemeClr val="accent1"/>
                </a:solidFill>
              </a:rPr>
              <a:t>political system </a:t>
            </a:r>
            <a:r>
              <a:rPr lang="en-US" sz="2000" dirty="0"/>
              <a:t>comprises the government institutions that make authoritative decisions and </a:t>
            </a:r>
            <a:r>
              <a:rPr lang="en-GB" altLang="en-US" sz="2000" dirty="0"/>
              <a:t>resource </a:t>
            </a:r>
            <a:r>
              <a:rPr lang="en-US" sz="2000" dirty="0"/>
              <a:t>allocations that a</a:t>
            </a:r>
            <a:r>
              <a:rPr lang="en-GB" altLang="en-US" sz="2000" dirty="0"/>
              <a:t>re</a:t>
            </a:r>
            <a:r>
              <a:rPr lang="en-US" sz="2000" dirty="0"/>
              <a:t> binding on society.</a:t>
            </a:r>
          </a:p>
          <a:p>
            <a:r>
              <a:rPr lang="en-US" sz="2000" dirty="0"/>
              <a:t>The </a:t>
            </a:r>
            <a:r>
              <a:rPr lang="en-US" sz="2000" b="1" u="sng" dirty="0">
                <a:solidFill>
                  <a:schemeClr val="accent1"/>
                </a:solidFill>
              </a:rPr>
              <a:t>inputs</a:t>
            </a:r>
            <a:r>
              <a:rPr lang="en-US" sz="2000" dirty="0"/>
              <a:t> comprise of the demands and supports that individuals and groups in society make to </a:t>
            </a:r>
            <a:r>
              <a:rPr lang="en-GB" altLang="en-US" sz="2000" dirty="0"/>
              <a:t>vernment that </a:t>
            </a:r>
            <a:r>
              <a:rPr lang="en-US" sz="2000" dirty="0"/>
              <a:t>satisfy their interests and values.</a:t>
            </a:r>
          </a:p>
          <a:p>
            <a:r>
              <a:rPr lang="en-US" sz="2000" b="1" u="sng" dirty="0">
                <a:solidFill>
                  <a:schemeClr val="accent1"/>
                </a:solidFill>
              </a:rPr>
              <a:t>Outputs</a:t>
            </a:r>
            <a:r>
              <a:rPr lang="en-US" sz="2000" dirty="0"/>
              <a:t> consist of laws, rules, </a:t>
            </a:r>
            <a:r>
              <a:rPr lang="en-GB" altLang="en-US" sz="2000" dirty="0"/>
              <a:t>processes, </a:t>
            </a:r>
            <a:r>
              <a:rPr lang="en-US" sz="2000" dirty="0"/>
              <a:t>procedures, judicial decisions, plans, budgets</a:t>
            </a:r>
            <a:r>
              <a:rPr lang="en-GB" altLang="en-US" sz="2000" dirty="0"/>
              <a:t>, activities</a:t>
            </a:r>
            <a:r>
              <a:rPr lang="en-US" sz="2000" dirty="0"/>
              <a:t> </a:t>
            </a:r>
            <a:r>
              <a:rPr lang="en-US" sz="2000" dirty="0" err="1"/>
              <a:t>etc</a:t>
            </a:r>
            <a:r>
              <a:rPr lang="en-US" sz="2000" dirty="0"/>
              <a:t> that all comprise public policy.</a:t>
            </a:r>
          </a:p>
          <a:p>
            <a:r>
              <a:rPr lang="en-US" sz="2000" b="1" u="sng" dirty="0">
                <a:solidFill>
                  <a:schemeClr val="accent1"/>
                </a:solidFill>
              </a:rPr>
              <a:t>Feedback</a:t>
            </a:r>
            <a:r>
              <a:rPr lang="en-US" sz="2000" dirty="0"/>
              <a:t> implies that policy outputs may produce new demands, alter the environment as well as the character of the political system leading to further output in a never-ending PP making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90" y="624205"/>
            <a:ext cx="9514205" cy="709295"/>
          </a:xfrm>
        </p:spPr>
        <p:txBody>
          <a:bodyPr>
            <a:normAutofit/>
          </a:bodyPr>
          <a:lstStyle/>
          <a:p>
            <a:r>
              <a:rPr lang="en-GB" altLang="en-US" b="1" dirty="0"/>
              <a:t>Key Concepts and </a:t>
            </a:r>
            <a:r>
              <a:rPr lang="en-US" b="1" dirty="0"/>
              <a:t>Assumptions of PST</a:t>
            </a:r>
            <a:r>
              <a:rPr lang="en-GB" altLang="en-US" b="1" dirty="0"/>
              <a:t>...</a:t>
            </a:r>
          </a:p>
        </p:txBody>
      </p:sp>
      <p:sp>
        <p:nvSpPr>
          <p:cNvPr id="3" name="Content Placeholder 2"/>
          <p:cNvSpPr>
            <a:spLocks noGrp="1"/>
          </p:cNvSpPr>
          <p:nvPr>
            <p:ph idx="1"/>
          </p:nvPr>
        </p:nvSpPr>
        <p:spPr>
          <a:xfrm>
            <a:off x="1927860" y="1508760"/>
            <a:ext cx="9576752" cy="5082540"/>
          </a:xfrm>
        </p:spPr>
        <p:txBody>
          <a:bodyPr/>
          <a:lstStyle/>
          <a:p>
            <a:pPr marL="0" indent="0">
              <a:buNone/>
            </a:pPr>
            <a:r>
              <a:rPr lang="en-US" sz="2000" b="1" u="sng" dirty="0">
                <a:solidFill>
                  <a:schemeClr val="accent1"/>
                </a:solidFill>
              </a:rPr>
              <a:t>Policy environment</a:t>
            </a:r>
            <a:r>
              <a:rPr lang="en-US" sz="2000" b="1" dirty="0">
                <a:solidFill>
                  <a:schemeClr val="accent1"/>
                </a:solidFill>
              </a:rPr>
              <a:t>:</a:t>
            </a:r>
          </a:p>
          <a:p>
            <a:r>
              <a:rPr lang="en-US" sz="2000" dirty="0"/>
              <a:t>The environment consists of all phenomena surrounding/external</a:t>
            </a:r>
            <a:r>
              <a:rPr lang="en-GB" altLang="en-US" sz="2000" dirty="0"/>
              <a:t> to</a:t>
            </a:r>
            <a:r>
              <a:rPr lang="en-US" sz="2000" dirty="0"/>
              <a:t> the political system including demographic, social, cultural, economic, technological, geographic and ecological systems</a:t>
            </a:r>
            <a:r>
              <a:rPr lang="en-GB" altLang="en-US" sz="2000" dirty="0"/>
              <a:t> (context)</a:t>
            </a:r>
            <a:r>
              <a:rPr lang="en-US" sz="2000" dirty="0"/>
              <a:t>.</a:t>
            </a:r>
          </a:p>
          <a:p>
            <a:r>
              <a:rPr lang="en-US" sz="2000" dirty="0"/>
              <a:t>The demands for policy actions emanate from the problems, changes and conflicts in the environment and </a:t>
            </a:r>
          </a:p>
          <a:p>
            <a:r>
              <a:rPr lang="en-US" sz="2000" dirty="0"/>
              <a:t>Are transmitted into the political system by </a:t>
            </a:r>
            <a:r>
              <a:rPr lang="en-GB" altLang="en-US" sz="2000" dirty="0"/>
              <a:t>interest </a:t>
            </a:r>
            <a:r>
              <a:rPr lang="en-US" sz="2000" dirty="0"/>
              <a:t>groups, </a:t>
            </a:r>
            <a:r>
              <a:rPr lang="en-GB" altLang="en-US" sz="2000" dirty="0"/>
              <a:t>government </a:t>
            </a:r>
            <a:r>
              <a:rPr lang="en-US" sz="2000" dirty="0"/>
              <a:t>officials and private individuals.</a:t>
            </a:r>
          </a:p>
          <a:p>
            <a:r>
              <a:rPr lang="en-US" sz="2000" dirty="0"/>
              <a:t>Hence, its comprised of both state and non-state actors.</a:t>
            </a:r>
          </a:p>
          <a:p>
            <a:r>
              <a:rPr lang="en-US" sz="2000" dirty="0"/>
              <a:t>The environment both limits and directs what policy actors can effectively do.</a:t>
            </a:r>
          </a:p>
          <a:p>
            <a:r>
              <a:rPr lang="en-US" sz="2000" dirty="0"/>
              <a:t>Other nations </a:t>
            </a:r>
            <a:r>
              <a:rPr lang="en-GB" altLang="en-US" sz="2000" dirty="0"/>
              <a:t>and international organizations </a:t>
            </a:r>
            <a:r>
              <a:rPr lang="en-US" sz="2000" dirty="0"/>
              <a:t>form part of the environment when foreign and defense policies are under consideration.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US" b="1" dirty="0"/>
              <a:t>Limitations of PST</a:t>
            </a:r>
          </a:p>
        </p:txBody>
      </p:sp>
      <p:sp>
        <p:nvSpPr>
          <p:cNvPr id="3" name="Content Placeholder 2"/>
          <p:cNvSpPr>
            <a:spLocks noGrp="1"/>
          </p:cNvSpPr>
          <p:nvPr>
            <p:ph idx="1"/>
          </p:nvPr>
        </p:nvSpPr>
        <p:spPr>
          <a:xfrm>
            <a:off x="2589212" y="1546860"/>
            <a:ext cx="8915400" cy="4364362"/>
          </a:xfrm>
        </p:spPr>
        <p:txBody>
          <a:bodyPr/>
          <a:lstStyle/>
          <a:p>
            <a:r>
              <a:rPr lang="en-US" sz="2000" dirty="0"/>
              <a:t>It</a:t>
            </a:r>
            <a:r>
              <a:rPr lang="en-GB" altLang="en-US" sz="2000" dirty="0"/>
              <a:t> i</a:t>
            </a:r>
            <a:r>
              <a:rPr lang="en-US" sz="2000" dirty="0"/>
              <a:t>s highly general and abstract in nature.</a:t>
            </a:r>
          </a:p>
          <a:p>
            <a:r>
              <a:rPr lang="en-US" sz="2000" dirty="0"/>
              <a:t>It does not guide much on the procedures and processes by which decisions are made and how policy is developed in the black box called the political system.</a:t>
            </a:r>
          </a:p>
          <a:p>
            <a:r>
              <a:rPr lang="en-US" sz="2000" dirty="0"/>
              <a:t>It portrays the role of government as simply responding to demands without considering how government shapes the demands put upon it.</a:t>
            </a:r>
          </a:p>
          <a:p>
            <a:endParaRPr lang="en-US" dirty="0"/>
          </a:p>
          <a:p>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773</TotalTime>
  <Words>4694</Words>
  <Application>Microsoft Office PowerPoint</Application>
  <PresentationFormat>Widescreen</PresentationFormat>
  <Paragraphs>273</Paragraphs>
  <Slides>45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 Antiqua</vt:lpstr>
      <vt:lpstr>Calibri</vt:lpstr>
      <vt:lpstr>Century Gothic</vt:lpstr>
      <vt:lpstr>Times New Roman</vt:lpstr>
      <vt:lpstr>Wingdings</vt:lpstr>
      <vt:lpstr>Wingdings 3</vt:lpstr>
      <vt:lpstr>Wisp</vt:lpstr>
      <vt:lpstr>Theories and Models for Public Policy</vt:lpstr>
      <vt:lpstr>Overview</vt:lpstr>
      <vt:lpstr>Traditional/Classical Theories in Public Policy</vt:lpstr>
      <vt:lpstr>Political System Theory</vt:lpstr>
      <vt:lpstr>Model of the Political System</vt:lpstr>
      <vt:lpstr>Inside the political system</vt:lpstr>
      <vt:lpstr>Key Concepts and Assumptions of PST</vt:lpstr>
      <vt:lpstr>Key Concepts and Assumptions of PST...</vt:lpstr>
      <vt:lpstr>Limitations of PST</vt:lpstr>
      <vt:lpstr>Institutional Theory (IT)</vt:lpstr>
      <vt:lpstr>Institutional Theory</vt:lpstr>
      <vt:lpstr>Institutional Theory</vt:lpstr>
      <vt:lpstr>History of Institutional theory (developments and contributions)</vt:lpstr>
      <vt:lpstr>History of Institutional theory (developments and contributions)</vt:lpstr>
      <vt:lpstr>History of Institutional theory (developments and contributions)</vt:lpstr>
      <vt:lpstr>Key Concepts of Institutional Theory</vt:lpstr>
      <vt:lpstr>Key Concepts Institutional Theory (IT)..</vt:lpstr>
      <vt:lpstr>Assumptions/Principles/Tenets of IT</vt:lpstr>
      <vt:lpstr>Assumptions/Principles/Tenets of IT</vt:lpstr>
      <vt:lpstr>Assumptions/Principles/Tenets of IT</vt:lpstr>
      <vt:lpstr>Application of Institutional Theory in PPA</vt:lpstr>
      <vt:lpstr>Application of Institutional Theory in PPA</vt:lpstr>
      <vt:lpstr>Benefits OF IT</vt:lpstr>
      <vt:lpstr>Challenges of IT</vt:lpstr>
      <vt:lpstr>Limitations of Institutional theory in public policy </vt:lpstr>
      <vt:lpstr>Limitations of Institutional theory in public policy </vt:lpstr>
      <vt:lpstr>Rational Choice Theory (RCT)</vt:lpstr>
      <vt:lpstr>RCT Cont’d</vt:lpstr>
      <vt:lpstr>GROUP THEORY </vt:lpstr>
      <vt:lpstr>GROUP THEORY...</vt:lpstr>
      <vt:lpstr>APPLICATION OF THE GROUP THEORY  </vt:lpstr>
      <vt:lpstr>APPLICATION OF THE GROUP THEORY, cont…</vt:lpstr>
      <vt:lpstr>ASSUMPTIONS OF GROUP THEORY IN PUBLIC POLICY </vt:lpstr>
      <vt:lpstr>ASSUMPTIONS OF GROUP THEORY IN PUBLIC POLICY </vt:lpstr>
      <vt:lpstr>ASSUMPTIONS OF GROUP THEORY IN PUBLIC POLICY </vt:lpstr>
      <vt:lpstr>LIMITATIONS OF GROUP THEORY IN PUBLIC POLICY </vt:lpstr>
      <vt:lpstr>Elite Theory</vt:lpstr>
      <vt:lpstr>The Elite</vt:lpstr>
      <vt:lpstr>PowerPoint Presentation</vt:lpstr>
      <vt:lpstr>Assumptions</vt:lpstr>
      <vt:lpstr>Authors and History of Elite Theory</vt:lpstr>
      <vt:lpstr>Implications of the theory</vt:lpstr>
      <vt:lpstr>Liberal Democratic Theory</vt:lpstr>
      <vt:lpstr>Revision Questions</vt:lpstr>
      <vt:lpstr>Revision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Analysis</dc:title>
  <dc:creator>Dr. A K Nabatanzi-Muyimba</dc:creator>
  <cp:lastModifiedBy>hp</cp:lastModifiedBy>
  <cp:revision>552</cp:revision>
  <dcterms:created xsi:type="dcterms:W3CDTF">2023-11-16T10:50:00Z</dcterms:created>
  <dcterms:modified xsi:type="dcterms:W3CDTF">2025-09-06T07:51:49Z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E25C7D340E384E9FB36EEF7EF26E5517_13</vt:lpwstr>
  </property>
  <property fmtid="{D5CDD505-2E9C-101B-9397-08002B2CF9AE}" pid="3" name="KSOProductBuildVer">
    <vt:lpwstr>1033-12.2.0.18283</vt:lpwstr>
  </property>
</Properties>
</file>