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21"/>
  </p:notesMasterIdLst>
  <p:sldIdLst>
    <p:sldId id="302" r:id="rId2"/>
    <p:sldId id="351" r:id="rId3"/>
    <p:sldId id="303" r:id="rId4"/>
    <p:sldId id="352" r:id="rId5"/>
    <p:sldId id="353" r:id="rId6"/>
    <p:sldId id="354" r:id="rId7"/>
    <p:sldId id="355" r:id="rId8"/>
    <p:sldId id="304" r:id="rId9"/>
    <p:sldId id="346" r:id="rId10"/>
    <p:sldId id="310" r:id="rId11"/>
    <p:sldId id="347" r:id="rId12"/>
    <p:sldId id="349" r:id="rId13"/>
    <p:sldId id="321" r:id="rId14"/>
    <p:sldId id="287" r:id="rId15"/>
    <p:sldId id="330" r:id="rId16"/>
    <p:sldId id="331" r:id="rId17"/>
    <p:sldId id="332" r:id="rId18"/>
    <p:sldId id="283" r:id="rId19"/>
    <p:sldId id="35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70CAAE-BC44-423A-BAA5-1EAEB9287B87}">
          <p14:sldIdLst>
            <p14:sldId id="302"/>
            <p14:sldId id="351"/>
            <p14:sldId id="303"/>
            <p14:sldId id="352"/>
            <p14:sldId id="353"/>
            <p14:sldId id="354"/>
            <p14:sldId id="355"/>
            <p14:sldId id="304"/>
            <p14:sldId id="346"/>
            <p14:sldId id="310"/>
          </p14:sldIdLst>
        </p14:section>
        <p14:section name="Untitled Section" id="{A73F5B54-1265-4877-8C49-8A929AD8D756}">
          <p14:sldIdLst>
            <p14:sldId id="347"/>
            <p14:sldId id="349"/>
            <p14:sldId id="321"/>
            <p14:sldId id="287"/>
            <p14:sldId id="330"/>
            <p14:sldId id="331"/>
            <p14:sldId id="332"/>
            <p14:sldId id="283"/>
            <p14:sldId id="3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64" d="100"/>
          <a:sy n="64" d="100"/>
        </p:scale>
        <p:origin x="4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Banura" userId="9f64cec5dd59d80e" providerId="LiveId" clId="{D20CEA7B-FD5B-4BBE-9BEE-5C2FEBC62F67}"/>
    <pc:docChg chg="undo custSel addSld modSld modSection">
      <pc:chgData name="Isaac Banura" userId="9f64cec5dd59d80e" providerId="LiveId" clId="{D20CEA7B-FD5B-4BBE-9BEE-5C2FEBC62F67}" dt="2025-02-20T21:05:44.468" v="38" actId="27636"/>
      <pc:docMkLst>
        <pc:docMk/>
      </pc:docMkLst>
      <pc:sldChg chg="modSp mod">
        <pc:chgData name="Isaac Banura" userId="9f64cec5dd59d80e" providerId="LiveId" clId="{D20CEA7B-FD5B-4BBE-9BEE-5C2FEBC62F67}" dt="2025-02-20T21:05:44.468" v="38" actId="27636"/>
        <pc:sldMkLst>
          <pc:docMk/>
          <pc:sldMk cId="0" sldId="331"/>
        </pc:sldMkLst>
        <pc:spChg chg="mod">
          <ac:chgData name="Isaac Banura" userId="9f64cec5dd59d80e" providerId="LiveId" clId="{D20CEA7B-FD5B-4BBE-9BEE-5C2FEBC62F67}" dt="2025-02-20T21:05:44.468" v="38" actId="27636"/>
          <ac:spMkLst>
            <pc:docMk/>
            <pc:sldMk cId="0" sldId="331"/>
            <ac:spMk id="1048664" creationId="{00000000-0000-0000-0000-000000000000}"/>
          </ac:spMkLst>
        </pc:spChg>
      </pc:sldChg>
      <pc:sldChg chg="addSp delSp modSp new mod">
        <pc:chgData name="Isaac Banura" userId="9f64cec5dd59d80e" providerId="LiveId" clId="{D20CEA7B-FD5B-4BBE-9BEE-5C2FEBC62F67}" dt="2025-02-20T21:01:45.890" v="6" actId="27636"/>
        <pc:sldMkLst>
          <pc:docMk/>
          <pc:sldMk cId="1472347892" sldId="352"/>
        </pc:sldMkLst>
        <pc:spChg chg="mod">
          <ac:chgData name="Isaac Banura" userId="9f64cec5dd59d80e" providerId="LiveId" clId="{D20CEA7B-FD5B-4BBE-9BEE-5C2FEBC62F67}" dt="2025-02-20T21:01:45.890" v="6" actId="27636"/>
          <ac:spMkLst>
            <pc:docMk/>
            <pc:sldMk cId="1472347892" sldId="352"/>
            <ac:spMk id="2" creationId="{D8343311-2F5B-11EF-BF1D-D194F38D5390}"/>
          </ac:spMkLst>
        </pc:spChg>
        <pc:spChg chg="del mod">
          <ac:chgData name="Isaac Banura" userId="9f64cec5dd59d80e" providerId="LiveId" clId="{D20CEA7B-FD5B-4BBE-9BEE-5C2FEBC62F67}" dt="2025-02-20T21:01:24.799" v="4" actId="22"/>
          <ac:spMkLst>
            <pc:docMk/>
            <pc:sldMk cId="1472347892" sldId="352"/>
            <ac:spMk id="3" creationId="{5768A260-F8A7-335B-D68C-3DF0BE429E7E}"/>
          </ac:spMkLst>
        </pc:spChg>
        <pc:picChg chg="add mod ord">
          <ac:chgData name="Isaac Banura" userId="9f64cec5dd59d80e" providerId="LiveId" clId="{D20CEA7B-FD5B-4BBE-9BEE-5C2FEBC62F67}" dt="2025-02-20T21:01:24.799" v="4" actId="22"/>
          <ac:picMkLst>
            <pc:docMk/>
            <pc:sldMk cId="1472347892" sldId="352"/>
            <ac:picMk id="5" creationId="{152103F9-F75A-9E96-13D4-5E4984FC5176}"/>
          </ac:picMkLst>
        </pc:picChg>
      </pc:sldChg>
      <pc:sldChg chg="modSp new mod">
        <pc:chgData name="Isaac Banura" userId="9f64cec5dd59d80e" providerId="LiveId" clId="{D20CEA7B-FD5B-4BBE-9BEE-5C2FEBC62F67}" dt="2025-02-20T21:02:31.531" v="9"/>
        <pc:sldMkLst>
          <pc:docMk/>
          <pc:sldMk cId="2667182196" sldId="353"/>
        </pc:sldMkLst>
        <pc:spChg chg="mod">
          <ac:chgData name="Isaac Banura" userId="9f64cec5dd59d80e" providerId="LiveId" clId="{D20CEA7B-FD5B-4BBE-9BEE-5C2FEBC62F67}" dt="2025-02-20T21:02:19.619" v="8"/>
          <ac:spMkLst>
            <pc:docMk/>
            <pc:sldMk cId="2667182196" sldId="353"/>
            <ac:spMk id="2" creationId="{9F4F7559-EE78-5822-400E-FAE0AA3556F9}"/>
          </ac:spMkLst>
        </pc:spChg>
        <pc:spChg chg="mod">
          <ac:chgData name="Isaac Banura" userId="9f64cec5dd59d80e" providerId="LiveId" clId="{D20CEA7B-FD5B-4BBE-9BEE-5C2FEBC62F67}" dt="2025-02-20T21:02:31.531" v="9"/>
          <ac:spMkLst>
            <pc:docMk/>
            <pc:sldMk cId="2667182196" sldId="353"/>
            <ac:spMk id="3" creationId="{A842B053-C915-EED7-11D5-0EDC0E768390}"/>
          </ac:spMkLst>
        </pc:spChg>
      </pc:sldChg>
      <pc:sldChg chg="modSp new mod">
        <pc:chgData name="Isaac Banura" userId="9f64cec5dd59d80e" providerId="LiveId" clId="{D20CEA7B-FD5B-4BBE-9BEE-5C2FEBC62F67}" dt="2025-02-20T21:03:05.322" v="12"/>
        <pc:sldMkLst>
          <pc:docMk/>
          <pc:sldMk cId="3417949763" sldId="354"/>
        </pc:sldMkLst>
        <pc:spChg chg="mod">
          <ac:chgData name="Isaac Banura" userId="9f64cec5dd59d80e" providerId="LiveId" clId="{D20CEA7B-FD5B-4BBE-9BEE-5C2FEBC62F67}" dt="2025-02-20T21:02:52.005" v="11"/>
          <ac:spMkLst>
            <pc:docMk/>
            <pc:sldMk cId="3417949763" sldId="354"/>
            <ac:spMk id="2" creationId="{A35470AC-EA75-6E6E-6822-89202EA6893B}"/>
          </ac:spMkLst>
        </pc:spChg>
        <pc:spChg chg="mod">
          <ac:chgData name="Isaac Banura" userId="9f64cec5dd59d80e" providerId="LiveId" clId="{D20CEA7B-FD5B-4BBE-9BEE-5C2FEBC62F67}" dt="2025-02-20T21:03:05.322" v="12"/>
          <ac:spMkLst>
            <pc:docMk/>
            <pc:sldMk cId="3417949763" sldId="354"/>
            <ac:spMk id="3" creationId="{8572A195-BDE7-B625-003A-2CE25DBA2C34}"/>
          </ac:spMkLst>
        </pc:spChg>
      </pc:sldChg>
      <pc:sldChg chg="modSp new mod">
        <pc:chgData name="Isaac Banura" userId="9f64cec5dd59d80e" providerId="LiveId" clId="{D20CEA7B-FD5B-4BBE-9BEE-5C2FEBC62F67}" dt="2025-02-20T21:04:06.737" v="34" actId="27636"/>
        <pc:sldMkLst>
          <pc:docMk/>
          <pc:sldMk cId="3288817255" sldId="355"/>
        </pc:sldMkLst>
        <pc:spChg chg="mod">
          <ac:chgData name="Isaac Banura" userId="9f64cec5dd59d80e" providerId="LiveId" clId="{D20CEA7B-FD5B-4BBE-9BEE-5C2FEBC62F67}" dt="2025-02-20T21:03:34.720" v="14"/>
          <ac:spMkLst>
            <pc:docMk/>
            <pc:sldMk cId="3288817255" sldId="355"/>
            <ac:spMk id="2" creationId="{D05A06E5-B586-D931-C40E-42BC6A0F80A2}"/>
          </ac:spMkLst>
        </pc:spChg>
        <pc:spChg chg="mod">
          <ac:chgData name="Isaac Banura" userId="9f64cec5dd59d80e" providerId="LiveId" clId="{D20CEA7B-FD5B-4BBE-9BEE-5C2FEBC62F67}" dt="2025-02-20T21:04:06.737" v="34" actId="27636"/>
          <ac:spMkLst>
            <pc:docMk/>
            <pc:sldMk cId="3288817255" sldId="355"/>
            <ac:spMk id="3" creationId="{D169A341-6922-81C2-02E5-BCF63E556C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6BBA1-B91A-41A2-9770-CB79629B02F7}" type="doc">
      <dgm:prSet loTypeId="urn:microsoft.com/office/officeart/2016/7/layout/VerticalSolidActionList" loCatId="List" qsTypeId="urn:microsoft.com/office/officeart/2005/8/quickstyle/simple1" qsCatId="simple" csTypeId="urn:microsoft.com/office/officeart/2005/8/colors/accent3_2" csCatId="accent3" phldr="1"/>
      <dgm:spPr/>
      <dgm:t>
        <a:bodyPr/>
        <a:lstStyle/>
        <a:p>
          <a:endParaRPr lang="en-US"/>
        </a:p>
      </dgm:t>
    </dgm:pt>
    <dgm:pt modelId="{A7318B04-AFE5-4E11-A9E5-2B99208A4F8C}">
      <dgm:prSet/>
      <dgm:spPr/>
      <dgm:t>
        <a:bodyPr/>
        <a:lstStyle/>
        <a:p>
          <a:pPr>
            <a:buFont typeface="+mj-lt"/>
            <a:buAutoNum type="alphaLcParenR"/>
          </a:pPr>
          <a:r>
            <a:rPr lang="en-GB" dirty="0"/>
            <a:t>Pre-Purchase Stage </a:t>
          </a:r>
        </a:p>
      </dgm:t>
    </dgm:pt>
    <dgm:pt modelId="{A4377F2A-44A5-4989-8A9E-FFFEC7D53C94}" type="parTrans" cxnId="{887B17E0-A06B-4B8E-9749-61A938429AFA}">
      <dgm:prSet/>
      <dgm:spPr/>
      <dgm:t>
        <a:bodyPr/>
        <a:lstStyle/>
        <a:p>
          <a:endParaRPr lang="en-GB"/>
        </a:p>
      </dgm:t>
    </dgm:pt>
    <dgm:pt modelId="{FA33AEBC-E583-45FF-8D2C-F9E199BC4EBD}" type="sibTrans" cxnId="{887B17E0-A06B-4B8E-9749-61A938429AFA}">
      <dgm:prSet/>
      <dgm:spPr/>
      <dgm:t>
        <a:bodyPr/>
        <a:lstStyle/>
        <a:p>
          <a:endParaRPr lang="en-GB"/>
        </a:p>
      </dgm:t>
    </dgm:pt>
    <dgm:pt modelId="{ED761F17-6B56-4602-AC51-15802BF33D6D}">
      <dgm:prSet/>
      <dgm:spPr/>
      <dgm:t>
        <a:bodyPr/>
        <a:lstStyle/>
        <a:p>
          <a:pPr>
            <a:buFont typeface="+mj-lt"/>
            <a:buAutoNum type="alphaLcParenR"/>
          </a:pPr>
          <a:r>
            <a:rPr lang="en-GB" dirty="0"/>
            <a:t>Post-Purchase Stage </a:t>
          </a:r>
        </a:p>
      </dgm:t>
    </dgm:pt>
    <dgm:pt modelId="{CF34F2EA-371C-4A56-B853-8F3C1FDB3387}" type="parTrans" cxnId="{BBF44390-3202-4667-8BB3-AE20A99B06A1}">
      <dgm:prSet/>
      <dgm:spPr/>
      <dgm:t>
        <a:bodyPr/>
        <a:lstStyle/>
        <a:p>
          <a:endParaRPr lang="en-GB"/>
        </a:p>
      </dgm:t>
    </dgm:pt>
    <dgm:pt modelId="{599A2263-AD7F-44D8-AB81-1BF22C54CDBA}" type="sibTrans" cxnId="{BBF44390-3202-4667-8BB3-AE20A99B06A1}">
      <dgm:prSet/>
      <dgm:spPr/>
      <dgm:t>
        <a:bodyPr/>
        <a:lstStyle/>
        <a:p>
          <a:endParaRPr lang="en-GB"/>
        </a:p>
      </dgm:t>
    </dgm:pt>
    <dgm:pt modelId="{C04A4057-6560-4364-AF16-A68B58EB2B4D}">
      <dgm:prSet/>
      <dgm:spPr/>
      <dgm:t>
        <a:bodyPr/>
        <a:lstStyle/>
        <a:p>
          <a:pPr>
            <a:buFont typeface="+mj-lt"/>
            <a:buAutoNum type="alphaLcParenR"/>
          </a:pPr>
          <a:r>
            <a:rPr lang="en-GB" dirty="0"/>
            <a:t>Service Experience </a:t>
          </a:r>
        </a:p>
      </dgm:t>
    </dgm:pt>
    <dgm:pt modelId="{69E6A9CA-644D-424D-BFB1-F4A783A67DB1}" type="parTrans" cxnId="{E1A2E118-7BCA-4502-9897-505D13495E6B}">
      <dgm:prSet/>
      <dgm:spPr/>
      <dgm:t>
        <a:bodyPr/>
        <a:lstStyle/>
        <a:p>
          <a:endParaRPr lang="en-GB"/>
        </a:p>
      </dgm:t>
    </dgm:pt>
    <dgm:pt modelId="{512FD303-68C2-4D59-ABF0-19497BE6E4D4}" type="sibTrans" cxnId="{E1A2E118-7BCA-4502-9897-505D13495E6B}">
      <dgm:prSet/>
      <dgm:spPr/>
      <dgm:t>
        <a:bodyPr/>
        <a:lstStyle/>
        <a:p>
          <a:endParaRPr lang="en-GB"/>
        </a:p>
      </dgm:t>
    </dgm:pt>
    <dgm:pt modelId="{8820B493-91EA-4B37-9AB2-542FCC891BF1}">
      <dgm:prSet/>
      <dgm:spPr/>
      <dgm:t>
        <a:bodyPr/>
        <a:lstStyle/>
        <a:p>
          <a:r>
            <a:rPr lang="en-GB" dirty="0"/>
            <a:t>Word of mouth </a:t>
          </a:r>
        </a:p>
      </dgm:t>
    </dgm:pt>
    <dgm:pt modelId="{87F9DE64-5A87-4DBD-B88A-22DF02404C7A}" type="parTrans" cxnId="{9B0996AA-9FA2-425D-BC4D-033C05C904FA}">
      <dgm:prSet/>
      <dgm:spPr/>
      <dgm:t>
        <a:bodyPr/>
        <a:lstStyle/>
        <a:p>
          <a:endParaRPr lang="en-GB"/>
        </a:p>
      </dgm:t>
    </dgm:pt>
    <dgm:pt modelId="{2F1D49D3-32DB-4FB5-9482-310FEDDB5027}" type="sibTrans" cxnId="{9B0996AA-9FA2-425D-BC4D-033C05C904FA}">
      <dgm:prSet/>
      <dgm:spPr/>
      <dgm:t>
        <a:bodyPr/>
        <a:lstStyle/>
        <a:p>
          <a:endParaRPr lang="en-GB"/>
        </a:p>
      </dgm:t>
    </dgm:pt>
    <dgm:pt modelId="{85BED192-A17A-4905-8DE6-EE0EF679DC44}">
      <dgm:prSet custT="1"/>
      <dgm:spPr/>
      <dgm:t>
        <a:bodyPr/>
        <a:lstStyle/>
        <a:p>
          <a:r>
            <a:rPr lang="en-US" sz="2000" i="1" baseline="0" dirty="0"/>
            <a:t>Customers start to perceive value when they believe that the product or service meets a need or solves a problem they have</a:t>
          </a:r>
          <a:r>
            <a:rPr lang="en-US" sz="2600" i="1" baseline="0" dirty="0"/>
            <a:t>.</a:t>
          </a:r>
          <a:endParaRPr lang="en-GB" sz="2800" i="1" dirty="0"/>
        </a:p>
      </dgm:t>
    </dgm:pt>
    <dgm:pt modelId="{C09ABA6A-7FEB-4F64-83D2-8DD0C3A74EA0}" type="parTrans" cxnId="{109CC14B-B133-4B78-8154-29658A14E9E7}">
      <dgm:prSet/>
      <dgm:spPr/>
      <dgm:t>
        <a:bodyPr/>
        <a:lstStyle/>
        <a:p>
          <a:endParaRPr lang="en-US"/>
        </a:p>
      </dgm:t>
    </dgm:pt>
    <dgm:pt modelId="{E0B60CB9-26B5-4C28-89A2-D7C299745ED4}" type="sibTrans" cxnId="{109CC14B-B133-4B78-8154-29658A14E9E7}">
      <dgm:prSet/>
      <dgm:spPr/>
      <dgm:t>
        <a:bodyPr/>
        <a:lstStyle/>
        <a:p>
          <a:endParaRPr lang="en-US"/>
        </a:p>
      </dgm:t>
    </dgm:pt>
    <dgm:pt modelId="{1784A4AD-892D-4ACC-9742-963879EDEB2E}">
      <dgm:prSet custT="1"/>
      <dgm:spPr/>
      <dgm:t>
        <a:bodyPr/>
        <a:lstStyle/>
        <a:p>
          <a:endParaRPr lang="en-US" sz="2000" dirty="0"/>
        </a:p>
        <a:p>
          <a:r>
            <a:rPr lang="en-US" sz="2000" i="1" dirty="0"/>
            <a:t>Customers fully experience the value after product acquisition and usage. This experience is shaped by product quality, performance, reliability, and the extent to which the offering meets or exceeds their expectations</a:t>
          </a:r>
          <a:r>
            <a:rPr lang="en-US" sz="2200" i="1" dirty="0"/>
            <a:t>.</a:t>
          </a:r>
          <a:endParaRPr lang="en-GB" sz="2800" i="1" dirty="0"/>
        </a:p>
      </dgm:t>
    </dgm:pt>
    <dgm:pt modelId="{328C88A3-83A8-4B81-B229-1B56DAB54FD5}" type="parTrans" cxnId="{CC1650D3-4DE8-41C6-A194-F41FD79693C3}">
      <dgm:prSet/>
      <dgm:spPr/>
      <dgm:t>
        <a:bodyPr/>
        <a:lstStyle/>
        <a:p>
          <a:endParaRPr lang="en-US"/>
        </a:p>
      </dgm:t>
    </dgm:pt>
    <dgm:pt modelId="{F19E9604-8E9A-4912-8D0A-1323176961B4}" type="sibTrans" cxnId="{CC1650D3-4DE8-41C6-A194-F41FD79693C3}">
      <dgm:prSet/>
      <dgm:spPr/>
      <dgm:t>
        <a:bodyPr/>
        <a:lstStyle/>
        <a:p>
          <a:endParaRPr lang="en-US"/>
        </a:p>
      </dgm:t>
    </dgm:pt>
    <dgm:pt modelId="{79AA62FA-EEEC-4A65-B87F-4CFF1C261DFA}">
      <dgm:prSet custT="1"/>
      <dgm:spPr/>
      <dgm:t>
        <a:bodyPr/>
        <a:lstStyle/>
        <a:p>
          <a:endParaRPr lang="en-GB" sz="1600" dirty="0"/>
        </a:p>
      </dgm:t>
    </dgm:pt>
    <dgm:pt modelId="{2FD5181E-B1F2-4DDF-BC34-3F4234732D7B}" type="parTrans" cxnId="{C6F1B71E-2867-482D-B30D-B8B0CBF2B409}">
      <dgm:prSet/>
      <dgm:spPr/>
      <dgm:t>
        <a:bodyPr/>
        <a:lstStyle/>
        <a:p>
          <a:endParaRPr lang="en-GB"/>
        </a:p>
      </dgm:t>
    </dgm:pt>
    <dgm:pt modelId="{216E649A-C39A-41B1-8EFC-AE96380FD17E}" type="sibTrans" cxnId="{C6F1B71E-2867-482D-B30D-B8B0CBF2B409}">
      <dgm:prSet/>
      <dgm:spPr/>
      <dgm:t>
        <a:bodyPr/>
        <a:lstStyle/>
        <a:p>
          <a:endParaRPr lang="en-GB"/>
        </a:p>
      </dgm:t>
    </dgm:pt>
    <dgm:pt modelId="{92C18072-0BB8-49FC-A42B-9DB67C911477}">
      <dgm:prSet custT="1"/>
      <dgm:spPr/>
      <dgm:t>
        <a:bodyPr/>
        <a:lstStyle/>
        <a:p>
          <a:r>
            <a:rPr lang="en-US" sz="2000" i="1" dirty="0"/>
            <a:t>Customers feel value when the offering consistently delivers on its promised benefits and enhances their quality of life or productivity.</a:t>
          </a:r>
          <a:endParaRPr lang="en-GB" sz="2800" i="1" dirty="0"/>
        </a:p>
      </dgm:t>
    </dgm:pt>
    <dgm:pt modelId="{F8F73DB3-7B3E-4B31-88BF-FE38F513620D}" type="parTrans" cxnId="{827292A6-EA0B-4724-922D-C9588F5B5F2C}">
      <dgm:prSet/>
      <dgm:spPr/>
      <dgm:t>
        <a:bodyPr/>
        <a:lstStyle/>
        <a:p>
          <a:endParaRPr lang="en-US"/>
        </a:p>
      </dgm:t>
    </dgm:pt>
    <dgm:pt modelId="{E60757DD-E15A-4B84-A544-B468B90A1CC4}" type="sibTrans" cxnId="{827292A6-EA0B-4724-922D-C9588F5B5F2C}">
      <dgm:prSet/>
      <dgm:spPr/>
      <dgm:t>
        <a:bodyPr/>
        <a:lstStyle/>
        <a:p>
          <a:endParaRPr lang="en-US"/>
        </a:p>
      </dgm:t>
    </dgm:pt>
    <dgm:pt modelId="{BB964F24-69B5-4381-8CC7-5C9A1963FC4F}">
      <dgm:prSet custT="1"/>
      <dgm:spPr/>
      <dgm:t>
        <a:bodyPr/>
        <a:lstStyle/>
        <a:p>
          <a:r>
            <a:rPr lang="en-US" sz="2000" i="1" dirty="0"/>
            <a:t>Customers feel valued when they receive assistance and support that enhances their overall experience with the product or service.</a:t>
          </a:r>
        </a:p>
      </dgm:t>
    </dgm:pt>
    <dgm:pt modelId="{717ACDF0-F6A4-4C2F-8CB3-F7888C6DCB7C}" type="parTrans" cxnId="{6B763A3F-DBBF-40DE-9158-713DFD35954D}">
      <dgm:prSet/>
      <dgm:spPr/>
      <dgm:t>
        <a:bodyPr/>
        <a:lstStyle/>
        <a:p>
          <a:endParaRPr lang="en-US"/>
        </a:p>
      </dgm:t>
    </dgm:pt>
    <dgm:pt modelId="{D40FEA80-D810-4FBB-940E-347D8C1326B1}" type="sibTrans" cxnId="{6B763A3F-DBBF-40DE-9158-713DFD35954D}">
      <dgm:prSet/>
      <dgm:spPr/>
      <dgm:t>
        <a:bodyPr/>
        <a:lstStyle/>
        <a:p>
          <a:endParaRPr lang="en-US"/>
        </a:p>
      </dgm:t>
    </dgm:pt>
    <dgm:pt modelId="{23D60FA7-0554-42E3-88A9-3F27A75773F6}">
      <dgm:prSet custT="1"/>
      <dgm:spPr/>
      <dgm:t>
        <a:bodyPr/>
        <a:lstStyle/>
        <a:p>
          <a:r>
            <a:rPr lang="en-US" sz="2000" i="1" dirty="0"/>
            <a:t>Customers feel valued when their positive experiences are acknowledged and shared, reinforcing their loyalty and advocacy.</a:t>
          </a:r>
          <a:endParaRPr lang="en-GB" sz="2800" i="1" dirty="0"/>
        </a:p>
      </dgm:t>
    </dgm:pt>
    <dgm:pt modelId="{DDC1140C-E7AA-440E-B075-1038B7929A01}" type="parTrans" cxnId="{36034C38-EF9C-4463-9418-93B7D18E5A20}">
      <dgm:prSet/>
      <dgm:spPr/>
      <dgm:t>
        <a:bodyPr/>
        <a:lstStyle/>
        <a:p>
          <a:endParaRPr lang="en-US"/>
        </a:p>
      </dgm:t>
    </dgm:pt>
    <dgm:pt modelId="{62CACFE5-2605-41A3-81B2-2E7DC5C3C79C}" type="sibTrans" cxnId="{36034C38-EF9C-4463-9418-93B7D18E5A20}">
      <dgm:prSet/>
      <dgm:spPr/>
      <dgm:t>
        <a:bodyPr/>
        <a:lstStyle/>
        <a:p>
          <a:endParaRPr lang="en-US"/>
        </a:p>
      </dgm:t>
    </dgm:pt>
    <dgm:pt modelId="{251DBB85-D5B8-4614-95C0-759E240C9A95}">
      <dgm:prSet/>
      <dgm:spPr/>
      <dgm:t>
        <a:bodyPr/>
        <a:lstStyle/>
        <a:p>
          <a:pPr>
            <a:buFont typeface="+mj-lt"/>
            <a:buAutoNum type="alphaLcParenR"/>
          </a:pPr>
          <a:r>
            <a:rPr lang="en-GB" dirty="0"/>
            <a:t>Usage experience </a:t>
          </a:r>
        </a:p>
      </dgm:t>
    </dgm:pt>
    <dgm:pt modelId="{4735AB41-6463-4A36-A2D3-B719671BB520}" type="sibTrans" cxnId="{EFC9EA90-0809-4307-AF61-C298E104CDFF}">
      <dgm:prSet/>
      <dgm:spPr/>
      <dgm:t>
        <a:bodyPr/>
        <a:lstStyle/>
        <a:p>
          <a:endParaRPr lang="en-GB"/>
        </a:p>
      </dgm:t>
    </dgm:pt>
    <dgm:pt modelId="{29D662E6-A454-4925-B897-0E9563EB1690}" type="parTrans" cxnId="{EFC9EA90-0809-4307-AF61-C298E104CDFF}">
      <dgm:prSet/>
      <dgm:spPr/>
      <dgm:t>
        <a:bodyPr/>
        <a:lstStyle/>
        <a:p>
          <a:endParaRPr lang="en-GB"/>
        </a:p>
      </dgm:t>
    </dgm:pt>
    <dgm:pt modelId="{BEA39057-D158-4CEE-9956-269E927FA7C5}">
      <dgm:prSet/>
      <dgm:spPr/>
      <dgm:t>
        <a:bodyPr/>
        <a:lstStyle/>
        <a:p>
          <a:pPr>
            <a:buFont typeface="+mj-lt"/>
            <a:buAutoNum type="alphaLcParenR"/>
          </a:pPr>
          <a:r>
            <a:rPr lang="en-US" dirty="0"/>
            <a:t>Purchase Stage</a:t>
          </a:r>
          <a:endParaRPr lang="en-UG" dirty="0"/>
        </a:p>
      </dgm:t>
    </dgm:pt>
    <dgm:pt modelId="{94ADA9DE-0574-4ADD-85DA-4AA77CA59ED2}" type="parTrans" cxnId="{E117272E-DD12-4ABE-8250-2D6CC00D2697}">
      <dgm:prSet/>
      <dgm:spPr/>
      <dgm:t>
        <a:bodyPr/>
        <a:lstStyle/>
        <a:p>
          <a:endParaRPr lang="en-UG"/>
        </a:p>
      </dgm:t>
    </dgm:pt>
    <dgm:pt modelId="{58BB35B6-7B2A-47F3-A388-8180A670B524}" type="sibTrans" cxnId="{E117272E-DD12-4ABE-8250-2D6CC00D2697}">
      <dgm:prSet/>
      <dgm:spPr/>
      <dgm:t>
        <a:bodyPr/>
        <a:lstStyle/>
        <a:p>
          <a:endParaRPr lang="en-UG"/>
        </a:p>
      </dgm:t>
    </dgm:pt>
    <dgm:pt modelId="{839937A4-898E-45E6-A6BF-5F78630D0F59}">
      <dgm:prSet custT="1"/>
      <dgm:spPr/>
      <dgm:t>
        <a:bodyPr/>
        <a:lstStyle/>
        <a:p>
          <a:r>
            <a:rPr lang="en-US" sz="2000" i="1" dirty="0"/>
            <a:t>Customers feel value when they believe that the benefits they will receive from the product or service outweigh the cost they have to pay to acquire it.</a:t>
          </a:r>
          <a:endParaRPr lang="en-UG" sz="2000" i="1" dirty="0"/>
        </a:p>
      </dgm:t>
    </dgm:pt>
    <dgm:pt modelId="{11A1BD4D-1065-4103-9DC6-9638655A5ED7}" type="parTrans" cxnId="{5E55613B-A54E-44D8-AD22-6F3D96E1E900}">
      <dgm:prSet/>
      <dgm:spPr/>
      <dgm:t>
        <a:bodyPr/>
        <a:lstStyle/>
        <a:p>
          <a:endParaRPr lang="en-UG"/>
        </a:p>
      </dgm:t>
    </dgm:pt>
    <dgm:pt modelId="{E42C33B7-FF59-4DDB-B59F-DA8B8DA91542}" type="sibTrans" cxnId="{5E55613B-A54E-44D8-AD22-6F3D96E1E900}">
      <dgm:prSet/>
      <dgm:spPr/>
      <dgm:t>
        <a:bodyPr/>
        <a:lstStyle/>
        <a:p>
          <a:endParaRPr lang="en-UG"/>
        </a:p>
      </dgm:t>
    </dgm:pt>
    <dgm:pt modelId="{4ACD0883-68CC-4714-83A8-05709CB993A9}" type="pres">
      <dgm:prSet presAssocID="{5E66BBA1-B91A-41A2-9770-CB79629B02F7}" presName="Name0" presStyleCnt="0">
        <dgm:presLayoutVars>
          <dgm:dir/>
          <dgm:animLvl val="lvl"/>
          <dgm:resizeHandles val="exact"/>
        </dgm:presLayoutVars>
      </dgm:prSet>
      <dgm:spPr/>
    </dgm:pt>
    <dgm:pt modelId="{8D571313-4B4B-4EB5-80E0-7D82392B4EED}" type="pres">
      <dgm:prSet presAssocID="{A7318B04-AFE5-4E11-A9E5-2B99208A4F8C}" presName="linNode" presStyleCnt="0"/>
      <dgm:spPr/>
    </dgm:pt>
    <dgm:pt modelId="{C4BF9EC1-9F6F-4308-BD2D-2368F49D7A29}" type="pres">
      <dgm:prSet presAssocID="{A7318B04-AFE5-4E11-A9E5-2B99208A4F8C}" presName="parentText" presStyleLbl="alignNode1" presStyleIdx="0" presStyleCnt="6" custScaleX="104973" custLinFactNeighborX="-2058" custLinFactNeighborY="13827">
        <dgm:presLayoutVars>
          <dgm:chMax val="1"/>
          <dgm:bulletEnabled/>
        </dgm:presLayoutVars>
      </dgm:prSet>
      <dgm:spPr/>
    </dgm:pt>
    <dgm:pt modelId="{A99DBA1D-C828-4FE2-9609-646FE987D49B}" type="pres">
      <dgm:prSet presAssocID="{A7318B04-AFE5-4E11-A9E5-2B99208A4F8C}" presName="descendantText" presStyleLbl="alignAccFollowNode1" presStyleIdx="0" presStyleCnt="6" custScaleX="99303" custLinFactNeighborX="10031" custLinFactNeighborY="8885">
        <dgm:presLayoutVars>
          <dgm:bulletEnabled/>
        </dgm:presLayoutVars>
      </dgm:prSet>
      <dgm:spPr/>
    </dgm:pt>
    <dgm:pt modelId="{FAEE2E08-730C-46FD-B710-8A86D94FFDE5}" type="pres">
      <dgm:prSet presAssocID="{FA33AEBC-E583-45FF-8D2C-F9E199BC4EBD}" presName="sp" presStyleCnt="0"/>
      <dgm:spPr/>
    </dgm:pt>
    <dgm:pt modelId="{E2E8656F-1832-44DF-A34F-C586A93D026E}" type="pres">
      <dgm:prSet presAssocID="{BEA39057-D158-4CEE-9956-269E927FA7C5}" presName="linNode" presStyleCnt="0"/>
      <dgm:spPr/>
    </dgm:pt>
    <dgm:pt modelId="{92564CA1-ECA9-4A10-B69A-DA9106414E7B}" type="pres">
      <dgm:prSet presAssocID="{BEA39057-D158-4CEE-9956-269E927FA7C5}" presName="parentText" presStyleLbl="alignNode1" presStyleIdx="1" presStyleCnt="6">
        <dgm:presLayoutVars>
          <dgm:chMax val="1"/>
          <dgm:bulletEnabled/>
        </dgm:presLayoutVars>
      </dgm:prSet>
      <dgm:spPr/>
    </dgm:pt>
    <dgm:pt modelId="{D480ACA2-D57D-47D6-A274-1F1C29C8678C}" type="pres">
      <dgm:prSet presAssocID="{BEA39057-D158-4CEE-9956-269E927FA7C5}" presName="descendantText" presStyleLbl="alignAccFollowNode1" presStyleIdx="1" presStyleCnt="6" custLinFactNeighborX="0" custLinFactNeighborY="4936">
        <dgm:presLayoutVars>
          <dgm:bulletEnabled/>
        </dgm:presLayoutVars>
      </dgm:prSet>
      <dgm:spPr/>
    </dgm:pt>
    <dgm:pt modelId="{56DA5078-2AA6-428C-AD9A-F334C0717580}" type="pres">
      <dgm:prSet presAssocID="{58BB35B6-7B2A-47F3-A388-8180A670B524}" presName="sp" presStyleCnt="0"/>
      <dgm:spPr/>
    </dgm:pt>
    <dgm:pt modelId="{7D8B9F90-CAFB-4FE6-8F8F-7AC7253F243C}" type="pres">
      <dgm:prSet presAssocID="{ED761F17-6B56-4602-AC51-15802BF33D6D}" presName="linNode" presStyleCnt="0"/>
      <dgm:spPr/>
    </dgm:pt>
    <dgm:pt modelId="{08B3124E-B4D7-4304-8F32-B960A7A8A024}" type="pres">
      <dgm:prSet presAssocID="{ED761F17-6B56-4602-AC51-15802BF33D6D}" presName="parentText" presStyleLbl="alignNode1" presStyleIdx="2" presStyleCnt="6">
        <dgm:presLayoutVars>
          <dgm:chMax val="1"/>
          <dgm:bulletEnabled/>
        </dgm:presLayoutVars>
      </dgm:prSet>
      <dgm:spPr/>
    </dgm:pt>
    <dgm:pt modelId="{F41736C6-151F-4CBC-960F-8ECCAA8042BE}" type="pres">
      <dgm:prSet presAssocID="{ED761F17-6B56-4602-AC51-15802BF33D6D}" presName="descendantText" presStyleLbl="alignAccFollowNode1" presStyleIdx="2" presStyleCnt="6">
        <dgm:presLayoutVars>
          <dgm:bulletEnabled/>
        </dgm:presLayoutVars>
      </dgm:prSet>
      <dgm:spPr/>
    </dgm:pt>
    <dgm:pt modelId="{6A4C3881-3708-422C-BBED-2146ECF0A632}" type="pres">
      <dgm:prSet presAssocID="{599A2263-AD7F-44D8-AB81-1BF22C54CDBA}" presName="sp" presStyleCnt="0"/>
      <dgm:spPr/>
    </dgm:pt>
    <dgm:pt modelId="{60AD3F6C-C463-434A-AF0B-B5EC3E9BD009}" type="pres">
      <dgm:prSet presAssocID="{251DBB85-D5B8-4614-95C0-759E240C9A95}" presName="linNode" presStyleCnt="0"/>
      <dgm:spPr/>
    </dgm:pt>
    <dgm:pt modelId="{A7D0A429-9226-40F2-9546-3DA33D9D43C7}" type="pres">
      <dgm:prSet presAssocID="{251DBB85-D5B8-4614-95C0-759E240C9A95}" presName="parentText" presStyleLbl="alignNode1" presStyleIdx="3" presStyleCnt="6">
        <dgm:presLayoutVars>
          <dgm:chMax val="1"/>
          <dgm:bulletEnabled/>
        </dgm:presLayoutVars>
      </dgm:prSet>
      <dgm:spPr/>
    </dgm:pt>
    <dgm:pt modelId="{F1632660-986B-44F4-8AD3-DDA036C273E1}" type="pres">
      <dgm:prSet presAssocID="{251DBB85-D5B8-4614-95C0-759E240C9A95}" presName="descendantText" presStyleLbl="alignAccFollowNode1" presStyleIdx="3" presStyleCnt="6" custLinFactNeighborX="0" custLinFactNeighborY="-2961">
        <dgm:presLayoutVars>
          <dgm:bulletEnabled/>
        </dgm:presLayoutVars>
      </dgm:prSet>
      <dgm:spPr/>
    </dgm:pt>
    <dgm:pt modelId="{103F65A2-1317-414E-B1A7-D6198794B7A2}" type="pres">
      <dgm:prSet presAssocID="{4735AB41-6463-4A36-A2D3-B719671BB520}" presName="sp" presStyleCnt="0"/>
      <dgm:spPr/>
    </dgm:pt>
    <dgm:pt modelId="{BA80C1BC-8A56-4D8E-8903-3E07B37A9A62}" type="pres">
      <dgm:prSet presAssocID="{C04A4057-6560-4364-AF16-A68B58EB2B4D}" presName="linNode" presStyleCnt="0"/>
      <dgm:spPr/>
    </dgm:pt>
    <dgm:pt modelId="{9C624A2A-D07A-4FA4-8015-D983508F320A}" type="pres">
      <dgm:prSet presAssocID="{C04A4057-6560-4364-AF16-A68B58EB2B4D}" presName="parentText" presStyleLbl="alignNode1" presStyleIdx="4" presStyleCnt="6">
        <dgm:presLayoutVars>
          <dgm:chMax val="1"/>
          <dgm:bulletEnabled/>
        </dgm:presLayoutVars>
      </dgm:prSet>
      <dgm:spPr/>
    </dgm:pt>
    <dgm:pt modelId="{FD0AC118-05B2-4453-A85E-100724E61A29}" type="pres">
      <dgm:prSet presAssocID="{C04A4057-6560-4364-AF16-A68B58EB2B4D}" presName="descendantText" presStyleLbl="alignAccFollowNode1" presStyleIdx="4" presStyleCnt="6">
        <dgm:presLayoutVars>
          <dgm:bulletEnabled/>
        </dgm:presLayoutVars>
      </dgm:prSet>
      <dgm:spPr/>
    </dgm:pt>
    <dgm:pt modelId="{D525BD9F-5C99-4C6C-9A79-0D5595E5B58A}" type="pres">
      <dgm:prSet presAssocID="{512FD303-68C2-4D59-ABF0-19497BE6E4D4}" presName="sp" presStyleCnt="0"/>
      <dgm:spPr/>
    </dgm:pt>
    <dgm:pt modelId="{EDBF92F8-BE3A-4FAA-8EF2-7AAE848949EE}" type="pres">
      <dgm:prSet presAssocID="{8820B493-91EA-4B37-9AB2-542FCC891BF1}" presName="linNode" presStyleCnt="0"/>
      <dgm:spPr/>
    </dgm:pt>
    <dgm:pt modelId="{915DA8FE-281E-4484-B22E-212129489B40}" type="pres">
      <dgm:prSet presAssocID="{8820B493-91EA-4B37-9AB2-542FCC891BF1}" presName="parentText" presStyleLbl="alignNode1" presStyleIdx="5" presStyleCnt="6">
        <dgm:presLayoutVars>
          <dgm:chMax val="1"/>
          <dgm:bulletEnabled/>
        </dgm:presLayoutVars>
      </dgm:prSet>
      <dgm:spPr/>
    </dgm:pt>
    <dgm:pt modelId="{1209EAE9-6D70-4F2A-AA38-AF343F6DB795}" type="pres">
      <dgm:prSet presAssocID="{8820B493-91EA-4B37-9AB2-542FCC891BF1}" presName="descendantText" presStyleLbl="alignAccFollowNode1" presStyleIdx="5" presStyleCnt="6">
        <dgm:presLayoutVars>
          <dgm:bulletEnabled/>
        </dgm:presLayoutVars>
      </dgm:prSet>
      <dgm:spPr/>
    </dgm:pt>
  </dgm:ptLst>
  <dgm:cxnLst>
    <dgm:cxn modelId="{424C4607-6494-4226-8970-E7BF6C8A90B5}" type="presOf" srcId="{BB964F24-69B5-4381-8CC7-5C9A1963FC4F}" destId="{FD0AC118-05B2-4453-A85E-100724E61A29}" srcOrd="0" destOrd="0" presId="urn:microsoft.com/office/officeart/2016/7/layout/VerticalSolidActionList"/>
    <dgm:cxn modelId="{E1A2E118-7BCA-4502-9897-505D13495E6B}" srcId="{5E66BBA1-B91A-41A2-9770-CB79629B02F7}" destId="{C04A4057-6560-4364-AF16-A68B58EB2B4D}" srcOrd="4" destOrd="0" parTransId="{69E6A9CA-644D-424D-BFB1-F4A783A67DB1}" sibTransId="{512FD303-68C2-4D59-ABF0-19497BE6E4D4}"/>
    <dgm:cxn modelId="{C6F1B71E-2867-482D-B30D-B8B0CBF2B409}" srcId="{ED761F17-6B56-4602-AC51-15802BF33D6D}" destId="{79AA62FA-EEEC-4A65-B87F-4CFF1C261DFA}" srcOrd="1" destOrd="0" parTransId="{2FD5181E-B1F2-4DDF-BC34-3F4234732D7B}" sibTransId="{216E649A-C39A-41B1-8EFC-AE96380FD17E}"/>
    <dgm:cxn modelId="{AF42E92A-A26F-49BB-BF9A-ABC4DC114F63}" type="presOf" srcId="{8820B493-91EA-4B37-9AB2-542FCC891BF1}" destId="{915DA8FE-281E-4484-B22E-212129489B40}" srcOrd="0" destOrd="0" presId="urn:microsoft.com/office/officeart/2016/7/layout/VerticalSolidActionList"/>
    <dgm:cxn modelId="{E117272E-DD12-4ABE-8250-2D6CC00D2697}" srcId="{5E66BBA1-B91A-41A2-9770-CB79629B02F7}" destId="{BEA39057-D158-4CEE-9956-269E927FA7C5}" srcOrd="1" destOrd="0" parTransId="{94ADA9DE-0574-4ADD-85DA-4AA77CA59ED2}" sibTransId="{58BB35B6-7B2A-47F3-A388-8180A670B524}"/>
    <dgm:cxn modelId="{B3BB3A32-E25F-469B-8A75-E72B499ABC56}" type="presOf" srcId="{BEA39057-D158-4CEE-9956-269E927FA7C5}" destId="{92564CA1-ECA9-4A10-B69A-DA9106414E7B}" srcOrd="0" destOrd="0" presId="urn:microsoft.com/office/officeart/2016/7/layout/VerticalSolidActionList"/>
    <dgm:cxn modelId="{36034C38-EF9C-4463-9418-93B7D18E5A20}" srcId="{8820B493-91EA-4B37-9AB2-542FCC891BF1}" destId="{23D60FA7-0554-42E3-88A9-3F27A75773F6}" srcOrd="0" destOrd="0" parTransId="{DDC1140C-E7AA-440E-B075-1038B7929A01}" sibTransId="{62CACFE5-2605-41A3-81B2-2E7DC5C3C79C}"/>
    <dgm:cxn modelId="{5E55613B-A54E-44D8-AD22-6F3D96E1E900}" srcId="{BEA39057-D158-4CEE-9956-269E927FA7C5}" destId="{839937A4-898E-45E6-A6BF-5F78630D0F59}" srcOrd="0" destOrd="0" parTransId="{11A1BD4D-1065-4103-9DC6-9638655A5ED7}" sibTransId="{E42C33B7-FF59-4DDB-B59F-DA8B8DA91542}"/>
    <dgm:cxn modelId="{6B763A3F-DBBF-40DE-9158-713DFD35954D}" srcId="{C04A4057-6560-4364-AF16-A68B58EB2B4D}" destId="{BB964F24-69B5-4381-8CC7-5C9A1963FC4F}" srcOrd="0" destOrd="0" parTransId="{717ACDF0-F6A4-4C2F-8CB3-F7888C6DCB7C}" sibTransId="{D40FEA80-D810-4FBB-940E-347D8C1326B1}"/>
    <dgm:cxn modelId="{19588C60-D609-4A75-84F3-488F25A40B33}" type="presOf" srcId="{251DBB85-D5B8-4614-95C0-759E240C9A95}" destId="{A7D0A429-9226-40F2-9546-3DA33D9D43C7}" srcOrd="0" destOrd="0" presId="urn:microsoft.com/office/officeart/2016/7/layout/VerticalSolidActionList"/>
    <dgm:cxn modelId="{109CC14B-B133-4B78-8154-29658A14E9E7}" srcId="{A7318B04-AFE5-4E11-A9E5-2B99208A4F8C}" destId="{85BED192-A17A-4905-8DE6-EE0EF679DC44}" srcOrd="0" destOrd="0" parTransId="{C09ABA6A-7FEB-4F64-83D2-8DD0C3A74EA0}" sibTransId="{E0B60CB9-26B5-4C28-89A2-D7C299745ED4}"/>
    <dgm:cxn modelId="{F0B29753-3F03-4961-8DCE-8B250479DAFB}" type="presOf" srcId="{85BED192-A17A-4905-8DE6-EE0EF679DC44}" destId="{A99DBA1D-C828-4FE2-9609-646FE987D49B}" srcOrd="0" destOrd="0" presId="urn:microsoft.com/office/officeart/2016/7/layout/VerticalSolidActionList"/>
    <dgm:cxn modelId="{B18ED656-CDB7-4421-AFA0-AE7B0FD23180}" type="presOf" srcId="{1784A4AD-892D-4ACC-9742-963879EDEB2E}" destId="{F41736C6-151F-4CBC-960F-8ECCAA8042BE}" srcOrd="0" destOrd="0" presId="urn:microsoft.com/office/officeart/2016/7/layout/VerticalSolidActionList"/>
    <dgm:cxn modelId="{F83A7E81-4B64-40A5-A6B6-5B91F51B8EE8}" type="presOf" srcId="{23D60FA7-0554-42E3-88A9-3F27A75773F6}" destId="{1209EAE9-6D70-4F2A-AA38-AF343F6DB795}" srcOrd="0" destOrd="0" presId="urn:microsoft.com/office/officeart/2016/7/layout/VerticalSolidActionList"/>
    <dgm:cxn modelId="{53EF9D81-DC77-4D7E-A8D8-14EDB4901863}" type="presOf" srcId="{79AA62FA-EEEC-4A65-B87F-4CFF1C261DFA}" destId="{F41736C6-151F-4CBC-960F-8ECCAA8042BE}" srcOrd="0" destOrd="1" presId="urn:microsoft.com/office/officeart/2016/7/layout/VerticalSolidActionList"/>
    <dgm:cxn modelId="{9F5EED89-F6FD-453B-8A78-2A6ACE0EE3BF}" type="presOf" srcId="{ED761F17-6B56-4602-AC51-15802BF33D6D}" destId="{08B3124E-B4D7-4304-8F32-B960A7A8A024}" srcOrd="0" destOrd="0" presId="urn:microsoft.com/office/officeart/2016/7/layout/VerticalSolidActionList"/>
    <dgm:cxn modelId="{F5B6FC8D-A650-42E2-A73D-4DF443A68232}" type="presOf" srcId="{839937A4-898E-45E6-A6BF-5F78630D0F59}" destId="{D480ACA2-D57D-47D6-A274-1F1C29C8678C}" srcOrd="0" destOrd="0" presId="urn:microsoft.com/office/officeart/2016/7/layout/VerticalSolidActionList"/>
    <dgm:cxn modelId="{BBF44390-3202-4667-8BB3-AE20A99B06A1}" srcId="{5E66BBA1-B91A-41A2-9770-CB79629B02F7}" destId="{ED761F17-6B56-4602-AC51-15802BF33D6D}" srcOrd="2" destOrd="0" parTransId="{CF34F2EA-371C-4A56-B853-8F3C1FDB3387}" sibTransId="{599A2263-AD7F-44D8-AB81-1BF22C54CDBA}"/>
    <dgm:cxn modelId="{EFC9EA90-0809-4307-AF61-C298E104CDFF}" srcId="{5E66BBA1-B91A-41A2-9770-CB79629B02F7}" destId="{251DBB85-D5B8-4614-95C0-759E240C9A95}" srcOrd="3" destOrd="0" parTransId="{29D662E6-A454-4925-B897-0E9563EB1690}" sibTransId="{4735AB41-6463-4A36-A2D3-B719671BB520}"/>
    <dgm:cxn modelId="{44B21C99-CF14-40BE-B730-51A024AEB9F1}" type="presOf" srcId="{A7318B04-AFE5-4E11-A9E5-2B99208A4F8C}" destId="{C4BF9EC1-9F6F-4308-BD2D-2368F49D7A29}" srcOrd="0" destOrd="0" presId="urn:microsoft.com/office/officeart/2016/7/layout/VerticalSolidActionList"/>
    <dgm:cxn modelId="{827292A6-EA0B-4724-922D-C9588F5B5F2C}" srcId="{251DBB85-D5B8-4614-95C0-759E240C9A95}" destId="{92C18072-0BB8-49FC-A42B-9DB67C911477}" srcOrd="0" destOrd="0" parTransId="{F8F73DB3-7B3E-4B31-88BF-FE38F513620D}" sibTransId="{E60757DD-E15A-4B84-A544-B468B90A1CC4}"/>
    <dgm:cxn modelId="{9B0996AA-9FA2-425D-BC4D-033C05C904FA}" srcId="{5E66BBA1-B91A-41A2-9770-CB79629B02F7}" destId="{8820B493-91EA-4B37-9AB2-542FCC891BF1}" srcOrd="5" destOrd="0" parTransId="{87F9DE64-5A87-4DBD-B88A-22DF02404C7A}" sibTransId="{2F1D49D3-32DB-4FB5-9482-310FEDDB5027}"/>
    <dgm:cxn modelId="{D67F7DB6-0B72-41A9-BDD7-7C55019F42BF}" type="presOf" srcId="{92C18072-0BB8-49FC-A42B-9DB67C911477}" destId="{F1632660-986B-44F4-8AD3-DDA036C273E1}" srcOrd="0" destOrd="0" presId="urn:microsoft.com/office/officeart/2016/7/layout/VerticalSolidActionList"/>
    <dgm:cxn modelId="{C28D39C5-92A0-4846-84B7-D62753E76EDD}" type="presOf" srcId="{5E66BBA1-B91A-41A2-9770-CB79629B02F7}" destId="{4ACD0883-68CC-4714-83A8-05709CB993A9}" srcOrd="0" destOrd="0" presId="urn:microsoft.com/office/officeart/2016/7/layout/VerticalSolidActionList"/>
    <dgm:cxn modelId="{CC1650D3-4DE8-41C6-A194-F41FD79693C3}" srcId="{ED761F17-6B56-4602-AC51-15802BF33D6D}" destId="{1784A4AD-892D-4ACC-9742-963879EDEB2E}" srcOrd="0" destOrd="0" parTransId="{328C88A3-83A8-4B81-B229-1B56DAB54FD5}" sibTransId="{F19E9604-8E9A-4912-8D0A-1323176961B4}"/>
    <dgm:cxn modelId="{075396DD-3C3B-4C32-80F8-2638CD17DFCF}" type="presOf" srcId="{C04A4057-6560-4364-AF16-A68B58EB2B4D}" destId="{9C624A2A-D07A-4FA4-8015-D983508F320A}" srcOrd="0" destOrd="0" presId="urn:microsoft.com/office/officeart/2016/7/layout/VerticalSolidActionList"/>
    <dgm:cxn modelId="{887B17E0-A06B-4B8E-9749-61A938429AFA}" srcId="{5E66BBA1-B91A-41A2-9770-CB79629B02F7}" destId="{A7318B04-AFE5-4E11-A9E5-2B99208A4F8C}" srcOrd="0" destOrd="0" parTransId="{A4377F2A-44A5-4989-8A9E-FFFEC7D53C94}" sibTransId="{FA33AEBC-E583-45FF-8D2C-F9E199BC4EBD}"/>
    <dgm:cxn modelId="{BACAE87C-CAE3-495C-81FD-3F7D391B5E40}" type="presParOf" srcId="{4ACD0883-68CC-4714-83A8-05709CB993A9}" destId="{8D571313-4B4B-4EB5-80E0-7D82392B4EED}" srcOrd="0" destOrd="0" presId="urn:microsoft.com/office/officeart/2016/7/layout/VerticalSolidActionList"/>
    <dgm:cxn modelId="{126BC64D-2B57-4EE4-AA73-0E286F8B8122}" type="presParOf" srcId="{8D571313-4B4B-4EB5-80E0-7D82392B4EED}" destId="{C4BF9EC1-9F6F-4308-BD2D-2368F49D7A29}" srcOrd="0" destOrd="0" presId="urn:microsoft.com/office/officeart/2016/7/layout/VerticalSolidActionList"/>
    <dgm:cxn modelId="{B766EDC1-1BE7-4E4E-98F2-F861D21A07B8}" type="presParOf" srcId="{8D571313-4B4B-4EB5-80E0-7D82392B4EED}" destId="{A99DBA1D-C828-4FE2-9609-646FE987D49B}" srcOrd="1" destOrd="0" presId="urn:microsoft.com/office/officeart/2016/7/layout/VerticalSolidActionList"/>
    <dgm:cxn modelId="{94F15FD5-2CF3-4EB4-9BA4-2B6E59DCE53A}" type="presParOf" srcId="{4ACD0883-68CC-4714-83A8-05709CB993A9}" destId="{FAEE2E08-730C-46FD-B710-8A86D94FFDE5}" srcOrd="1" destOrd="0" presId="urn:microsoft.com/office/officeart/2016/7/layout/VerticalSolidActionList"/>
    <dgm:cxn modelId="{FB726AE6-EC5E-446A-9B05-AB271BCC5C9E}" type="presParOf" srcId="{4ACD0883-68CC-4714-83A8-05709CB993A9}" destId="{E2E8656F-1832-44DF-A34F-C586A93D026E}" srcOrd="2" destOrd="0" presId="urn:microsoft.com/office/officeart/2016/7/layout/VerticalSolidActionList"/>
    <dgm:cxn modelId="{E333C8EC-E8E5-460A-94B0-666BAF4F13E4}" type="presParOf" srcId="{E2E8656F-1832-44DF-A34F-C586A93D026E}" destId="{92564CA1-ECA9-4A10-B69A-DA9106414E7B}" srcOrd="0" destOrd="0" presId="urn:microsoft.com/office/officeart/2016/7/layout/VerticalSolidActionList"/>
    <dgm:cxn modelId="{159CCB42-453D-4832-831F-0153785B428B}" type="presParOf" srcId="{E2E8656F-1832-44DF-A34F-C586A93D026E}" destId="{D480ACA2-D57D-47D6-A274-1F1C29C8678C}" srcOrd="1" destOrd="0" presId="urn:microsoft.com/office/officeart/2016/7/layout/VerticalSolidActionList"/>
    <dgm:cxn modelId="{AB8B4445-50BC-4AA6-9607-0AF3A8B5E8E2}" type="presParOf" srcId="{4ACD0883-68CC-4714-83A8-05709CB993A9}" destId="{56DA5078-2AA6-428C-AD9A-F334C0717580}" srcOrd="3" destOrd="0" presId="urn:microsoft.com/office/officeart/2016/7/layout/VerticalSolidActionList"/>
    <dgm:cxn modelId="{C6D40685-1D8D-4DC8-AB1A-4522A447CD1A}" type="presParOf" srcId="{4ACD0883-68CC-4714-83A8-05709CB993A9}" destId="{7D8B9F90-CAFB-4FE6-8F8F-7AC7253F243C}" srcOrd="4" destOrd="0" presId="urn:microsoft.com/office/officeart/2016/7/layout/VerticalSolidActionList"/>
    <dgm:cxn modelId="{4951BD73-ADCD-4621-812D-9286112402B4}" type="presParOf" srcId="{7D8B9F90-CAFB-4FE6-8F8F-7AC7253F243C}" destId="{08B3124E-B4D7-4304-8F32-B960A7A8A024}" srcOrd="0" destOrd="0" presId="urn:microsoft.com/office/officeart/2016/7/layout/VerticalSolidActionList"/>
    <dgm:cxn modelId="{8264D7DB-AA8A-4BA9-9181-2B516553667D}" type="presParOf" srcId="{7D8B9F90-CAFB-4FE6-8F8F-7AC7253F243C}" destId="{F41736C6-151F-4CBC-960F-8ECCAA8042BE}" srcOrd="1" destOrd="0" presId="urn:microsoft.com/office/officeart/2016/7/layout/VerticalSolidActionList"/>
    <dgm:cxn modelId="{79122AD5-9356-4FEB-8BF7-20513F872C19}" type="presParOf" srcId="{4ACD0883-68CC-4714-83A8-05709CB993A9}" destId="{6A4C3881-3708-422C-BBED-2146ECF0A632}" srcOrd="5" destOrd="0" presId="urn:microsoft.com/office/officeart/2016/7/layout/VerticalSolidActionList"/>
    <dgm:cxn modelId="{F8489138-8E94-43C1-8C6C-57ED11DFBF5F}" type="presParOf" srcId="{4ACD0883-68CC-4714-83A8-05709CB993A9}" destId="{60AD3F6C-C463-434A-AF0B-B5EC3E9BD009}" srcOrd="6" destOrd="0" presId="urn:microsoft.com/office/officeart/2016/7/layout/VerticalSolidActionList"/>
    <dgm:cxn modelId="{1F185D93-A3C6-40A2-B8C1-B11836DF866F}" type="presParOf" srcId="{60AD3F6C-C463-434A-AF0B-B5EC3E9BD009}" destId="{A7D0A429-9226-40F2-9546-3DA33D9D43C7}" srcOrd="0" destOrd="0" presId="urn:microsoft.com/office/officeart/2016/7/layout/VerticalSolidActionList"/>
    <dgm:cxn modelId="{CA0ABEBD-08C7-452C-839C-6FDCAE073492}" type="presParOf" srcId="{60AD3F6C-C463-434A-AF0B-B5EC3E9BD009}" destId="{F1632660-986B-44F4-8AD3-DDA036C273E1}" srcOrd="1" destOrd="0" presId="urn:microsoft.com/office/officeart/2016/7/layout/VerticalSolidActionList"/>
    <dgm:cxn modelId="{837D9157-DC48-44A8-8C7B-692AF02B7BA2}" type="presParOf" srcId="{4ACD0883-68CC-4714-83A8-05709CB993A9}" destId="{103F65A2-1317-414E-B1A7-D6198794B7A2}" srcOrd="7" destOrd="0" presId="urn:microsoft.com/office/officeart/2016/7/layout/VerticalSolidActionList"/>
    <dgm:cxn modelId="{811E0FA9-FBE3-45E0-B671-546C63B92B0B}" type="presParOf" srcId="{4ACD0883-68CC-4714-83A8-05709CB993A9}" destId="{BA80C1BC-8A56-4D8E-8903-3E07B37A9A62}" srcOrd="8" destOrd="0" presId="urn:microsoft.com/office/officeart/2016/7/layout/VerticalSolidActionList"/>
    <dgm:cxn modelId="{166B00D0-379B-4500-AE12-E1F2DAA0EAB7}" type="presParOf" srcId="{BA80C1BC-8A56-4D8E-8903-3E07B37A9A62}" destId="{9C624A2A-D07A-4FA4-8015-D983508F320A}" srcOrd="0" destOrd="0" presId="urn:microsoft.com/office/officeart/2016/7/layout/VerticalSolidActionList"/>
    <dgm:cxn modelId="{CF4F5F11-2286-4C62-BC9A-8C6724FD61F8}" type="presParOf" srcId="{BA80C1BC-8A56-4D8E-8903-3E07B37A9A62}" destId="{FD0AC118-05B2-4453-A85E-100724E61A29}" srcOrd="1" destOrd="0" presId="urn:microsoft.com/office/officeart/2016/7/layout/VerticalSolidActionList"/>
    <dgm:cxn modelId="{F222CC4D-E4B3-4AD2-A2D7-2D61E3507789}" type="presParOf" srcId="{4ACD0883-68CC-4714-83A8-05709CB993A9}" destId="{D525BD9F-5C99-4C6C-9A79-0D5595E5B58A}" srcOrd="9" destOrd="0" presId="urn:microsoft.com/office/officeart/2016/7/layout/VerticalSolidActionList"/>
    <dgm:cxn modelId="{773E8CE0-52AA-4829-8B74-426CCE1955ED}" type="presParOf" srcId="{4ACD0883-68CC-4714-83A8-05709CB993A9}" destId="{EDBF92F8-BE3A-4FAA-8EF2-7AAE848949EE}" srcOrd="10" destOrd="0" presId="urn:microsoft.com/office/officeart/2016/7/layout/VerticalSolidActionList"/>
    <dgm:cxn modelId="{8A749DEE-EBBC-4305-98E0-DB54F0619BC9}" type="presParOf" srcId="{EDBF92F8-BE3A-4FAA-8EF2-7AAE848949EE}" destId="{915DA8FE-281E-4484-B22E-212129489B40}" srcOrd="0" destOrd="0" presId="urn:microsoft.com/office/officeart/2016/7/layout/VerticalSolidActionList"/>
    <dgm:cxn modelId="{BFA562D0-D439-4EBE-BD1E-88086B95ED52}" type="presParOf" srcId="{EDBF92F8-BE3A-4FAA-8EF2-7AAE848949EE}" destId="{1209EAE9-6D70-4F2A-AA38-AF343F6DB79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DBA1D-C828-4FE2-9609-646FE987D49B}">
      <dsp:nvSpPr>
        <dsp:cNvPr id="0" name=""/>
        <dsp:cNvSpPr/>
      </dsp:nvSpPr>
      <dsp:spPr>
        <a:xfrm>
          <a:off x="2319154" y="74989"/>
          <a:ext cx="8753172" cy="836753"/>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028" tIns="212535" rIns="171028" bIns="212535" numCol="1" spcCol="1270" anchor="ctr" anchorCtr="0">
          <a:noAutofit/>
        </a:bodyPr>
        <a:lstStyle/>
        <a:p>
          <a:pPr marL="0" lvl="0" indent="0" algn="l" defTabSz="889000">
            <a:lnSpc>
              <a:spcPct val="90000"/>
            </a:lnSpc>
            <a:spcBef>
              <a:spcPct val="0"/>
            </a:spcBef>
            <a:spcAft>
              <a:spcPct val="35000"/>
            </a:spcAft>
            <a:buNone/>
          </a:pPr>
          <a:r>
            <a:rPr lang="en-US" sz="2000" i="1" kern="1200" baseline="0" dirty="0"/>
            <a:t>Customers start to perceive value when they believe that the product or service meets a need or solves a problem they have</a:t>
          </a:r>
          <a:r>
            <a:rPr lang="en-US" sz="2600" i="1" kern="1200" baseline="0" dirty="0"/>
            <a:t>.</a:t>
          </a:r>
          <a:endParaRPr lang="en-GB" sz="2800" i="1" kern="1200" dirty="0"/>
        </a:p>
      </dsp:txBody>
      <dsp:txXfrm>
        <a:off x="2319154" y="74989"/>
        <a:ext cx="8753172" cy="836753"/>
      </dsp:txXfrm>
    </dsp:sp>
    <dsp:sp modelId="{C4BF9EC1-9F6F-4308-BD2D-2368F49D7A29}">
      <dsp:nvSpPr>
        <dsp:cNvPr id="0" name=""/>
        <dsp:cNvSpPr/>
      </dsp:nvSpPr>
      <dsp:spPr>
        <a:xfrm>
          <a:off x="0" y="116341"/>
          <a:ext cx="2313240" cy="83675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610" tIns="82653" rIns="116610" bIns="82653" numCol="1" spcCol="1270" anchor="ctr" anchorCtr="0">
          <a:noAutofit/>
        </a:bodyPr>
        <a:lstStyle/>
        <a:p>
          <a:pPr marL="0" lvl="0" indent="0" algn="ctr" defTabSz="1111250">
            <a:lnSpc>
              <a:spcPct val="90000"/>
            </a:lnSpc>
            <a:spcBef>
              <a:spcPct val="0"/>
            </a:spcBef>
            <a:spcAft>
              <a:spcPct val="35000"/>
            </a:spcAft>
            <a:buFont typeface="+mj-lt"/>
            <a:buNone/>
          </a:pPr>
          <a:r>
            <a:rPr lang="en-GB" sz="2500" kern="1200" dirty="0"/>
            <a:t>Pre-Purchase Stage </a:t>
          </a:r>
        </a:p>
      </dsp:txBody>
      <dsp:txXfrm>
        <a:off x="0" y="116341"/>
        <a:ext cx="2313240" cy="836753"/>
      </dsp:txXfrm>
    </dsp:sp>
    <dsp:sp modelId="{D480ACA2-D57D-47D6-A274-1F1C29C8678C}">
      <dsp:nvSpPr>
        <dsp:cNvPr id="0" name=""/>
        <dsp:cNvSpPr/>
      </dsp:nvSpPr>
      <dsp:spPr>
        <a:xfrm>
          <a:off x="2214465" y="928904"/>
          <a:ext cx="8857861" cy="836753"/>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867" tIns="212535" rIns="171867" bIns="212535" numCol="1" spcCol="1270" anchor="ctr" anchorCtr="0">
          <a:noAutofit/>
        </a:bodyPr>
        <a:lstStyle/>
        <a:p>
          <a:pPr marL="0" lvl="0" indent="0" algn="l" defTabSz="889000">
            <a:lnSpc>
              <a:spcPct val="90000"/>
            </a:lnSpc>
            <a:spcBef>
              <a:spcPct val="0"/>
            </a:spcBef>
            <a:spcAft>
              <a:spcPct val="35000"/>
            </a:spcAft>
            <a:buNone/>
          </a:pPr>
          <a:r>
            <a:rPr lang="en-US" sz="2000" i="1" kern="1200" dirty="0"/>
            <a:t>Customers feel value when they believe that the benefits they will receive from the product or service outweigh the cost they have to pay to acquire it.</a:t>
          </a:r>
          <a:endParaRPr lang="en-UG" sz="2000" i="1" kern="1200" dirty="0"/>
        </a:p>
      </dsp:txBody>
      <dsp:txXfrm>
        <a:off x="2214465" y="928904"/>
        <a:ext cx="8857861" cy="836753"/>
      </dsp:txXfrm>
    </dsp:sp>
    <dsp:sp modelId="{92564CA1-ECA9-4A10-B69A-DA9106414E7B}">
      <dsp:nvSpPr>
        <dsp:cNvPr id="0" name=""/>
        <dsp:cNvSpPr/>
      </dsp:nvSpPr>
      <dsp:spPr>
        <a:xfrm>
          <a:off x="0" y="887602"/>
          <a:ext cx="2214465" cy="83675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2" tIns="82653" rIns="117182" bIns="82653" numCol="1" spcCol="1270" anchor="ctr" anchorCtr="0">
          <a:noAutofit/>
        </a:bodyPr>
        <a:lstStyle/>
        <a:p>
          <a:pPr marL="0" lvl="0" indent="0" algn="ctr" defTabSz="1111250">
            <a:lnSpc>
              <a:spcPct val="90000"/>
            </a:lnSpc>
            <a:spcBef>
              <a:spcPct val="0"/>
            </a:spcBef>
            <a:spcAft>
              <a:spcPct val="35000"/>
            </a:spcAft>
            <a:buFont typeface="+mj-lt"/>
            <a:buNone/>
          </a:pPr>
          <a:r>
            <a:rPr lang="en-US" sz="2500" kern="1200" dirty="0"/>
            <a:t>Purchase Stage</a:t>
          </a:r>
          <a:endParaRPr lang="en-UG" sz="2500" kern="1200" dirty="0"/>
        </a:p>
      </dsp:txBody>
      <dsp:txXfrm>
        <a:off x="0" y="887602"/>
        <a:ext cx="2214465" cy="836753"/>
      </dsp:txXfrm>
    </dsp:sp>
    <dsp:sp modelId="{F41736C6-151F-4CBC-960F-8ECCAA8042BE}">
      <dsp:nvSpPr>
        <dsp:cNvPr id="0" name=""/>
        <dsp:cNvSpPr/>
      </dsp:nvSpPr>
      <dsp:spPr>
        <a:xfrm>
          <a:off x="2214465" y="1774560"/>
          <a:ext cx="8857861" cy="836753"/>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867" tIns="212535" rIns="171867" bIns="212535" numCol="1" spcCol="1270" anchor="ctr"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i="1" kern="1200" dirty="0"/>
            <a:t>Customers fully experience the value after product acquisition and usage. This experience is shaped by product quality, performance, reliability, and the extent to which the offering meets or exceeds their expectations</a:t>
          </a:r>
          <a:r>
            <a:rPr lang="en-US" sz="2200" i="1" kern="1200" dirty="0"/>
            <a:t>.</a:t>
          </a:r>
          <a:endParaRPr lang="en-GB" sz="2800" i="1" kern="1200" dirty="0"/>
        </a:p>
        <a:p>
          <a:pPr marL="0" lvl="0" indent="0" algn="l" defTabSz="711200">
            <a:lnSpc>
              <a:spcPct val="90000"/>
            </a:lnSpc>
            <a:spcBef>
              <a:spcPct val="0"/>
            </a:spcBef>
            <a:spcAft>
              <a:spcPct val="35000"/>
            </a:spcAft>
            <a:buNone/>
          </a:pPr>
          <a:endParaRPr lang="en-GB" sz="1600" kern="1200" dirty="0"/>
        </a:p>
      </dsp:txBody>
      <dsp:txXfrm>
        <a:off x="2214465" y="1774560"/>
        <a:ext cx="8857861" cy="836753"/>
      </dsp:txXfrm>
    </dsp:sp>
    <dsp:sp modelId="{08B3124E-B4D7-4304-8F32-B960A7A8A024}">
      <dsp:nvSpPr>
        <dsp:cNvPr id="0" name=""/>
        <dsp:cNvSpPr/>
      </dsp:nvSpPr>
      <dsp:spPr>
        <a:xfrm>
          <a:off x="0" y="1774560"/>
          <a:ext cx="2214465" cy="83675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2" tIns="82653" rIns="117182" bIns="82653" numCol="1" spcCol="1270" anchor="ctr" anchorCtr="0">
          <a:noAutofit/>
        </a:bodyPr>
        <a:lstStyle/>
        <a:p>
          <a:pPr marL="0" lvl="0" indent="0" algn="ctr" defTabSz="1111250">
            <a:lnSpc>
              <a:spcPct val="90000"/>
            </a:lnSpc>
            <a:spcBef>
              <a:spcPct val="0"/>
            </a:spcBef>
            <a:spcAft>
              <a:spcPct val="35000"/>
            </a:spcAft>
            <a:buFont typeface="+mj-lt"/>
            <a:buNone/>
          </a:pPr>
          <a:r>
            <a:rPr lang="en-GB" sz="2500" kern="1200" dirty="0"/>
            <a:t>Post-Purchase Stage </a:t>
          </a:r>
        </a:p>
      </dsp:txBody>
      <dsp:txXfrm>
        <a:off x="0" y="1774560"/>
        <a:ext cx="2214465" cy="836753"/>
      </dsp:txXfrm>
    </dsp:sp>
    <dsp:sp modelId="{F1632660-986B-44F4-8AD3-DDA036C273E1}">
      <dsp:nvSpPr>
        <dsp:cNvPr id="0" name=""/>
        <dsp:cNvSpPr/>
      </dsp:nvSpPr>
      <dsp:spPr>
        <a:xfrm>
          <a:off x="2214465" y="2636742"/>
          <a:ext cx="8857861" cy="836753"/>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867" tIns="212535" rIns="171867" bIns="212535" numCol="1" spcCol="1270" anchor="ctr" anchorCtr="0">
          <a:noAutofit/>
        </a:bodyPr>
        <a:lstStyle/>
        <a:p>
          <a:pPr marL="0" lvl="0" indent="0" algn="l" defTabSz="889000">
            <a:lnSpc>
              <a:spcPct val="90000"/>
            </a:lnSpc>
            <a:spcBef>
              <a:spcPct val="0"/>
            </a:spcBef>
            <a:spcAft>
              <a:spcPct val="35000"/>
            </a:spcAft>
            <a:buNone/>
          </a:pPr>
          <a:r>
            <a:rPr lang="en-US" sz="2000" i="1" kern="1200" dirty="0"/>
            <a:t>Customers feel value when the offering consistently delivers on its promised benefits and enhances their quality of life or productivity.</a:t>
          </a:r>
          <a:endParaRPr lang="en-GB" sz="2800" i="1" kern="1200" dirty="0"/>
        </a:p>
      </dsp:txBody>
      <dsp:txXfrm>
        <a:off x="2214465" y="2636742"/>
        <a:ext cx="8857861" cy="836753"/>
      </dsp:txXfrm>
    </dsp:sp>
    <dsp:sp modelId="{A7D0A429-9226-40F2-9546-3DA33D9D43C7}">
      <dsp:nvSpPr>
        <dsp:cNvPr id="0" name=""/>
        <dsp:cNvSpPr/>
      </dsp:nvSpPr>
      <dsp:spPr>
        <a:xfrm>
          <a:off x="0" y="2661519"/>
          <a:ext cx="2214465" cy="83675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2" tIns="82653" rIns="117182" bIns="82653" numCol="1" spcCol="1270" anchor="ctr" anchorCtr="0">
          <a:noAutofit/>
        </a:bodyPr>
        <a:lstStyle/>
        <a:p>
          <a:pPr marL="0" lvl="0" indent="0" algn="ctr" defTabSz="1111250">
            <a:lnSpc>
              <a:spcPct val="90000"/>
            </a:lnSpc>
            <a:spcBef>
              <a:spcPct val="0"/>
            </a:spcBef>
            <a:spcAft>
              <a:spcPct val="35000"/>
            </a:spcAft>
            <a:buFont typeface="+mj-lt"/>
            <a:buNone/>
          </a:pPr>
          <a:r>
            <a:rPr lang="en-GB" sz="2500" kern="1200" dirty="0"/>
            <a:t>Usage experience </a:t>
          </a:r>
        </a:p>
      </dsp:txBody>
      <dsp:txXfrm>
        <a:off x="0" y="2661519"/>
        <a:ext cx="2214465" cy="836753"/>
      </dsp:txXfrm>
    </dsp:sp>
    <dsp:sp modelId="{FD0AC118-05B2-4453-A85E-100724E61A29}">
      <dsp:nvSpPr>
        <dsp:cNvPr id="0" name=""/>
        <dsp:cNvSpPr/>
      </dsp:nvSpPr>
      <dsp:spPr>
        <a:xfrm>
          <a:off x="2214465" y="3548477"/>
          <a:ext cx="8857861" cy="836753"/>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867" tIns="212535" rIns="171867" bIns="212535" numCol="1" spcCol="1270" anchor="ctr" anchorCtr="0">
          <a:noAutofit/>
        </a:bodyPr>
        <a:lstStyle/>
        <a:p>
          <a:pPr marL="0" lvl="0" indent="0" algn="l" defTabSz="889000">
            <a:lnSpc>
              <a:spcPct val="90000"/>
            </a:lnSpc>
            <a:spcBef>
              <a:spcPct val="0"/>
            </a:spcBef>
            <a:spcAft>
              <a:spcPct val="35000"/>
            </a:spcAft>
            <a:buNone/>
          </a:pPr>
          <a:r>
            <a:rPr lang="en-US" sz="2000" i="1" kern="1200" dirty="0"/>
            <a:t>Customers feel valued when they receive assistance and support that enhances their overall experience with the product or service.</a:t>
          </a:r>
        </a:p>
      </dsp:txBody>
      <dsp:txXfrm>
        <a:off x="2214465" y="3548477"/>
        <a:ext cx="8857861" cy="836753"/>
      </dsp:txXfrm>
    </dsp:sp>
    <dsp:sp modelId="{9C624A2A-D07A-4FA4-8015-D983508F320A}">
      <dsp:nvSpPr>
        <dsp:cNvPr id="0" name=""/>
        <dsp:cNvSpPr/>
      </dsp:nvSpPr>
      <dsp:spPr>
        <a:xfrm>
          <a:off x="0" y="3548477"/>
          <a:ext cx="2214465" cy="83675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2" tIns="82653" rIns="117182" bIns="82653" numCol="1" spcCol="1270" anchor="ctr" anchorCtr="0">
          <a:noAutofit/>
        </a:bodyPr>
        <a:lstStyle/>
        <a:p>
          <a:pPr marL="0" lvl="0" indent="0" algn="ctr" defTabSz="1111250">
            <a:lnSpc>
              <a:spcPct val="90000"/>
            </a:lnSpc>
            <a:spcBef>
              <a:spcPct val="0"/>
            </a:spcBef>
            <a:spcAft>
              <a:spcPct val="35000"/>
            </a:spcAft>
            <a:buFont typeface="+mj-lt"/>
            <a:buNone/>
          </a:pPr>
          <a:r>
            <a:rPr lang="en-GB" sz="2500" kern="1200" dirty="0"/>
            <a:t>Service Experience </a:t>
          </a:r>
        </a:p>
      </dsp:txBody>
      <dsp:txXfrm>
        <a:off x="0" y="3548477"/>
        <a:ext cx="2214465" cy="836753"/>
      </dsp:txXfrm>
    </dsp:sp>
    <dsp:sp modelId="{1209EAE9-6D70-4F2A-AA38-AF343F6DB795}">
      <dsp:nvSpPr>
        <dsp:cNvPr id="0" name=""/>
        <dsp:cNvSpPr/>
      </dsp:nvSpPr>
      <dsp:spPr>
        <a:xfrm>
          <a:off x="2214465" y="4435436"/>
          <a:ext cx="8857861" cy="836753"/>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867" tIns="212535" rIns="171867" bIns="212535" numCol="1" spcCol="1270" anchor="ctr" anchorCtr="0">
          <a:noAutofit/>
        </a:bodyPr>
        <a:lstStyle/>
        <a:p>
          <a:pPr marL="0" lvl="0" indent="0" algn="l" defTabSz="889000">
            <a:lnSpc>
              <a:spcPct val="90000"/>
            </a:lnSpc>
            <a:spcBef>
              <a:spcPct val="0"/>
            </a:spcBef>
            <a:spcAft>
              <a:spcPct val="35000"/>
            </a:spcAft>
            <a:buNone/>
          </a:pPr>
          <a:r>
            <a:rPr lang="en-US" sz="2000" i="1" kern="1200" dirty="0"/>
            <a:t>Customers feel valued when their positive experiences are acknowledged and shared, reinforcing their loyalty and advocacy.</a:t>
          </a:r>
          <a:endParaRPr lang="en-GB" sz="2800" i="1" kern="1200" dirty="0"/>
        </a:p>
      </dsp:txBody>
      <dsp:txXfrm>
        <a:off x="2214465" y="4435436"/>
        <a:ext cx="8857861" cy="836753"/>
      </dsp:txXfrm>
    </dsp:sp>
    <dsp:sp modelId="{915DA8FE-281E-4484-B22E-212129489B40}">
      <dsp:nvSpPr>
        <dsp:cNvPr id="0" name=""/>
        <dsp:cNvSpPr/>
      </dsp:nvSpPr>
      <dsp:spPr>
        <a:xfrm>
          <a:off x="0" y="4435436"/>
          <a:ext cx="2214465" cy="83675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82" tIns="82653" rIns="117182" bIns="82653" numCol="1" spcCol="1270" anchor="ctr" anchorCtr="0">
          <a:noAutofit/>
        </a:bodyPr>
        <a:lstStyle/>
        <a:p>
          <a:pPr marL="0" lvl="0" indent="0" algn="ctr" defTabSz="1111250">
            <a:lnSpc>
              <a:spcPct val="90000"/>
            </a:lnSpc>
            <a:spcBef>
              <a:spcPct val="0"/>
            </a:spcBef>
            <a:spcAft>
              <a:spcPct val="35000"/>
            </a:spcAft>
            <a:buNone/>
          </a:pPr>
          <a:r>
            <a:rPr lang="en-GB" sz="2500" kern="1200" dirty="0"/>
            <a:t>Word of mouth </a:t>
          </a:r>
        </a:p>
      </dsp:txBody>
      <dsp:txXfrm>
        <a:off x="0" y="4435436"/>
        <a:ext cx="2214465" cy="83675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7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87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87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87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7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87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339D21CC-DD94-204E-93C8-E1AAF3084C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9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AE52B-021C-2A7A-9BAB-89CCB1300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5C2B8-93EB-22C7-A13C-B56E41B02450}"/>
              </a:ext>
            </a:extLst>
          </p:cNvPr>
          <p:cNvSpPr>
            <a:spLocks noGrp="1" noRot="1" noChangeAspect="1"/>
          </p:cNvSpPr>
          <p:nvPr>
            <p:ph type="sldImg"/>
          </p:nvPr>
        </p:nvSpPr>
        <p:spPr>
          <a:xfrm>
            <a:off x="138113" y="766763"/>
            <a:ext cx="6823075" cy="3838575"/>
          </a:xfrm>
        </p:spPr>
      </p:sp>
      <p:sp>
        <p:nvSpPr>
          <p:cNvPr id="3" name="Notes Placeholder 2">
            <a:extLst>
              <a:ext uri="{FF2B5EF4-FFF2-40B4-BE49-F238E27FC236}">
                <a16:creationId xmlns:a16="http://schemas.microsoft.com/office/drawing/2014/main" id="{390FD3FC-8FCB-6526-7D8C-8B91FD288C6E}"/>
              </a:ext>
            </a:extLst>
          </p:cNvPr>
          <p:cNvSpPr>
            <a:spLocks noGrp="1"/>
          </p:cNvSpPr>
          <p:nvPr>
            <p:ph type="body" idx="1"/>
          </p:nvPr>
        </p:nvSpPr>
        <p:spPr/>
        <p:txBody>
          <a:bodyPr rtlCol="0"/>
          <a:lstStyle>
            <a:defPPr>
              <a:defRPr lang="en-GB"/>
            </a:defPPr>
          </a:lstStyle>
          <a:p>
            <a:pPr rtl="0"/>
            <a:endParaRPr lang="en-GB"/>
          </a:p>
        </p:txBody>
      </p:sp>
      <p:sp>
        <p:nvSpPr>
          <p:cNvPr id="4" name="Slide Number Placeholder 3">
            <a:extLst>
              <a:ext uri="{FF2B5EF4-FFF2-40B4-BE49-F238E27FC236}">
                <a16:creationId xmlns:a16="http://schemas.microsoft.com/office/drawing/2014/main" id="{D999DAC3-E385-50F9-87D6-4D2BF9BE4EF5}"/>
              </a:ext>
            </a:extLst>
          </p:cNvPr>
          <p:cNvSpPr>
            <a:spLocks noGrp="1"/>
          </p:cNvSpPr>
          <p:nvPr>
            <p:ph type="sldNum" sz="quarter" idx="5"/>
          </p:nvPr>
        </p:nvSpPr>
        <p:spPr/>
        <p:txBody>
          <a:bodyPr rtlCol="0"/>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a:pPr>
            <a:fld id="{339D21CC-DD94-204E-93C8-E1AAF3084C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608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14.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23F103-BC34-4FE4-A40E-EDDEECFDA5D0}" type="datetimeFigureOut">
              <a:rPr lang="en-US" smtClean="0"/>
              <a:t>2/20/2025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33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2/20/2025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36586553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0668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8588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21416920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4676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900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75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174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048841"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1048842"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43"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44"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45"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46"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847"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848" name="Date Placeholder 6"/>
          <p:cNvSpPr>
            <a:spLocks noGrp="1"/>
          </p:cNvSpPr>
          <p:nvPr>
            <p:ph type="dt" sz="half" idx="10"/>
          </p:nvPr>
        </p:nvSpPr>
        <p:spPr/>
        <p:txBody>
          <a:bodyPr/>
          <a:lstStyle/>
          <a:p>
            <a:fld id="{2BE451C3-0FF4-47C4-B829-773ADF60F88C}" type="datetimeFigureOut">
              <a:rPr lang="en-US" smtClean="0"/>
              <a:t>2/20/2025</a:t>
            </a:fld>
            <a:endParaRPr lang="en-US" dirty="0"/>
          </a:p>
        </p:txBody>
      </p:sp>
      <p:sp>
        <p:nvSpPr>
          <p:cNvPr id="1048849" name="Footer Placeholder 7"/>
          <p:cNvSpPr>
            <a:spLocks noGrp="1"/>
          </p:cNvSpPr>
          <p:nvPr>
            <p:ph type="ftr" sz="quarter" idx="11"/>
          </p:nvPr>
        </p:nvSpPr>
        <p:spPr/>
        <p:txBody>
          <a:bodyPr/>
          <a:lstStyle/>
          <a:p>
            <a:r>
              <a:rPr lang="en-US"/>
              <a:t>
              </a:t>
            </a:r>
            <a:endParaRPr lang="en-US" dirty="0"/>
          </a:p>
        </p:txBody>
      </p:sp>
      <p:sp>
        <p:nvSpPr>
          <p:cNvPr id="1048850"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66298204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defPPr>
              <a:defRPr lang="en-GB"/>
            </a:def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rtlCol="0" anchor="ctr" anchorCtr="0">
            <a:noAutofit/>
          </a:bodyPr>
          <a:lstStyle>
            <a:lvl1pPr marL="0" indent="0" algn="ctr">
              <a:lnSpc>
                <a:spcPct val="100000"/>
              </a:lnSpc>
              <a:spcBef>
                <a:spcPts val="0"/>
              </a:spcBef>
              <a:buNone/>
              <a:defRPr lang="en-GB" sz="3200">
                <a:noFill/>
              </a:defRPr>
            </a:lvl1pPr>
          </a:lstStyle>
          <a:p>
            <a:pPr lvl="0" rtl="0"/>
            <a:r>
              <a:rPr lang="en-GB"/>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rtlCol="0"/>
          <a:lstStyle>
            <a:defPPr>
              <a:defRPr lang="en-GB"/>
            </a:defPPr>
          </a:lstStyle>
          <a:p>
            <a:pPr rtl="0"/>
            <a:endParaRPr lang="en-GB" dirty="0"/>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240350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270591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rtlCol="0"/>
          <a:lstStyle>
            <a:lvl1pPr>
              <a:defRPr lang="en-GB" sz="6600"/>
            </a:lvl1pPr>
          </a:lstStyle>
          <a:p>
            <a:pPr rtl="0"/>
            <a:r>
              <a:rPr lang="en-US"/>
              <a:t>Click to edit Master title style</a:t>
            </a:r>
            <a:endParaRPr lang="en-GB"/>
          </a:p>
        </p:txBody>
      </p:sp>
      <p:sp>
        <p:nvSpPr>
          <p:cNvPr id="8" name="Text Placeholder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rtlCol="0" anchor="ctr">
            <a:noAutofit/>
          </a:bodyPr>
          <a:lstStyle>
            <a:lvl1pPr marL="0" indent="0">
              <a:buNone/>
              <a:defRPr lang="en-GB" sz="4000">
                <a:solidFill>
                  <a:schemeClr val="bg2"/>
                </a:solidFill>
              </a:defRPr>
            </a:lvl1pPr>
          </a:lstStyle>
          <a:p>
            <a:pPr lvl="0" rtl="0"/>
            <a:r>
              <a:rPr lang="en-US"/>
              <a:t>Click to edit Master text styles</a:t>
            </a:r>
          </a:p>
        </p:txBody>
      </p:sp>
      <p:sp>
        <p:nvSpPr>
          <p:cNvPr id="14" name="Text Placeholder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9" name="Text Placeholder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rtlCol="0" anchor="ctr">
            <a:noAutofit/>
          </a:bodyPr>
          <a:lstStyle>
            <a:lvl1pPr marL="0" indent="0">
              <a:buNone/>
              <a:defRPr lang="en-GB" sz="4000">
                <a:solidFill>
                  <a:schemeClr val="bg2"/>
                </a:solidFill>
              </a:defRPr>
            </a:lvl1pPr>
          </a:lstStyle>
          <a:p>
            <a:pPr lvl="0" rtl="0"/>
            <a:r>
              <a:rPr lang="en-US"/>
              <a:t>Click to edit Master text styles</a:t>
            </a:r>
          </a:p>
        </p:txBody>
      </p:sp>
      <p:sp>
        <p:nvSpPr>
          <p:cNvPr id="15" name="Text Placeholder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10" name="Text Placeholder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rtlCol="0" anchor="ctr">
            <a:noAutofit/>
          </a:bodyPr>
          <a:lstStyle>
            <a:lvl1pPr marL="0" indent="0">
              <a:buNone/>
              <a:defRPr lang="en-GB" sz="4000">
                <a:solidFill>
                  <a:schemeClr val="bg2"/>
                </a:solidFill>
              </a:defRPr>
            </a:lvl1pPr>
          </a:lstStyle>
          <a:p>
            <a:pPr lvl="0" rtl="0"/>
            <a:r>
              <a:rPr lang="en-US"/>
              <a:t>Click to edit Master text styles</a:t>
            </a:r>
          </a:p>
        </p:txBody>
      </p:sp>
      <p:sp>
        <p:nvSpPr>
          <p:cNvPr id="16" name="Text Placeholder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11" name="Text Placeholder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rtlCol="0" anchor="ctr">
            <a:noAutofit/>
          </a:bodyPr>
          <a:lstStyle>
            <a:lvl1pPr marL="0" indent="0">
              <a:buNone/>
              <a:defRPr lang="en-GB" sz="4000">
                <a:solidFill>
                  <a:schemeClr val="bg2"/>
                </a:solidFill>
              </a:defRPr>
            </a:lvl1pPr>
          </a:lstStyle>
          <a:p>
            <a:pPr lvl="0" rtl="0"/>
            <a:r>
              <a:rPr lang="en-US"/>
              <a:t>Click to edit Master text styles</a:t>
            </a:r>
          </a:p>
        </p:txBody>
      </p:sp>
      <p:sp>
        <p:nvSpPr>
          <p:cNvPr id="17" name="Text Placeholder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12" name="Text Placeholder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rtlCol="0" anchor="ctr">
            <a:noAutofit/>
          </a:bodyPr>
          <a:lstStyle>
            <a:lvl1pPr marL="0" indent="0">
              <a:buNone/>
              <a:defRPr lang="en-GB" sz="4000">
                <a:solidFill>
                  <a:schemeClr val="bg2"/>
                </a:solidFill>
              </a:defRPr>
            </a:lvl1pPr>
          </a:lstStyle>
          <a:p>
            <a:pPr lvl="0" rtl="0"/>
            <a:r>
              <a:rPr lang="en-US"/>
              <a:t>Click to edit Master text styles</a:t>
            </a:r>
          </a:p>
        </p:txBody>
      </p:sp>
      <p:sp>
        <p:nvSpPr>
          <p:cNvPr id="18" name="Text Placeholder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Tree>
    <p:extLst>
      <p:ext uri="{BB962C8B-B14F-4D97-AF65-F5344CB8AC3E}">
        <p14:creationId xmlns:p14="http://schemas.microsoft.com/office/powerpoint/2010/main" val="1378925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defPPr>
                <a:defRPr lang="en-GB"/>
              </a:defPPr>
            </a:lstStyle>
            <a:p>
              <a:pPr rtl="0"/>
              <a:endParaRPr lang="en-GB" dirty="0"/>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lang="en-GB" sz="1800"/>
            </a:lvl1pPr>
            <a:lvl2pPr marL="283464">
              <a:defRPr lang="en-GB" sz="1800"/>
            </a:lvl2pPr>
            <a:lvl3pPr marL="566928">
              <a:defRPr lang="en-GB" sz="1600"/>
            </a:lvl3pPr>
            <a:lvl4pPr marL="758952">
              <a:defRPr lang="en-GB" sz="1400"/>
            </a:lvl4pPr>
            <a:lvl5pPr marL="1042416">
              <a:defRPr lang="en-GB"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rtlCol="0"/>
          <a:lstStyle>
            <a:defPPr>
              <a:defRPr lang="en-GB"/>
            </a:defPPr>
          </a:lstStyle>
          <a:p>
            <a:pPr rtl="0"/>
            <a:endParaRPr lang="en-GB" dirty="0"/>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74018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Rectangle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5" name="Oval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defPPr>
              <a:defRPr lang="en-GB"/>
            </a:def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rtlCol="0" anchor="ctr" anchorCtr="0">
            <a:noAutofit/>
          </a:bodyPr>
          <a:lstStyle>
            <a:lvl1pPr marL="0" indent="0" algn="ctr">
              <a:lnSpc>
                <a:spcPct val="100000"/>
              </a:lnSpc>
              <a:spcBef>
                <a:spcPts val="0"/>
              </a:spcBef>
              <a:buNone/>
              <a:defRPr lang="en-GB" sz="3200">
                <a:noFill/>
              </a:defRPr>
            </a:lvl1pPr>
          </a:lstStyle>
          <a:p>
            <a:pPr lvl="0" rtl="0"/>
            <a:r>
              <a:rPr lang="en-GB"/>
              <a:t>X</a:t>
            </a:r>
          </a:p>
        </p:txBody>
      </p:sp>
      <p:sp>
        <p:nvSpPr>
          <p:cNvPr id="25" name="Rectangle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40" name="Footer Placeholder 39">
            <a:extLst>
              <a:ext uri="{FF2B5EF4-FFF2-40B4-BE49-F238E27FC236}">
                <a16:creationId xmlns:a16="http://schemas.microsoft.com/office/drawing/2014/main" id="{8727F01E-45EF-F70F-2A04-1EA69A246344}"/>
              </a:ext>
            </a:extLst>
          </p:cNvPr>
          <p:cNvSpPr>
            <a:spLocks noGrp="1"/>
          </p:cNvSpPr>
          <p:nvPr>
            <p:ph type="ftr" sz="quarter" idx="14"/>
          </p:nvPr>
        </p:nvSpPr>
        <p:spPr/>
        <p:txBody>
          <a:bodyPr rtlCol="0"/>
          <a:lstStyle>
            <a:defPPr>
              <a:defRPr lang="en-GB"/>
            </a:defPPr>
          </a:lstStyle>
          <a:p>
            <a:pPr rtl="0"/>
            <a:endParaRPr lang="en-GB" dirty="0"/>
          </a:p>
        </p:txBody>
      </p:sp>
      <p:sp>
        <p:nvSpPr>
          <p:cNvPr id="41" name="Slide Number Placeholder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4169000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rtlCol="0" anchor="t">
            <a:noAutofit/>
          </a:bodyPr>
          <a:lstStyle>
            <a:lvl1pPr>
              <a:defRPr lang="en-GB" sz="5500"/>
            </a:lvl1pPr>
          </a:lstStyle>
          <a:p>
            <a:pPr rtl="0"/>
            <a:r>
              <a:rPr lang="en-US"/>
              <a:t>Click to edit Master title style</a:t>
            </a:r>
            <a:endParaRPr lang="en-GB"/>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defPPr>
              <a:defRPr lang="en-GB"/>
            </a:defPPr>
          </a:lstStyle>
          <a:p>
            <a:pPr rtl="0"/>
            <a:endParaRPr lang="en-GB" dirty="0"/>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defPPr>
              <a:defRPr lang="en-GB"/>
            </a:defPPr>
          </a:lstStyle>
          <a:p>
            <a:pPr rtl="0"/>
            <a:endParaRPr lang="en-GB" dirty="0"/>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rtlCol="0">
            <a:normAutofit/>
          </a:bodyPr>
          <a:lstStyle>
            <a:lvl1pPr marL="0" indent="0">
              <a:buNone/>
              <a:defRPr lang="en-GB" sz="180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Tree>
    <p:extLst>
      <p:ext uri="{BB962C8B-B14F-4D97-AF65-F5344CB8AC3E}">
        <p14:creationId xmlns:p14="http://schemas.microsoft.com/office/powerpoint/2010/main" val="960809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rtlCol="0">
            <a:normAutofit/>
          </a:bodyPr>
          <a:lstStyle>
            <a:lvl1pPr marL="0" indent="0" algn="r">
              <a:lnSpc>
                <a:spcPct val="100000"/>
              </a:lnSpc>
              <a:spcBef>
                <a:spcPts val="0"/>
              </a:spcBef>
              <a:buNone/>
              <a:defRPr lang="en-GB" sz="1800"/>
            </a:lvl1pPr>
          </a:lstStyle>
          <a:p>
            <a:pPr lvl="0" rt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rtlCol="0">
            <a:normAutofit/>
          </a:bodyPr>
          <a:lstStyle>
            <a:lvl1pPr marL="0" indent="0" algn="l">
              <a:lnSpc>
                <a:spcPct val="100000"/>
              </a:lnSpc>
              <a:spcBef>
                <a:spcPts val="0"/>
              </a:spcBef>
              <a:buNone/>
              <a:defRPr lang="en-GB" sz="1800"/>
            </a:lvl1pPr>
          </a:lstStyle>
          <a:p>
            <a:pPr lvl="0" rt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rtlCol="0">
            <a:normAutofit/>
          </a:bodyPr>
          <a:lstStyle>
            <a:lvl1pPr marL="0" indent="0" algn="r">
              <a:lnSpc>
                <a:spcPct val="100000"/>
              </a:lnSpc>
              <a:spcBef>
                <a:spcPts val="0"/>
              </a:spcBef>
              <a:buNone/>
              <a:defRPr lang="en-GB" sz="1800"/>
            </a:lvl1pPr>
          </a:lstStyle>
          <a:p>
            <a:pPr lvl="0" rt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rtlCol="0">
            <a:normAutofit/>
          </a:bodyPr>
          <a:lstStyle>
            <a:lvl1pPr marL="0" indent="0" algn="l">
              <a:lnSpc>
                <a:spcPct val="100000"/>
              </a:lnSpc>
              <a:spcBef>
                <a:spcPts val="0"/>
              </a:spcBef>
              <a:buNone/>
              <a:defRPr lang="en-GB" sz="1800"/>
            </a:lvl1pPr>
          </a:lstStyle>
          <a:p>
            <a:pPr lvl="0" rt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rtlCol="0">
            <a:normAutofit/>
          </a:bodyPr>
          <a:lstStyle>
            <a:lvl1pPr marL="0" indent="0" algn="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rtlCol="0">
            <a:normAutofit/>
          </a:bodyPr>
          <a:lstStyle>
            <a:lvl1pPr marL="0" indent="0" algn="l">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rtlCol="0">
            <a:normAutofit/>
          </a:bodyPr>
          <a:lstStyle>
            <a:lvl1pPr marL="0" indent="0" algn="l">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rtlCol="0">
            <a:normAutofit/>
          </a:bodyPr>
          <a:lstStyle>
            <a:lvl1pPr marL="0" indent="0" algn="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rtlCol="0"/>
          <a:lstStyle>
            <a:defPPr>
              <a:defRPr lang="en-GB"/>
            </a:defPPr>
          </a:lstStyle>
          <a:p>
            <a:pPr rtl="0"/>
            <a:endParaRPr lang="en-GB" dirty="0"/>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891019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rtlCol="0">
            <a:noAutofit/>
          </a:bodyPr>
          <a:lstStyle>
            <a:lvl1pPr marL="0" indent="0" algn="ctr">
              <a:lnSpc>
                <a:spcPct val="100000"/>
              </a:lnSpc>
              <a:spcBef>
                <a:spcPts val="0"/>
              </a:spcBef>
              <a:buNone/>
              <a:defRPr lang="en-GB" sz="1600"/>
            </a:lvl1pPr>
          </a:lstStyle>
          <a:p>
            <a:pPr lvl="0" rtl="0"/>
            <a:r>
              <a:rPr lang="en-US"/>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rtlCol="0" anchor="ctr">
            <a:normAutofit/>
          </a:bodyPr>
          <a:lstStyle>
            <a:lvl1pPr marL="0" indent="0" algn="ctr">
              <a:buNone/>
              <a:defRPr lang="en-GB" sz="800"/>
            </a:lvl1pPr>
          </a:lstStyle>
          <a:p>
            <a:pPr rtl="0"/>
            <a:r>
              <a:rPr lang="en-US"/>
              <a:t>Click icon to add picture</a:t>
            </a:r>
            <a:endParaRPr lang="en-GB" dirty="0"/>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US"/>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670895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Text Placeholder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9" name="Footer Placeholder 8">
            <a:extLst>
              <a:ext uri="{FF2B5EF4-FFF2-40B4-BE49-F238E27FC236}">
                <a16:creationId xmlns:a16="http://schemas.microsoft.com/office/drawing/2014/main" id="{0253299D-623D-C544-F0BB-1CFBDADB60B5}"/>
              </a:ext>
            </a:extLst>
          </p:cNvPr>
          <p:cNvSpPr>
            <a:spLocks noGrp="1"/>
          </p:cNvSpPr>
          <p:nvPr>
            <p:ph type="ftr" sz="quarter" idx="14"/>
          </p:nvPr>
        </p:nvSpPr>
        <p:spPr/>
        <p:txBody>
          <a:bodyPr rtlCol="0"/>
          <a:lstStyle>
            <a:defPPr>
              <a:defRPr lang="en-GB"/>
            </a:defPPr>
          </a:lstStyle>
          <a:p>
            <a:pPr rtl="0"/>
            <a:endParaRPr lang="en-GB" dirty="0"/>
          </a:p>
        </p:txBody>
      </p:sp>
      <p:sp>
        <p:nvSpPr>
          <p:cNvPr id="10" name="Slide Number Placeholder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2498944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rtlCol="0"/>
          <a:lstStyle>
            <a:defPPr>
              <a:defRPr lang="en-GB"/>
            </a:defPPr>
          </a:lstStyle>
          <a:p>
            <a:pPr rtl="0"/>
            <a:endParaRPr lang="en-GB" dirty="0"/>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rtlCol="0"/>
          <a:lstStyle>
            <a:defPPr>
              <a:defRPr lang="en-GB"/>
            </a:defPPr>
          </a:lstStyle>
          <a:p>
            <a:pPr rtl="0"/>
            <a:fld id="{CC43B8D3-9A08-F84C-9DD4-44948BA52D4B}" type="slidenum">
              <a:rPr lang="en-GB" smtClean="0"/>
              <a:t>‹#›</a:t>
            </a:fld>
            <a:endParaRPr lang="en-GB" dirty="0"/>
          </a:p>
        </p:txBody>
      </p:sp>
    </p:spTree>
    <p:extLst>
      <p:ext uri="{BB962C8B-B14F-4D97-AF65-F5344CB8AC3E}">
        <p14:creationId xmlns:p14="http://schemas.microsoft.com/office/powerpoint/2010/main" val="889076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rtlCol="0">
            <a:noAutofit/>
          </a:bodyPr>
          <a:lstStyle>
            <a:lvl1pPr marL="0" indent="0">
              <a:buNone/>
              <a:defRPr lang="en-GB" sz="1200">
                <a:noFill/>
              </a:defRPr>
            </a:lvl1pPr>
          </a:lstStyle>
          <a:p>
            <a:pPr lvl="0" rtl="0"/>
            <a:r>
              <a:rPr lang="en-US"/>
              <a:t>Click to edit Master text styles</a:t>
            </a:r>
          </a:p>
        </p:txBody>
      </p:sp>
      <p:sp>
        <p:nvSpPr>
          <p:cNvPr id="33" name="Text Placeholder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rtlCol="0">
            <a:noAutofit/>
          </a:bodyPr>
          <a:lstStyle>
            <a:lvl1pPr marL="0" indent="0">
              <a:buNone/>
              <a:defRPr lang="en-GB" sz="1200">
                <a:noFill/>
              </a:defRPr>
            </a:lvl1pPr>
          </a:lstStyle>
          <a:p>
            <a:pPr lvl="0" rtl="0"/>
            <a:r>
              <a:rPr lang="en-US"/>
              <a:t>Click to edit Master text styles</a:t>
            </a:r>
          </a:p>
        </p:txBody>
      </p:sp>
      <p:sp>
        <p:nvSpPr>
          <p:cNvPr id="34" name="Text Placeholder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rtlCol="0">
            <a:noAutofit/>
          </a:bodyPr>
          <a:lstStyle>
            <a:lvl1pPr marL="0" indent="0">
              <a:buNone/>
              <a:defRPr lang="en-GB" sz="1200">
                <a:noFill/>
              </a:defRPr>
            </a:lvl1pPr>
          </a:lstStyle>
          <a:p>
            <a:pPr lvl="0" rtl="0"/>
            <a:r>
              <a:rPr lang="en-US"/>
              <a:t>Click to edit Master text styles</a:t>
            </a:r>
          </a:p>
        </p:txBody>
      </p:sp>
      <p:sp>
        <p:nvSpPr>
          <p:cNvPr id="35" name="Text Placeholder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rtlCol="0">
            <a:noAutofit/>
          </a:bodyPr>
          <a:lstStyle>
            <a:lvl1pPr marL="0" indent="0">
              <a:buNone/>
              <a:defRPr lang="en-GB" sz="1200">
                <a:noFill/>
              </a:defRPr>
            </a:lvl1pPr>
          </a:lstStyle>
          <a:p>
            <a:pPr lvl="0" rtl="0"/>
            <a:r>
              <a:rPr lang="en-US"/>
              <a:t>Click to edit Master text styles</a:t>
            </a:r>
          </a:p>
        </p:txBody>
      </p:sp>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15" name="Text Placeholder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19" name="Text Placeholder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1" name="Text Placeholder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3" name="Text Placeholder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5" name="Text Placeholder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6" name="Text Placeholder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7" name="Text Placeholder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28" name="Text Placeholder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6" name="Footer Placeholder 35">
            <a:extLst>
              <a:ext uri="{FF2B5EF4-FFF2-40B4-BE49-F238E27FC236}">
                <a16:creationId xmlns:a16="http://schemas.microsoft.com/office/drawing/2014/main" id="{A2666B74-0A69-6162-5AD3-4561A8EE5514}"/>
              </a:ext>
            </a:extLst>
          </p:cNvPr>
          <p:cNvSpPr>
            <a:spLocks noGrp="1"/>
          </p:cNvSpPr>
          <p:nvPr>
            <p:ph type="ftr" sz="quarter" idx="27"/>
          </p:nvPr>
        </p:nvSpPr>
        <p:spPr/>
        <p:txBody>
          <a:bodyPr rtlCol="0"/>
          <a:lstStyle>
            <a:defPPr>
              <a:defRPr lang="en-GB"/>
            </a:defPPr>
          </a:lstStyle>
          <a:p>
            <a:pPr rtl="0"/>
            <a:endParaRPr lang="en-GB" dirty="0"/>
          </a:p>
        </p:txBody>
      </p:sp>
      <p:sp>
        <p:nvSpPr>
          <p:cNvPr id="2" name="Text Placeholder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 name="Slide Number Placeholder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02527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defPPr>
              <a:defRPr lang="en-GB"/>
            </a:defPPr>
          </a:lstStyle>
          <a:p>
            <a:pPr rtl="0"/>
            <a:endParaRPr lang="en-GB"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06406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2/20/2025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879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defPPr>
              <a:defRPr lang="en-GB"/>
            </a:defPPr>
          </a:lstStyle>
          <a:p>
            <a:pPr rtl="0"/>
            <a:endParaRPr lang="en-GB"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pic>
        <p:nvPicPr>
          <p:cNvPr id="2" name="Graphic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Oval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Text Placeholder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9" name="Content Placeholder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870484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0" name="Graphic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defPPr>
              <a:defRPr lang="en-GB"/>
            </a:defPPr>
          </a:lstStyle>
          <a:p>
            <a:pPr rtl="0"/>
            <a:endParaRPr lang="en-GB"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lang="en-GB" sz="1800"/>
            </a:lvl1pPr>
            <a:lvl2pPr marL="283464">
              <a:defRPr lang="en-GB" sz="1800"/>
            </a:lvl2pPr>
            <a:lvl3pPr marL="566928">
              <a:defRPr lang="en-GB" sz="1600"/>
            </a:lvl3pPr>
            <a:lvl4pPr marL="758952">
              <a:defRPr lang="en-GB" sz="1400"/>
            </a:lvl4pPr>
            <a:lvl5pPr marL="1042416">
              <a:defRPr lang="en-GB"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5" name="Graphic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defPPr>
              <a:defRPr lang="en-GB"/>
            </a:defPPr>
          </a:lstStyle>
          <a:p>
            <a:pPr rtl="0"/>
            <a:endParaRPr lang="en-GB" dirty="0"/>
          </a:p>
        </p:txBody>
      </p:sp>
      <p:sp>
        <p:nvSpPr>
          <p:cNvPr id="29" name="Oval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pic>
        <p:nvPicPr>
          <p:cNvPr id="34" name="Graphic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Oval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8" name="Oval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46" name="Footer Placeholder 45">
            <a:extLst>
              <a:ext uri="{FF2B5EF4-FFF2-40B4-BE49-F238E27FC236}">
                <a16:creationId xmlns:a16="http://schemas.microsoft.com/office/drawing/2014/main" id="{41E6D8BC-2E14-B95F-1E2F-30FF6EE3AEB3}"/>
              </a:ext>
            </a:extLst>
          </p:cNvPr>
          <p:cNvSpPr>
            <a:spLocks noGrp="1"/>
          </p:cNvSpPr>
          <p:nvPr>
            <p:ph type="ftr" sz="quarter" idx="14"/>
          </p:nvPr>
        </p:nvSpPr>
        <p:spPr/>
        <p:txBody>
          <a:bodyPr rtlCol="0"/>
          <a:lstStyle>
            <a:defPPr>
              <a:defRPr lang="en-GB"/>
            </a:defPPr>
          </a:lstStyle>
          <a:p>
            <a:pPr rtl="0"/>
            <a:endParaRPr lang="en-GB" dirty="0"/>
          </a:p>
        </p:txBody>
      </p:sp>
      <p:sp>
        <p:nvSpPr>
          <p:cNvPr id="47" name="Slide Number Placeholder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3664544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Oval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52" name="Oval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pic>
        <p:nvPicPr>
          <p:cNvPr id="72" name="Graphic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Graphic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Graphic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Oval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Title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rtlCol="0" anchor="b">
            <a:noAutofit/>
          </a:bodyPr>
          <a:lstStyle>
            <a:lvl1pPr>
              <a:defRPr lang="en-GB" sz="66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rtlCol="0">
            <a:normAutofit/>
          </a:bodyPr>
          <a:lstStyle>
            <a:lvl1pPr marL="0" indent="0">
              <a:lnSpc>
                <a:spcPct val="90000"/>
              </a:lnSpc>
              <a:spcBef>
                <a:spcPts val="1000"/>
              </a:spcBef>
              <a:buNone/>
              <a:defRPr lang="en-GB" sz="180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4224230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rtlCol="0"/>
          <a:lstStyle>
            <a:defPPr>
              <a:defRPr lang="en-GB"/>
            </a:defPPr>
          </a:lstStyle>
          <a:p>
            <a:pPr rtl="0"/>
            <a:endParaRPr lang="en-GB"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3579246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rtlCol="0"/>
          <a:lstStyle>
            <a:defPPr>
              <a:defRPr lang="en-GB"/>
            </a:defPPr>
          </a:lstStyle>
          <a:p>
            <a:pPr rtl="0"/>
            <a:endParaRPr lang="en-GB" dirty="0"/>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950663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rtlCol="0"/>
          <a:lstStyle>
            <a:defPPr>
              <a:defRPr lang="en-GB"/>
            </a:defPPr>
          </a:lstStyle>
          <a:p>
            <a:pPr rtl="0"/>
            <a:endParaRPr lang="en-GB" dirty="0"/>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350659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rtlCol="0"/>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rtlCol="0"/>
          <a:lstStyle>
            <a:defPPr>
              <a:defRPr lang="en-GB"/>
            </a:defPPr>
          </a:lstStyle>
          <a:p>
            <a:pPr rtl="0"/>
            <a:fld id="{CC43B8D3-9A08-F84C-9DD4-44948BA52D4B}" type="slidenum">
              <a:rPr lang="en-GB" smtClean="0"/>
              <a:pPr/>
              <a:t>‹#›</a:t>
            </a:fld>
            <a:endParaRPr lang="en-GB" dirty="0"/>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rtlCol="0"/>
          <a:lstStyle>
            <a:defPPr>
              <a:defRPr lang="en-GB"/>
            </a:defPPr>
          </a:lstStyle>
          <a:p>
            <a:pPr rtl="0"/>
            <a:r>
              <a:rPr lang="en-US"/>
              <a:t>Click to edit Master title style</a:t>
            </a:r>
            <a:endParaRPr lang="en-GB"/>
          </a:p>
        </p:txBody>
      </p:sp>
    </p:spTree>
    <p:extLst>
      <p:ext uri="{BB962C8B-B14F-4D97-AF65-F5344CB8AC3E}">
        <p14:creationId xmlns:p14="http://schemas.microsoft.com/office/powerpoint/2010/main" val="283922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2/20/2025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402794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2/20/2025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10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2/20/2025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36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2/20/2025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184753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2/20/2025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98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2/20/2025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69374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9">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9">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2/20/2025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t>‹#›</a:t>
            </a:fld>
            <a:endParaRPr lang="en-US" dirty="0"/>
          </a:p>
        </p:txBody>
      </p:sp>
    </p:spTree>
    <p:extLst>
      <p:ext uri="{BB962C8B-B14F-4D97-AF65-F5344CB8AC3E}">
        <p14:creationId xmlns:p14="http://schemas.microsoft.com/office/powerpoint/2010/main" val="43805217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686"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ctrTitle"/>
          </p:nvPr>
        </p:nvSpPr>
        <p:spPr>
          <a:xfrm>
            <a:off x="2360644" y="1548880"/>
            <a:ext cx="7623112" cy="3172409"/>
          </a:xfrm>
        </p:spPr>
        <p:txBody>
          <a:bodyPr/>
          <a:lstStyle/>
          <a:p>
            <a:r>
              <a:rPr lang="en-US" sz="6600" b="1" dirty="0"/>
              <a:t>Topic</a:t>
            </a:r>
            <a:r>
              <a:rPr lang="en-US" b="1" dirty="0"/>
              <a:t> Three</a:t>
            </a:r>
            <a:br>
              <a:rPr lang="en-US" b="1" dirty="0"/>
            </a:br>
            <a:r>
              <a:rPr lang="en-US" sz="4000" b="1" dirty="0"/>
              <a:t>MANAGING CUSTOMER VALUE AND EXPERIENCE</a:t>
            </a:r>
          </a:p>
        </p:txBody>
      </p:sp>
      <p:sp>
        <p:nvSpPr>
          <p:cNvPr id="1048600" name="Subtitle 2"/>
          <p:cNvSpPr>
            <a:spLocks noGrp="1"/>
          </p:cNvSpPr>
          <p:nvPr>
            <p:ph type="subTitle" idx="1"/>
          </p:nvPr>
        </p:nvSpPr>
        <p:spPr>
          <a:xfrm>
            <a:off x="2239346" y="4357397"/>
            <a:ext cx="7623111" cy="1178767"/>
          </a:xfrm>
        </p:spPr>
        <p:txBody>
          <a:bodyPr/>
          <a:lstStyle/>
          <a:p>
            <a:pPr algn="ctr"/>
            <a:endParaRPr lang="en-US" dirty="0"/>
          </a:p>
          <a:p>
            <a:pPr algn="ctr"/>
            <a:r>
              <a:rPr lang="en-US" dirty="0"/>
              <a:t>Department of marketing and Media Studies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b="1" dirty="0"/>
              <a:t>SOURCES OF CUSTOMER VALUE</a:t>
            </a:r>
          </a:p>
        </p:txBody>
      </p:sp>
      <p:sp>
        <p:nvSpPr>
          <p:cNvPr id="1048622" name="Content Placeholder 2"/>
          <p:cNvSpPr>
            <a:spLocks noGrp="1"/>
          </p:cNvSpPr>
          <p:nvPr>
            <p:ph type="body" idx="1"/>
          </p:nvPr>
        </p:nvSpPr>
        <p:spPr>
          <a:xfrm>
            <a:off x="1154954" y="2258008"/>
            <a:ext cx="3141878" cy="921756"/>
          </a:xfrm>
        </p:spPr>
        <p:txBody>
          <a:bodyPr/>
          <a:lstStyle/>
          <a:p>
            <a:r>
              <a:rPr lang="en-US" dirty="0">
                <a:solidFill>
                  <a:srgbClr val="FF0000"/>
                </a:solidFill>
              </a:rPr>
              <a:t>Product Quality and Performance</a:t>
            </a:r>
          </a:p>
        </p:txBody>
      </p:sp>
      <p:sp>
        <p:nvSpPr>
          <p:cNvPr id="4" name="Text Placeholder 3">
            <a:extLst>
              <a:ext uri="{FF2B5EF4-FFF2-40B4-BE49-F238E27FC236}">
                <a16:creationId xmlns:a16="http://schemas.microsoft.com/office/drawing/2014/main" id="{21ECABE8-EF18-3CF3-E3C3-5A9D1E59A297}"/>
              </a:ext>
            </a:extLst>
          </p:cNvPr>
          <p:cNvSpPr>
            <a:spLocks noGrp="1"/>
          </p:cNvSpPr>
          <p:nvPr>
            <p:ph type="body" sz="half" idx="15"/>
          </p:nvPr>
        </p:nvSpPr>
        <p:spPr/>
        <p:txBody>
          <a:bodyPr>
            <a:normAutofit/>
          </a:bodyPr>
          <a:lstStyle/>
          <a:p>
            <a:r>
              <a:rPr lang="en-US" dirty="0"/>
              <a:t>High-quality products that perform as promised contribute significantly to customer value. </a:t>
            </a:r>
          </a:p>
          <a:p>
            <a:r>
              <a:rPr lang="en-US" dirty="0"/>
              <a:t>Customers value products that meet or exceed their expectations in terms of reliability, durability, functionality, and effectiveness. </a:t>
            </a:r>
            <a:endParaRPr lang="en-UG" dirty="0"/>
          </a:p>
        </p:txBody>
      </p:sp>
      <p:sp>
        <p:nvSpPr>
          <p:cNvPr id="2" name="Text Placeholder 1">
            <a:extLst>
              <a:ext uri="{FF2B5EF4-FFF2-40B4-BE49-F238E27FC236}">
                <a16:creationId xmlns:a16="http://schemas.microsoft.com/office/drawing/2014/main" id="{A83E2622-ECC9-3ED9-2B22-3752F69DCC55}"/>
              </a:ext>
            </a:extLst>
          </p:cNvPr>
          <p:cNvSpPr>
            <a:spLocks noGrp="1"/>
          </p:cNvSpPr>
          <p:nvPr>
            <p:ph type="body" sz="quarter" idx="3"/>
          </p:nvPr>
        </p:nvSpPr>
        <p:spPr/>
        <p:txBody>
          <a:bodyPr/>
          <a:lstStyle/>
          <a:p>
            <a:r>
              <a:rPr lang="en-US" dirty="0">
                <a:solidFill>
                  <a:srgbClr val="FF0000"/>
                </a:solidFill>
              </a:rPr>
              <a:t>Price and Affordability</a:t>
            </a:r>
            <a:endParaRPr lang="en-UG" dirty="0">
              <a:solidFill>
                <a:srgbClr val="FF0000"/>
              </a:solidFill>
            </a:endParaRPr>
          </a:p>
        </p:txBody>
      </p:sp>
      <p:sp>
        <p:nvSpPr>
          <p:cNvPr id="5" name="Text Placeholder 4">
            <a:extLst>
              <a:ext uri="{FF2B5EF4-FFF2-40B4-BE49-F238E27FC236}">
                <a16:creationId xmlns:a16="http://schemas.microsoft.com/office/drawing/2014/main" id="{AAEA4B92-1980-9C89-F775-36FA8B2BE306}"/>
              </a:ext>
            </a:extLst>
          </p:cNvPr>
          <p:cNvSpPr>
            <a:spLocks noGrp="1"/>
          </p:cNvSpPr>
          <p:nvPr>
            <p:ph type="body" sz="half" idx="16"/>
          </p:nvPr>
        </p:nvSpPr>
        <p:spPr/>
        <p:txBody>
          <a:bodyPr>
            <a:noAutofit/>
          </a:bodyPr>
          <a:lstStyle/>
          <a:p>
            <a:r>
              <a:rPr lang="en-US" dirty="0"/>
              <a:t>Customers seek products and services that offer good value for money, affordability, relative to their budgets and perceived benefits. </a:t>
            </a:r>
          </a:p>
          <a:p>
            <a:r>
              <a:rPr lang="en-US" dirty="0"/>
              <a:t>Offering competitive prices and flexible payment options can enhance perceived value.</a:t>
            </a:r>
            <a:endParaRPr lang="en-UG" dirty="0"/>
          </a:p>
        </p:txBody>
      </p:sp>
      <p:sp>
        <p:nvSpPr>
          <p:cNvPr id="3" name="Text Placeholder 2">
            <a:extLst>
              <a:ext uri="{FF2B5EF4-FFF2-40B4-BE49-F238E27FC236}">
                <a16:creationId xmlns:a16="http://schemas.microsoft.com/office/drawing/2014/main" id="{4439E98F-E2C2-13C6-F0BF-A8253674DFD9}"/>
              </a:ext>
            </a:extLst>
          </p:cNvPr>
          <p:cNvSpPr>
            <a:spLocks noGrp="1"/>
          </p:cNvSpPr>
          <p:nvPr>
            <p:ph type="body" sz="quarter" idx="13"/>
          </p:nvPr>
        </p:nvSpPr>
        <p:spPr>
          <a:xfrm>
            <a:off x="7888135" y="2360645"/>
            <a:ext cx="3145730" cy="819118"/>
          </a:xfrm>
        </p:spPr>
        <p:txBody>
          <a:bodyPr/>
          <a:lstStyle/>
          <a:p>
            <a:r>
              <a:rPr lang="en-US" dirty="0">
                <a:solidFill>
                  <a:srgbClr val="FF0000"/>
                </a:solidFill>
              </a:rPr>
              <a:t>Convenience and Accessibility</a:t>
            </a:r>
            <a:endParaRPr lang="en-UG" dirty="0">
              <a:solidFill>
                <a:srgbClr val="FF0000"/>
              </a:solidFill>
            </a:endParaRPr>
          </a:p>
        </p:txBody>
      </p:sp>
      <p:sp>
        <p:nvSpPr>
          <p:cNvPr id="6" name="Text Placeholder 5">
            <a:extLst>
              <a:ext uri="{FF2B5EF4-FFF2-40B4-BE49-F238E27FC236}">
                <a16:creationId xmlns:a16="http://schemas.microsoft.com/office/drawing/2014/main" id="{8AC96308-02CC-4718-810E-F196711122C2}"/>
              </a:ext>
            </a:extLst>
          </p:cNvPr>
          <p:cNvSpPr>
            <a:spLocks noGrp="1"/>
          </p:cNvSpPr>
          <p:nvPr>
            <p:ph type="body" sz="half" idx="17"/>
          </p:nvPr>
        </p:nvSpPr>
        <p:spPr/>
        <p:txBody>
          <a:bodyPr>
            <a:normAutofit/>
          </a:bodyPr>
          <a:lstStyle/>
          <a:p>
            <a:r>
              <a:rPr lang="en-US" dirty="0"/>
              <a:t>Customers value convenience and ease of access when interacting with products or services. E.G Location, availability &amp; accessibility.</a:t>
            </a:r>
          </a:p>
          <a:p>
            <a:r>
              <a:rPr lang="en-US" dirty="0"/>
              <a:t>Providing seamless, hassle-free experiences enhances customer satisfaction and loyalty.</a:t>
            </a:r>
            <a:endParaRPr lang="en-U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3E1C-5670-2B99-C37D-A0B321699D93}"/>
              </a:ext>
            </a:extLst>
          </p:cNvPr>
          <p:cNvSpPr>
            <a:spLocks noGrp="1"/>
          </p:cNvSpPr>
          <p:nvPr>
            <p:ph type="title"/>
          </p:nvPr>
        </p:nvSpPr>
        <p:spPr/>
        <p:txBody>
          <a:bodyPr>
            <a:normAutofit fontScale="90000"/>
          </a:bodyPr>
          <a:lstStyle/>
          <a:p>
            <a:r>
              <a:rPr lang="en-US" b="1" dirty="0"/>
              <a:t>SOURCES OF CUSTOMER VALUE CONT.</a:t>
            </a:r>
            <a:endParaRPr lang="en-UG" b="1" dirty="0"/>
          </a:p>
        </p:txBody>
      </p:sp>
      <p:sp>
        <p:nvSpPr>
          <p:cNvPr id="3" name="Text Placeholder 2">
            <a:extLst>
              <a:ext uri="{FF2B5EF4-FFF2-40B4-BE49-F238E27FC236}">
                <a16:creationId xmlns:a16="http://schemas.microsoft.com/office/drawing/2014/main" id="{9D37B26A-A4E7-C09F-6DDF-AF0588449688}"/>
              </a:ext>
            </a:extLst>
          </p:cNvPr>
          <p:cNvSpPr>
            <a:spLocks noGrp="1"/>
          </p:cNvSpPr>
          <p:nvPr>
            <p:ph type="body" idx="1"/>
          </p:nvPr>
        </p:nvSpPr>
        <p:spPr>
          <a:xfrm>
            <a:off x="815673" y="2198607"/>
            <a:ext cx="3141878" cy="809786"/>
          </a:xfrm>
        </p:spPr>
        <p:txBody>
          <a:bodyPr/>
          <a:lstStyle/>
          <a:p>
            <a:r>
              <a:rPr lang="en-US" dirty="0">
                <a:solidFill>
                  <a:srgbClr val="FF0000"/>
                </a:solidFill>
              </a:rPr>
              <a:t>Customer Service and Support</a:t>
            </a:r>
            <a:endParaRPr lang="en-UG" dirty="0">
              <a:solidFill>
                <a:srgbClr val="FF0000"/>
              </a:solidFill>
            </a:endParaRPr>
          </a:p>
        </p:txBody>
      </p:sp>
      <p:sp>
        <p:nvSpPr>
          <p:cNvPr id="4" name="Text Placeholder 3">
            <a:extLst>
              <a:ext uri="{FF2B5EF4-FFF2-40B4-BE49-F238E27FC236}">
                <a16:creationId xmlns:a16="http://schemas.microsoft.com/office/drawing/2014/main" id="{AA8DF9BF-806E-99D9-4ADC-008C04AE631C}"/>
              </a:ext>
            </a:extLst>
          </p:cNvPr>
          <p:cNvSpPr>
            <a:spLocks noGrp="1"/>
          </p:cNvSpPr>
          <p:nvPr>
            <p:ph type="body" sz="half" idx="15"/>
          </p:nvPr>
        </p:nvSpPr>
        <p:spPr>
          <a:xfrm>
            <a:off x="620785" y="3179764"/>
            <a:ext cx="3676047" cy="3304925"/>
          </a:xfrm>
        </p:spPr>
        <p:txBody>
          <a:bodyPr>
            <a:noAutofit/>
          </a:bodyPr>
          <a:lstStyle/>
          <a:p>
            <a:pPr algn="just"/>
            <a:r>
              <a:rPr lang="en-US" sz="1800" dirty="0"/>
              <a:t>Exceptional customer service plays a crucial role in delivering value and fostering positive customer experiences. </a:t>
            </a:r>
          </a:p>
          <a:p>
            <a:pPr algn="just"/>
            <a:r>
              <a:rPr lang="en-US" sz="1800" dirty="0"/>
              <a:t>E.G: Prompt responses to inquiries, personalized assistance, efficient problem resolution, and proactive communication contribute to customer satisfaction and loyalty. </a:t>
            </a:r>
            <a:endParaRPr lang="en-UG" sz="1800" dirty="0"/>
          </a:p>
        </p:txBody>
      </p:sp>
      <p:sp>
        <p:nvSpPr>
          <p:cNvPr id="5" name="Text Placeholder 4">
            <a:extLst>
              <a:ext uri="{FF2B5EF4-FFF2-40B4-BE49-F238E27FC236}">
                <a16:creationId xmlns:a16="http://schemas.microsoft.com/office/drawing/2014/main" id="{5E27C231-5779-233B-CCB3-AE775B4D28CF}"/>
              </a:ext>
            </a:extLst>
          </p:cNvPr>
          <p:cNvSpPr>
            <a:spLocks noGrp="1"/>
          </p:cNvSpPr>
          <p:nvPr>
            <p:ph type="body" sz="quarter" idx="3"/>
          </p:nvPr>
        </p:nvSpPr>
        <p:spPr>
          <a:xfrm>
            <a:off x="4512721" y="2276669"/>
            <a:ext cx="3147009" cy="903093"/>
          </a:xfrm>
        </p:spPr>
        <p:txBody>
          <a:bodyPr/>
          <a:lstStyle/>
          <a:p>
            <a:r>
              <a:rPr lang="en-US" dirty="0">
                <a:solidFill>
                  <a:srgbClr val="FF0000"/>
                </a:solidFill>
              </a:rPr>
              <a:t>Brand Reputation and Trust</a:t>
            </a:r>
            <a:endParaRPr lang="en-UG" dirty="0">
              <a:solidFill>
                <a:srgbClr val="FF0000"/>
              </a:solidFill>
            </a:endParaRPr>
          </a:p>
        </p:txBody>
      </p:sp>
      <p:sp>
        <p:nvSpPr>
          <p:cNvPr id="6" name="Text Placeholder 5">
            <a:extLst>
              <a:ext uri="{FF2B5EF4-FFF2-40B4-BE49-F238E27FC236}">
                <a16:creationId xmlns:a16="http://schemas.microsoft.com/office/drawing/2014/main" id="{9CC1E38B-2D73-B030-4280-41E9DDDEF5D0}"/>
              </a:ext>
            </a:extLst>
          </p:cNvPr>
          <p:cNvSpPr>
            <a:spLocks noGrp="1"/>
          </p:cNvSpPr>
          <p:nvPr>
            <p:ph type="body" sz="half" idx="16"/>
          </p:nvPr>
        </p:nvSpPr>
        <p:spPr>
          <a:xfrm>
            <a:off x="4512721" y="3179763"/>
            <a:ext cx="3147009" cy="3237815"/>
          </a:xfrm>
        </p:spPr>
        <p:txBody>
          <a:bodyPr>
            <a:noAutofit/>
          </a:bodyPr>
          <a:lstStyle/>
          <a:p>
            <a:r>
              <a:rPr lang="en-US" sz="1800" dirty="0"/>
              <a:t>A strong brand reputation built on trust, credibility, and positive associations enhances customer value. </a:t>
            </a:r>
          </a:p>
          <a:p>
            <a:r>
              <a:rPr lang="en-US" sz="1800" dirty="0"/>
              <a:t>Customers are more likely to choose and remain loyal to brands they perceive as reliable, reputable, and aligned with their values. </a:t>
            </a:r>
            <a:endParaRPr lang="en-UG" sz="1800" dirty="0"/>
          </a:p>
        </p:txBody>
      </p:sp>
      <p:sp>
        <p:nvSpPr>
          <p:cNvPr id="7" name="Text Placeholder 6">
            <a:extLst>
              <a:ext uri="{FF2B5EF4-FFF2-40B4-BE49-F238E27FC236}">
                <a16:creationId xmlns:a16="http://schemas.microsoft.com/office/drawing/2014/main" id="{405686DE-8F30-6F02-9646-145D0F7597DC}"/>
              </a:ext>
            </a:extLst>
          </p:cNvPr>
          <p:cNvSpPr>
            <a:spLocks noGrp="1"/>
          </p:cNvSpPr>
          <p:nvPr>
            <p:ph type="body" sz="quarter" idx="13"/>
          </p:nvPr>
        </p:nvSpPr>
        <p:spPr>
          <a:xfrm>
            <a:off x="7888135" y="2198607"/>
            <a:ext cx="3145730" cy="981156"/>
          </a:xfrm>
        </p:spPr>
        <p:txBody>
          <a:bodyPr/>
          <a:lstStyle/>
          <a:p>
            <a:r>
              <a:rPr lang="en-US" dirty="0">
                <a:solidFill>
                  <a:srgbClr val="FF0000"/>
                </a:solidFill>
              </a:rPr>
              <a:t>Innovation and Differentiation</a:t>
            </a:r>
            <a:endParaRPr lang="en-UG" dirty="0">
              <a:solidFill>
                <a:srgbClr val="FF0000"/>
              </a:solidFill>
            </a:endParaRPr>
          </a:p>
        </p:txBody>
      </p:sp>
      <p:sp>
        <p:nvSpPr>
          <p:cNvPr id="8" name="Text Placeholder 7">
            <a:extLst>
              <a:ext uri="{FF2B5EF4-FFF2-40B4-BE49-F238E27FC236}">
                <a16:creationId xmlns:a16="http://schemas.microsoft.com/office/drawing/2014/main" id="{CA0DF2C1-11AB-D6F5-7773-DFDE394D6C56}"/>
              </a:ext>
            </a:extLst>
          </p:cNvPr>
          <p:cNvSpPr>
            <a:spLocks noGrp="1"/>
          </p:cNvSpPr>
          <p:nvPr>
            <p:ph type="body" sz="half" idx="17"/>
          </p:nvPr>
        </p:nvSpPr>
        <p:spPr/>
        <p:txBody>
          <a:bodyPr>
            <a:normAutofit/>
          </a:bodyPr>
          <a:lstStyle/>
          <a:p>
            <a:r>
              <a:rPr lang="en-US" sz="1800" dirty="0"/>
              <a:t>Companies that innovate and differentiate their products or services through unique features, technologies, or approaches stand out in the market and attract value-seeking customers. </a:t>
            </a:r>
            <a:endParaRPr lang="en-UG" sz="1800" dirty="0"/>
          </a:p>
        </p:txBody>
      </p:sp>
    </p:spTree>
    <p:extLst>
      <p:ext uri="{BB962C8B-B14F-4D97-AF65-F5344CB8AC3E}">
        <p14:creationId xmlns:p14="http://schemas.microsoft.com/office/powerpoint/2010/main" val="34990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BA74-EAF4-AA9C-4640-D083773A7030}"/>
              </a:ext>
            </a:extLst>
          </p:cNvPr>
          <p:cNvSpPr>
            <a:spLocks noGrp="1"/>
          </p:cNvSpPr>
          <p:nvPr>
            <p:ph type="title"/>
          </p:nvPr>
        </p:nvSpPr>
        <p:spPr/>
        <p:txBody>
          <a:bodyPr>
            <a:normAutofit fontScale="90000"/>
          </a:bodyPr>
          <a:lstStyle/>
          <a:p>
            <a:r>
              <a:rPr lang="en-US" b="1" dirty="0"/>
              <a:t>SOURCES OF CUSTOMER VALUE CONT.</a:t>
            </a:r>
            <a:endParaRPr lang="en-UG" b="1" dirty="0"/>
          </a:p>
        </p:txBody>
      </p:sp>
      <p:sp>
        <p:nvSpPr>
          <p:cNvPr id="3" name="Text Placeholder 2">
            <a:extLst>
              <a:ext uri="{FF2B5EF4-FFF2-40B4-BE49-F238E27FC236}">
                <a16:creationId xmlns:a16="http://schemas.microsoft.com/office/drawing/2014/main" id="{8CA6BE5F-F327-1403-DDD0-AE9437E87A0D}"/>
              </a:ext>
            </a:extLst>
          </p:cNvPr>
          <p:cNvSpPr>
            <a:spLocks noGrp="1"/>
          </p:cNvSpPr>
          <p:nvPr>
            <p:ph type="body" idx="1"/>
          </p:nvPr>
        </p:nvSpPr>
        <p:spPr>
          <a:xfrm>
            <a:off x="765110" y="1680632"/>
            <a:ext cx="3435230" cy="1079513"/>
          </a:xfrm>
        </p:spPr>
        <p:txBody>
          <a:bodyPr/>
          <a:lstStyle/>
          <a:p>
            <a:r>
              <a:rPr lang="en-US" sz="2000" b="1" dirty="0">
                <a:solidFill>
                  <a:srgbClr val="FF0000"/>
                </a:solidFill>
              </a:rPr>
              <a:t>Customization and Personalization</a:t>
            </a:r>
            <a:endParaRPr lang="en-UG" sz="2000" b="1" dirty="0">
              <a:solidFill>
                <a:srgbClr val="FF0000"/>
              </a:solidFill>
            </a:endParaRPr>
          </a:p>
        </p:txBody>
      </p:sp>
      <p:sp>
        <p:nvSpPr>
          <p:cNvPr id="4" name="Text Placeholder 3">
            <a:extLst>
              <a:ext uri="{FF2B5EF4-FFF2-40B4-BE49-F238E27FC236}">
                <a16:creationId xmlns:a16="http://schemas.microsoft.com/office/drawing/2014/main" id="{5F55DAF4-26A4-AB24-1D28-28C621A60E81}"/>
              </a:ext>
            </a:extLst>
          </p:cNvPr>
          <p:cNvSpPr>
            <a:spLocks noGrp="1"/>
          </p:cNvSpPr>
          <p:nvPr>
            <p:ph type="body" sz="half" idx="15"/>
          </p:nvPr>
        </p:nvSpPr>
        <p:spPr>
          <a:xfrm>
            <a:off x="849085" y="2668556"/>
            <a:ext cx="3447747" cy="3470988"/>
          </a:xfrm>
        </p:spPr>
        <p:txBody>
          <a:bodyPr>
            <a:noAutofit/>
          </a:bodyPr>
          <a:lstStyle/>
          <a:p>
            <a:pPr algn="just"/>
            <a:r>
              <a:rPr lang="en-US" sz="1600" dirty="0"/>
              <a:t>Tailoring products, services, and experiences to individual customer preferences and needs adds significant value. </a:t>
            </a:r>
          </a:p>
          <a:p>
            <a:pPr algn="just"/>
            <a:r>
              <a:rPr lang="en-US" sz="1600" dirty="0"/>
              <a:t>Customers appreciate personalized offerings that cater to their unique tastes, and circumstances.</a:t>
            </a:r>
          </a:p>
          <a:p>
            <a:pPr algn="just"/>
            <a:r>
              <a:rPr lang="en-US" sz="1600" dirty="0"/>
              <a:t> Leveraging data analytics, customer insights, and technology enables companies to deliver relevant, experiences that enhance customer loyalty.</a:t>
            </a:r>
            <a:endParaRPr lang="en-UG" sz="1600" dirty="0"/>
          </a:p>
        </p:txBody>
      </p:sp>
      <p:sp>
        <p:nvSpPr>
          <p:cNvPr id="5" name="Text Placeholder 4">
            <a:extLst>
              <a:ext uri="{FF2B5EF4-FFF2-40B4-BE49-F238E27FC236}">
                <a16:creationId xmlns:a16="http://schemas.microsoft.com/office/drawing/2014/main" id="{549429EB-D503-71ED-4EA8-D5F63A278BFE}"/>
              </a:ext>
            </a:extLst>
          </p:cNvPr>
          <p:cNvSpPr>
            <a:spLocks noGrp="1"/>
          </p:cNvSpPr>
          <p:nvPr>
            <p:ph type="body" sz="quarter" idx="3"/>
          </p:nvPr>
        </p:nvSpPr>
        <p:spPr>
          <a:xfrm>
            <a:off x="4512721" y="2340528"/>
            <a:ext cx="3147009" cy="839234"/>
          </a:xfrm>
        </p:spPr>
        <p:txBody>
          <a:bodyPr/>
          <a:lstStyle/>
          <a:p>
            <a:r>
              <a:rPr lang="en-US" sz="2000" b="1" dirty="0">
                <a:solidFill>
                  <a:srgbClr val="FF0000"/>
                </a:solidFill>
              </a:rPr>
              <a:t>Emotional Connection and Experience</a:t>
            </a:r>
            <a:endParaRPr lang="en-UG" sz="2000" b="1" dirty="0">
              <a:solidFill>
                <a:srgbClr val="FF0000"/>
              </a:solidFill>
            </a:endParaRPr>
          </a:p>
        </p:txBody>
      </p:sp>
      <p:sp>
        <p:nvSpPr>
          <p:cNvPr id="6" name="Text Placeholder 5">
            <a:extLst>
              <a:ext uri="{FF2B5EF4-FFF2-40B4-BE49-F238E27FC236}">
                <a16:creationId xmlns:a16="http://schemas.microsoft.com/office/drawing/2014/main" id="{19118844-5023-1D45-C40A-DFCB53AB7867}"/>
              </a:ext>
            </a:extLst>
          </p:cNvPr>
          <p:cNvSpPr>
            <a:spLocks noGrp="1"/>
          </p:cNvSpPr>
          <p:nvPr>
            <p:ph type="body" sz="half" idx="16"/>
          </p:nvPr>
        </p:nvSpPr>
        <p:spPr>
          <a:xfrm>
            <a:off x="4412609" y="3179763"/>
            <a:ext cx="3322041" cy="3405595"/>
          </a:xfrm>
        </p:spPr>
        <p:txBody>
          <a:bodyPr>
            <a:noAutofit/>
          </a:bodyPr>
          <a:lstStyle/>
          <a:p>
            <a:pPr marL="285750" indent="-285750" algn="just">
              <a:buFont typeface="Arial" panose="020B0604020202020204" pitchFamily="34" charset="0"/>
              <a:buChar char="•"/>
            </a:pPr>
            <a:r>
              <a:rPr lang="en-US" sz="1800" dirty="0"/>
              <a:t>Brands that evoke positive emotions, such as joy, excitement, or belonging, create deeper connections with customers.</a:t>
            </a:r>
          </a:p>
          <a:p>
            <a:pPr marL="285750" indent="-285750" algn="just">
              <a:buFont typeface="Arial" panose="020B0604020202020204" pitchFamily="34" charset="0"/>
              <a:buChar char="•"/>
            </a:pPr>
            <a:r>
              <a:rPr lang="en-US" sz="1800" dirty="0"/>
              <a:t>Investing in experiential marketing, storytelling, and emotional branding fosters meaningful relationships perceived value.</a:t>
            </a:r>
            <a:endParaRPr lang="en-UG" sz="1800" dirty="0"/>
          </a:p>
        </p:txBody>
      </p:sp>
      <p:sp>
        <p:nvSpPr>
          <p:cNvPr id="7" name="Text Placeholder 6">
            <a:extLst>
              <a:ext uri="{FF2B5EF4-FFF2-40B4-BE49-F238E27FC236}">
                <a16:creationId xmlns:a16="http://schemas.microsoft.com/office/drawing/2014/main" id="{46F4EDE6-8B4B-4F34-EF67-92A21F9422B1}"/>
              </a:ext>
            </a:extLst>
          </p:cNvPr>
          <p:cNvSpPr>
            <a:spLocks noGrp="1"/>
          </p:cNvSpPr>
          <p:nvPr>
            <p:ph type="body" sz="quarter" idx="13"/>
          </p:nvPr>
        </p:nvSpPr>
        <p:spPr>
          <a:xfrm>
            <a:off x="7888135" y="2340528"/>
            <a:ext cx="3730422" cy="839235"/>
          </a:xfrm>
        </p:spPr>
        <p:txBody>
          <a:bodyPr/>
          <a:lstStyle/>
          <a:p>
            <a:r>
              <a:rPr lang="en-US" sz="2000" b="1" dirty="0">
                <a:solidFill>
                  <a:srgbClr val="FF0000"/>
                </a:solidFill>
              </a:rPr>
              <a:t>Social and Environmental Responsibility</a:t>
            </a:r>
            <a:endParaRPr lang="en-UG" sz="2000" b="1" dirty="0">
              <a:solidFill>
                <a:srgbClr val="FF0000"/>
              </a:solidFill>
            </a:endParaRPr>
          </a:p>
        </p:txBody>
      </p:sp>
      <p:sp>
        <p:nvSpPr>
          <p:cNvPr id="8" name="Text Placeholder 7">
            <a:extLst>
              <a:ext uri="{FF2B5EF4-FFF2-40B4-BE49-F238E27FC236}">
                <a16:creationId xmlns:a16="http://schemas.microsoft.com/office/drawing/2014/main" id="{0C2A0177-13A2-CFE8-700E-1A7F88BEDEFB}"/>
              </a:ext>
            </a:extLst>
          </p:cNvPr>
          <p:cNvSpPr>
            <a:spLocks noGrp="1"/>
          </p:cNvSpPr>
          <p:nvPr>
            <p:ph type="body" sz="half" idx="17"/>
          </p:nvPr>
        </p:nvSpPr>
        <p:spPr>
          <a:xfrm>
            <a:off x="7888328" y="3179762"/>
            <a:ext cx="3730423" cy="3489486"/>
          </a:xfrm>
        </p:spPr>
        <p:txBody>
          <a:bodyPr>
            <a:noAutofit/>
          </a:bodyPr>
          <a:lstStyle/>
          <a:p>
            <a:pPr marL="285750" indent="-285750">
              <a:buFont typeface="Arial" panose="020B0604020202020204" pitchFamily="34" charset="0"/>
              <a:buChar char="•"/>
            </a:pPr>
            <a:r>
              <a:rPr lang="en-US" sz="1800" dirty="0"/>
              <a:t>Increasingly, customers value brands that demonstrate social and environmental responsibility. </a:t>
            </a:r>
          </a:p>
          <a:p>
            <a:pPr marL="285750" indent="-285750">
              <a:buFont typeface="Arial" panose="020B0604020202020204" pitchFamily="34" charset="0"/>
              <a:buChar char="•"/>
            </a:pPr>
            <a:r>
              <a:rPr lang="en-US" sz="1800" dirty="0"/>
              <a:t>Companies that prioritize ethical sourcing, sustainability, diversity and inclusion, and corporate social responsibility initiatives resonate with socially conscious consumers. </a:t>
            </a:r>
            <a:endParaRPr lang="en-UG" sz="1800" dirty="0"/>
          </a:p>
        </p:txBody>
      </p:sp>
    </p:spTree>
    <p:extLst>
      <p:ext uri="{BB962C8B-B14F-4D97-AF65-F5344CB8AC3E}">
        <p14:creationId xmlns:p14="http://schemas.microsoft.com/office/powerpoint/2010/main" val="248591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idx="4294967295"/>
          </p:nvPr>
        </p:nvSpPr>
        <p:spPr>
          <a:xfrm>
            <a:off x="1295400" y="610523"/>
            <a:ext cx="9601200" cy="1303337"/>
          </a:xfrm>
        </p:spPr>
        <p:txBody>
          <a:bodyPr>
            <a:normAutofit/>
          </a:bodyPr>
          <a:lstStyle/>
          <a:p>
            <a:r>
              <a:rPr lang="en-US" sz="3300" b="1" dirty="0"/>
              <a:t>WHEN DO CUSTOMERS EXPERIENCE VALUE</a:t>
            </a:r>
          </a:p>
        </p:txBody>
      </p:sp>
      <p:sp>
        <p:nvSpPr>
          <p:cNvPr id="1048644" name="Content Placeholder 2"/>
          <p:cNvSpPr>
            <a:spLocks noGrp="1"/>
          </p:cNvSpPr>
          <p:nvPr>
            <p:ph idx="4294967295"/>
          </p:nvPr>
        </p:nvSpPr>
        <p:spPr>
          <a:xfrm>
            <a:off x="772449" y="1647271"/>
            <a:ext cx="11047412" cy="4975225"/>
          </a:xfrm>
        </p:spPr>
        <p:txBody>
          <a:bodyPr>
            <a:noAutofit/>
          </a:bodyPr>
          <a:lstStyle/>
          <a:p>
            <a:pPr>
              <a:buFont typeface="Wingdings" panose="05000000000000000000" pitchFamily="2" charset="2"/>
              <a:buChar char="ü"/>
            </a:pPr>
            <a:r>
              <a:rPr lang="en-US" sz="3200" dirty="0"/>
              <a:t>Customers experience value at various stages throughout their interactions with a product, service or brand. </a:t>
            </a:r>
          </a:p>
          <a:p>
            <a:pPr>
              <a:buFont typeface="Wingdings" panose="05000000000000000000" pitchFamily="2" charset="2"/>
              <a:buChar char="ü"/>
            </a:pPr>
            <a:r>
              <a:rPr lang="en-US" sz="3200" dirty="0"/>
              <a:t>Customers experience value at multiple touchpoints throughout their journey with a product, service, or brand. </a:t>
            </a:r>
          </a:p>
          <a:p>
            <a:pPr>
              <a:buFont typeface="Wingdings" panose="05000000000000000000" pitchFamily="2" charset="2"/>
              <a:buChar char="ü"/>
            </a:pPr>
            <a:r>
              <a:rPr lang="en-US" sz="3200" dirty="0"/>
              <a:t>Understanding these moments of value and actively managing them to exceed customer expectations is essential for building strong relationships, fostering loyalty and driving long term success.</a:t>
            </a:r>
          </a:p>
        </p:txBody>
      </p:sp>
    </p:spTree>
    <p:extLst>
      <p:ext uri="{BB962C8B-B14F-4D97-AF65-F5344CB8AC3E}">
        <p14:creationId xmlns:p14="http://schemas.microsoft.com/office/powerpoint/2010/main" val="358325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E361B1F-C2C7-8C70-E618-F30793918F10}"/>
              </a:ext>
            </a:extLst>
          </p:cNvPr>
          <p:cNvSpPr>
            <a:spLocks noGrp="1"/>
          </p:cNvSpPr>
          <p:nvPr>
            <p:ph type="title"/>
          </p:nvPr>
        </p:nvSpPr>
        <p:spPr>
          <a:xfrm>
            <a:off x="2597336" y="722376"/>
            <a:ext cx="8811692" cy="764982"/>
          </a:xfrm>
        </p:spPr>
        <p:txBody>
          <a:bodyPr anchor="ctr">
            <a:normAutofit/>
          </a:bodyPr>
          <a:lstStyle/>
          <a:p>
            <a:r>
              <a:rPr lang="en-US" sz="3600" b="1" dirty="0">
                <a:latin typeface="Century" panose="02040604050505020304" pitchFamily="18" charset="0"/>
              </a:rPr>
              <a:t>When do Customers Experience Value </a:t>
            </a:r>
          </a:p>
        </p:txBody>
      </p:sp>
      <p:graphicFrame>
        <p:nvGraphicFramePr>
          <p:cNvPr id="19" name="Content Placeholder 2">
            <a:extLst>
              <a:ext uri="{FF2B5EF4-FFF2-40B4-BE49-F238E27FC236}">
                <a16:creationId xmlns:a16="http://schemas.microsoft.com/office/drawing/2014/main" id="{1BB69DFC-6138-A18C-2282-6C87D1D78896}"/>
              </a:ext>
            </a:extLst>
          </p:cNvPr>
          <p:cNvGraphicFramePr>
            <a:graphicFrameLocks noGrp="1"/>
          </p:cNvGraphicFramePr>
          <p:nvPr>
            <p:ph idx="1"/>
            <p:extLst>
              <p:ext uri="{D42A27DB-BD31-4B8C-83A1-F6EECF244321}">
                <p14:modId xmlns:p14="http://schemas.microsoft.com/office/powerpoint/2010/main" val="2192210762"/>
              </p:ext>
            </p:extLst>
          </p:nvPr>
        </p:nvGraphicFramePr>
        <p:xfrm>
          <a:off x="609600" y="1614196"/>
          <a:ext cx="11072327" cy="5272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 Placeholder 3">
            <a:extLst>
              <a:ext uri="{FF2B5EF4-FFF2-40B4-BE49-F238E27FC236}">
                <a16:creationId xmlns:a16="http://schemas.microsoft.com/office/drawing/2014/main" id="{C6F1F015-2628-7C4B-8EF4-6C9F21C831E2}"/>
              </a:ext>
            </a:extLst>
          </p:cNvPr>
          <p:cNvSpPr>
            <a:spLocks noGrp="1"/>
          </p:cNvSpPr>
          <p:nvPr>
            <p:ph type="body" sz="quarter" idx="13"/>
          </p:nvPr>
        </p:nvSpPr>
        <p:spPr/>
        <p:txBody>
          <a:bodyPr/>
          <a:lstStyle/>
          <a:p>
            <a:endParaRPr lang="en-US" dirty="0"/>
          </a:p>
        </p:txBody>
      </p:sp>
      <p:sp>
        <p:nvSpPr>
          <p:cNvPr id="17" name="Slide Number Placeholder 4">
            <a:extLst>
              <a:ext uri="{FF2B5EF4-FFF2-40B4-BE49-F238E27FC236}">
                <a16:creationId xmlns:a16="http://schemas.microsoft.com/office/drawing/2014/main" id="{E2217CA0-7AAC-1BF4-050B-5AACA2623A45}"/>
              </a:ext>
            </a:extLst>
          </p:cNvPr>
          <p:cNvSpPr>
            <a:spLocks noGrp="1"/>
          </p:cNvSpPr>
          <p:nvPr>
            <p:ph type="sldNum" sz="quarter" idx="15"/>
          </p:nvPr>
        </p:nvSpPr>
        <p:spPr/>
        <p:txBody>
          <a:bodyPr anchor="ctr">
            <a:normAutofit fontScale="475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200" b="0" i="0" u="none" strike="noStrike" kern="1200" cap="none" spc="0" normalizeH="0" baseline="0" noProof="0" dirty="0">
                <a:ln>
                  <a:noFill/>
                </a:ln>
                <a:solidFill>
                  <a:srgbClr val="FDF9E2"/>
                </a:solidFill>
                <a:effectLst/>
                <a:uLnTx/>
                <a:uFillTx/>
                <a:latin typeface="Gill Sans MT" panose="020B0502020104020203"/>
                <a:ea typeface="+mn-ea"/>
                <a:cs typeface="+mn-cs"/>
              </a:rPr>
              <a:t>1</a:t>
            </a:r>
          </a:p>
        </p:txBody>
      </p:sp>
    </p:spTree>
    <p:extLst>
      <p:ext uri="{BB962C8B-B14F-4D97-AF65-F5344CB8AC3E}">
        <p14:creationId xmlns:p14="http://schemas.microsoft.com/office/powerpoint/2010/main" val="322987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a:xfrm>
            <a:off x="1154954" y="615820"/>
            <a:ext cx="10219062" cy="1464907"/>
          </a:xfrm>
        </p:spPr>
        <p:txBody>
          <a:bodyPr>
            <a:noAutofit/>
          </a:bodyPr>
          <a:lstStyle/>
          <a:p>
            <a:r>
              <a:rPr lang="en-US" sz="3200" b="1" dirty="0"/>
              <a:t>CUSTOMER EXPERIENCE MANAGEMENT VS CUSTOMER RELATIONSHIP MANAGEMENT</a:t>
            </a:r>
          </a:p>
        </p:txBody>
      </p:sp>
      <p:sp>
        <p:nvSpPr>
          <p:cNvPr id="1048662" name="Content Placeholder 2"/>
          <p:cNvSpPr>
            <a:spLocks noGrp="1"/>
          </p:cNvSpPr>
          <p:nvPr>
            <p:ph idx="1"/>
          </p:nvPr>
        </p:nvSpPr>
        <p:spPr>
          <a:xfrm>
            <a:off x="411062" y="2332139"/>
            <a:ext cx="11241246" cy="4303553"/>
          </a:xfrm>
        </p:spPr>
        <p:txBody>
          <a:bodyPr>
            <a:normAutofit fontScale="92500"/>
          </a:bodyPr>
          <a:lstStyle/>
          <a:p>
            <a:pPr>
              <a:buFont typeface="Courier New" panose="02070309020205020404" pitchFamily="49" charset="0"/>
              <a:buChar char="o"/>
            </a:pPr>
            <a:r>
              <a:rPr lang="en-US" dirty="0"/>
              <a:t>Customer experience refers to the overall perception and sentiment  that customers have about their interactions with a brand across all touch points and throughout their entire journey. </a:t>
            </a:r>
          </a:p>
          <a:p>
            <a:pPr>
              <a:buFont typeface="Courier New" panose="02070309020205020404" pitchFamily="49" charset="0"/>
              <a:buChar char="o"/>
            </a:pPr>
            <a:r>
              <a:rPr lang="en-US" dirty="0"/>
              <a:t>Customer experience focuses on delivering seamless, personalized and memorable experiences that meet or exceed customer expectations.</a:t>
            </a:r>
          </a:p>
          <a:p>
            <a:pPr marL="0" indent="0">
              <a:buNone/>
            </a:pPr>
            <a:r>
              <a:rPr lang="en-US" b="1" dirty="0"/>
              <a:t>                                                                                     While </a:t>
            </a:r>
          </a:p>
          <a:p>
            <a:pPr marL="0" indent="0">
              <a:buNone/>
            </a:pPr>
            <a:endParaRPr lang="en-US" b="1" dirty="0"/>
          </a:p>
          <a:p>
            <a:pPr>
              <a:buFont typeface="Courier New" panose="02070309020205020404" pitchFamily="49" charset="0"/>
              <a:buChar char="o"/>
            </a:pPr>
            <a:r>
              <a:rPr lang="en-US" dirty="0"/>
              <a:t>Customer relationship management is a technology driven approach to managing and nurturing relationships with customers.</a:t>
            </a:r>
          </a:p>
          <a:p>
            <a:pPr>
              <a:buFont typeface="Courier New" panose="02070309020205020404" pitchFamily="49" charset="0"/>
              <a:buChar char="o"/>
            </a:pPr>
            <a:r>
              <a:rPr lang="en-US" dirty="0"/>
              <a:t>The primary focus of CRM is on building and maintaining long term relationships with customers.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a:xfrm>
            <a:off x="1275204" y="739537"/>
            <a:ext cx="9601196" cy="1303867"/>
          </a:xfrm>
        </p:spPr>
        <p:txBody>
          <a:bodyPr>
            <a:normAutofit fontScale="90000"/>
          </a:bodyPr>
          <a:lstStyle/>
          <a:p>
            <a:r>
              <a:rPr lang="en-US" sz="3200" b="1" dirty="0"/>
              <a:t>TRANSACTIONAL MARKETING </a:t>
            </a:r>
            <a:br>
              <a:rPr lang="en-US" sz="3200" b="1" dirty="0"/>
            </a:br>
            <a:r>
              <a:rPr lang="en-US" sz="3200" b="1" dirty="0"/>
              <a:t>VS </a:t>
            </a:r>
            <a:br>
              <a:rPr lang="en-US" sz="3200" b="1" dirty="0"/>
            </a:br>
            <a:r>
              <a:rPr lang="en-US" sz="3200" b="1" dirty="0"/>
              <a:t>CUSTOMER RELATIOSHIPMANGEMENT</a:t>
            </a:r>
          </a:p>
        </p:txBody>
      </p:sp>
      <p:sp>
        <p:nvSpPr>
          <p:cNvPr id="1048664" name="Content Placeholder 2"/>
          <p:cNvSpPr>
            <a:spLocks noGrp="1"/>
          </p:cNvSpPr>
          <p:nvPr>
            <p:ph idx="1"/>
          </p:nvPr>
        </p:nvSpPr>
        <p:spPr>
          <a:xfrm>
            <a:off x="495759" y="2317057"/>
            <a:ext cx="11160087" cy="4458315"/>
          </a:xfrm>
        </p:spPr>
        <p:txBody>
          <a:bodyPr>
            <a:normAutofit/>
          </a:bodyPr>
          <a:lstStyle/>
          <a:p>
            <a:pPr>
              <a:buFont typeface="Courier New" panose="02070309020205020404" pitchFamily="49" charset="0"/>
              <a:buChar char="o"/>
            </a:pPr>
            <a:r>
              <a:rPr lang="en-US" sz="1700" dirty="0"/>
              <a:t>Transactional marketing is focused on individual transactions or discrete sales interactions between the company and the customer. </a:t>
            </a:r>
          </a:p>
          <a:p>
            <a:pPr>
              <a:buFont typeface="Courier New" panose="02070309020205020404" pitchFamily="49" charset="0"/>
              <a:buChar char="o"/>
            </a:pPr>
            <a:r>
              <a:rPr lang="en-US" sz="1700" dirty="0"/>
              <a:t>The primary focus is on persuading customers to make a purchase through tactics such as discounts, promotions and incentives.</a:t>
            </a:r>
          </a:p>
          <a:p>
            <a:pPr>
              <a:buFont typeface="Courier New" panose="02070309020205020404" pitchFamily="49" charset="0"/>
              <a:buChar char="o"/>
            </a:pPr>
            <a:r>
              <a:rPr lang="en-US" sz="1700" dirty="0"/>
              <a:t>Aims at attracting new customers and driving “one time” purchases rather than building long term relationships.</a:t>
            </a:r>
          </a:p>
          <a:p>
            <a:pPr marL="0" indent="0">
              <a:buNone/>
            </a:pPr>
            <a:r>
              <a:rPr lang="en-US" sz="1700" dirty="0"/>
              <a:t>                                                              </a:t>
            </a:r>
            <a:r>
              <a:rPr lang="en-US" sz="1700" b="1" dirty="0"/>
              <a:t>while</a:t>
            </a:r>
          </a:p>
          <a:p>
            <a:pPr>
              <a:buFont typeface="Courier New" panose="02070309020205020404" pitchFamily="49" charset="0"/>
              <a:buChar char="o"/>
            </a:pPr>
            <a:r>
              <a:rPr lang="en-US" sz="1700" dirty="0"/>
              <a:t>Customer relationship management is a strategic approach to managing and nurturing long term relationships with customers.</a:t>
            </a:r>
          </a:p>
          <a:p>
            <a:pPr>
              <a:buFont typeface="Courier New" panose="02070309020205020404" pitchFamily="49" charset="0"/>
              <a:buChar char="o"/>
            </a:pPr>
            <a:r>
              <a:rPr lang="en-US" sz="1700" dirty="0"/>
              <a:t>The focus is on cultivating customer loyalty, maximizing customer life time value, and driving “repeat” purchases and advocacy.</a:t>
            </a:r>
          </a:p>
          <a:p>
            <a:pPr>
              <a:buFont typeface="Courier New" panose="02070309020205020404" pitchFamily="49" charset="0"/>
              <a:buChar char="o"/>
            </a:pPr>
            <a:r>
              <a:rPr lang="en-US" sz="1700" dirty="0"/>
              <a:t>CRM aims at building and maintaining strong and mutually beneficial relationships with customers by delivering personalized communications, tailored offerings and exceptional services.</a:t>
            </a:r>
          </a:p>
          <a:p>
            <a:pPr marL="0" indent="0">
              <a:buNone/>
            </a:pPr>
            <a:endParaRPr lang="en-US" dirty="0"/>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p:txBody>
          <a:bodyPr>
            <a:normAutofit fontScale="90000"/>
          </a:bodyPr>
          <a:lstStyle/>
          <a:p>
            <a:r>
              <a:rPr lang="en-US" b="1" dirty="0"/>
              <a:t>CAPTURING AND MANAGING CUSTOMER EXPERIENCES</a:t>
            </a:r>
          </a:p>
        </p:txBody>
      </p:sp>
      <p:sp>
        <p:nvSpPr>
          <p:cNvPr id="1048666" name="Content Placeholder 2"/>
          <p:cNvSpPr>
            <a:spLocks noGrp="1"/>
          </p:cNvSpPr>
          <p:nvPr>
            <p:ph idx="1"/>
          </p:nvPr>
        </p:nvSpPr>
        <p:spPr/>
        <p:txBody>
          <a:bodyPr/>
          <a:lstStyle/>
          <a:p>
            <a:pPr marL="0" indent="0">
              <a:buNone/>
            </a:pPr>
            <a:r>
              <a:rPr lang="en-US" dirty="0"/>
              <a:t>Capturing customer experiences involves systematically gathering, </a:t>
            </a:r>
            <a:r>
              <a:rPr lang="en-US" dirty="0" err="1"/>
              <a:t>analysing</a:t>
            </a:r>
            <a:r>
              <a:rPr lang="en-US" dirty="0"/>
              <a:t> and interpreting data and insights from various touch points and interactions between customers and an organization.</a:t>
            </a:r>
          </a:p>
        </p:txBody>
      </p:sp>
    </p:spTree>
    <p:extLst>
      <p:ext uri="{BB962C8B-B14F-4D97-AF65-F5344CB8AC3E}">
        <p14:creationId xmlns:p14="http://schemas.microsoft.com/office/powerpoint/2010/main" val="359560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DF6-5B25-79AF-09F2-0008B7DD2526}"/>
              </a:ext>
            </a:extLst>
          </p:cNvPr>
          <p:cNvSpPr>
            <a:spLocks noGrp="1"/>
          </p:cNvSpPr>
          <p:nvPr>
            <p:ph type="title"/>
          </p:nvPr>
        </p:nvSpPr>
        <p:spPr>
          <a:xfrm>
            <a:off x="530933" y="17998"/>
            <a:ext cx="10862782" cy="749808"/>
          </a:xfrm>
        </p:spPr>
        <p:txBody>
          <a:bodyPr rtlCol="0">
            <a:normAutofit fontScale="90000"/>
          </a:bodyPr>
          <a:lstStyle>
            <a:defPPr>
              <a:defRPr lang="en-GB"/>
            </a:defPPr>
          </a:lstStyle>
          <a:p>
            <a:pPr algn="ctr" rtl="0"/>
            <a:r>
              <a:rPr lang="en-GB" sz="3600" b="1" dirty="0"/>
              <a:t>Tools &amp; Methods used for Capturing and Managing Customer Value</a:t>
            </a:r>
          </a:p>
        </p:txBody>
      </p:sp>
      <p:sp>
        <p:nvSpPr>
          <p:cNvPr id="3" name="Text Placeholder 2">
            <a:extLst>
              <a:ext uri="{FF2B5EF4-FFF2-40B4-BE49-F238E27FC236}">
                <a16:creationId xmlns:a16="http://schemas.microsoft.com/office/drawing/2014/main" id="{0FA49DED-F98B-AA29-6402-0A09C4EFE003}"/>
              </a:ext>
            </a:extLst>
          </p:cNvPr>
          <p:cNvSpPr>
            <a:spLocks noGrp="1"/>
          </p:cNvSpPr>
          <p:nvPr>
            <p:ph type="body" sz="quarter" idx="13"/>
          </p:nvPr>
        </p:nvSpPr>
        <p:spPr>
          <a:xfrm>
            <a:off x="0" y="983742"/>
            <a:ext cx="12192000" cy="925977"/>
          </a:xfrm>
        </p:spPr>
        <p:txBody>
          <a:bodyPr rtlCol="0"/>
          <a:lstStyle>
            <a:defPPr>
              <a:defRPr lang="en-GB"/>
            </a:defPPr>
          </a:lstStyle>
          <a:p>
            <a:pPr rtl="0"/>
            <a:r>
              <a:rPr lang="en-GB" sz="3600" dirty="0"/>
              <a:t>Customer Journey Mapping: </a:t>
            </a:r>
            <a:r>
              <a:rPr lang="en-US" sz="2000" i="1" dirty="0"/>
              <a:t>Understanding the customer journey across various touchpoints and interactions with the organization</a:t>
            </a:r>
            <a:endParaRPr lang="en-GB" sz="2000" i="1" dirty="0"/>
          </a:p>
        </p:txBody>
      </p:sp>
      <p:sp>
        <p:nvSpPr>
          <p:cNvPr id="4" name="Text Placeholder 3">
            <a:extLst>
              <a:ext uri="{FF2B5EF4-FFF2-40B4-BE49-F238E27FC236}">
                <a16:creationId xmlns:a16="http://schemas.microsoft.com/office/drawing/2014/main" id="{EBBAF7CB-A8CE-582C-C1DB-E6D72AC69A46}"/>
              </a:ext>
            </a:extLst>
          </p:cNvPr>
          <p:cNvSpPr>
            <a:spLocks noGrp="1"/>
          </p:cNvSpPr>
          <p:nvPr>
            <p:ph type="body" sz="quarter" idx="14"/>
          </p:nvPr>
        </p:nvSpPr>
        <p:spPr>
          <a:xfrm>
            <a:off x="0" y="2966011"/>
            <a:ext cx="12192000" cy="925977"/>
          </a:xfrm>
        </p:spPr>
        <p:txBody>
          <a:bodyPr rtlCol="0"/>
          <a:lstStyle>
            <a:defPPr>
              <a:defRPr lang="en-GB"/>
            </a:defPPr>
          </a:lstStyle>
          <a:p>
            <a:pPr rtl="0"/>
            <a:r>
              <a:rPr lang="en-GB" sz="3600" dirty="0"/>
              <a:t>Data Analytics and Insights:</a:t>
            </a:r>
            <a:r>
              <a:rPr lang="en-US" sz="2000" i="1" dirty="0"/>
              <a:t>Analyze transactional data, website interactions, social media engagements, and other sources to understand customer behaviors, preferences, and trends. </a:t>
            </a:r>
            <a:endParaRPr lang="en-GB" sz="2000" i="1" dirty="0"/>
          </a:p>
        </p:txBody>
      </p:sp>
      <p:sp>
        <p:nvSpPr>
          <p:cNvPr id="5" name="Text Placeholder 4">
            <a:extLst>
              <a:ext uri="{FF2B5EF4-FFF2-40B4-BE49-F238E27FC236}">
                <a16:creationId xmlns:a16="http://schemas.microsoft.com/office/drawing/2014/main" id="{21C403DC-3521-3A53-9255-0D192EBD4F25}"/>
              </a:ext>
            </a:extLst>
          </p:cNvPr>
          <p:cNvSpPr>
            <a:spLocks noGrp="1"/>
          </p:cNvSpPr>
          <p:nvPr>
            <p:ph type="body" sz="quarter" idx="15"/>
          </p:nvPr>
        </p:nvSpPr>
        <p:spPr>
          <a:xfrm>
            <a:off x="0" y="4190757"/>
            <a:ext cx="12192000" cy="749808"/>
          </a:xfrm>
        </p:spPr>
        <p:txBody>
          <a:bodyPr rtlCol="0"/>
          <a:lstStyle>
            <a:defPPr>
              <a:defRPr lang="en-GB"/>
            </a:defPPr>
          </a:lstStyle>
          <a:p>
            <a:pPr rtl="0"/>
            <a:r>
              <a:rPr lang="en-GB" sz="3200" dirty="0"/>
              <a:t>Customer Satisfaction Surveys:</a:t>
            </a:r>
            <a:r>
              <a:rPr lang="en-US" sz="2000" i="1" dirty="0"/>
              <a:t>Analyze survey results to pinpoint key drivers of satisfaction and prioritize initiatives to address critical issues and enhance the overall customer experience.</a:t>
            </a:r>
            <a:endParaRPr lang="en-GB" sz="2000" i="1" dirty="0"/>
          </a:p>
        </p:txBody>
      </p:sp>
      <p:sp>
        <p:nvSpPr>
          <p:cNvPr id="6" name="Text Placeholder 5">
            <a:extLst>
              <a:ext uri="{FF2B5EF4-FFF2-40B4-BE49-F238E27FC236}">
                <a16:creationId xmlns:a16="http://schemas.microsoft.com/office/drawing/2014/main" id="{01F6EA68-2AA8-DF86-685C-EC3843127767}"/>
              </a:ext>
            </a:extLst>
          </p:cNvPr>
          <p:cNvSpPr>
            <a:spLocks noGrp="1"/>
          </p:cNvSpPr>
          <p:nvPr>
            <p:ph type="body" sz="quarter" idx="16"/>
          </p:nvPr>
        </p:nvSpPr>
        <p:spPr>
          <a:xfrm>
            <a:off x="-2" y="5170505"/>
            <a:ext cx="12191999" cy="839927"/>
          </a:xfrm>
        </p:spPr>
        <p:txBody>
          <a:bodyPr rtlCol="0"/>
          <a:lstStyle>
            <a:defPPr>
              <a:defRPr lang="en-GB"/>
            </a:defPPr>
          </a:lstStyle>
          <a:p>
            <a:pPr rtl="0"/>
            <a:r>
              <a:rPr lang="en-GB" sz="3200" dirty="0"/>
              <a:t>Customer Advisory Boards: </a:t>
            </a:r>
            <a:r>
              <a:rPr lang="en-US" sz="2000" i="1" dirty="0"/>
              <a:t>Leveraging the expertise and perspectives of these customer advisors can influence decision-making and drive innovation</a:t>
            </a:r>
            <a:endParaRPr lang="en-GB" sz="2000" i="1" dirty="0"/>
          </a:p>
        </p:txBody>
      </p:sp>
      <p:sp>
        <p:nvSpPr>
          <p:cNvPr id="11" name="Text Placeholder 4">
            <a:extLst>
              <a:ext uri="{FF2B5EF4-FFF2-40B4-BE49-F238E27FC236}">
                <a16:creationId xmlns:a16="http://schemas.microsoft.com/office/drawing/2014/main" id="{60701847-36E8-C564-13C6-C6DC7765AD0F}"/>
              </a:ext>
            </a:extLst>
          </p:cNvPr>
          <p:cNvSpPr txBox="1">
            <a:spLocks/>
          </p:cNvSpPr>
          <p:nvPr/>
        </p:nvSpPr>
        <p:spPr>
          <a:xfrm>
            <a:off x="-2" y="2072537"/>
            <a:ext cx="12192000" cy="749808"/>
          </a:xfrm>
          <a:prstGeom prst="rect">
            <a:avLst/>
          </a:prstGeom>
          <a:solidFill>
            <a:schemeClr val="accent4">
              <a:lumMod val="75000"/>
            </a:schemeClr>
          </a:solidFill>
        </p:spPr>
        <p:txBody>
          <a:bodyPr vert="horz" lIns="713232" tIns="45720" rIns="91440" bIns="45720" rtlCol="0" anchor="ctr">
            <a:noAutofit/>
          </a:bodyPr>
          <a:lstStyle>
            <a:defPPr>
              <a:defRPr lang="en-GB"/>
            </a:defPPr>
            <a:lvl1pPr marL="0" indent="0" algn="l" defTabSz="914400" rtl="0" eaLnBrk="1" latinLnBrk="0" hangingPunct="1">
              <a:lnSpc>
                <a:spcPct val="100000"/>
              </a:lnSpc>
              <a:spcBef>
                <a:spcPts val="0"/>
              </a:spcBef>
              <a:buFont typeface="Arial" panose="020B0604020202020204" pitchFamily="34" charset="0"/>
              <a:buNone/>
              <a:defRPr lang="en-GB"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srgbClr val="FDF9E2"/>
                </a:solidFill>
                <a:effectLst/>
                <a:uLnTx/>
                <a:uFillTx/>
                <a:latin typeface="Gill Sans MT" panose="020B0502020104020203"/>
                <a:ea typeface="+mn-ea"/>
                <a:cs typeface="+mn-cs"/>
              </a:rPr>
              <a:t>Voice of the Customer Programs</a:t>
            </a:r>
            <a:r>
              <a:rPr kumimoji="0" lang="en-US" sz="2000" b="0" i="1" u="none" strike="noStrike" kern="1200" cap="none" spc="0" normalizeH="0" baseline="0" noProof="0" dirty="0">
                <a:ln>
                  <a:noFill/>
                </a:ln>
                <a:solidFill>
                  <a:srgbClr val="FDF9E2"/>
                </a:solidFill>
                <a:effectLst/>
                <a:uLnTx/>
                <a:uFillTx/>
                <a:latin typeface="Gill Sans MT" panose="020B0502020104020203"/>
                <a:ea typeface="+mn-ea"/>
                <a:cs typeface="+mn-cs"/>
              </a:rPr>
              <a:t>: Systematically collect feedback and insights from customers </a:t>
            </a:r>
          </a:p>
        </p:txBody>
      </p:sp>
    </p:spTree>
    <p:extLst>
      <p:ext uri="{BB962C8B-B14F-4D97-AF65-F5344CB8AC3E}">
        <p14:creationId xmlns:p14="http://schemas.microsoft.com/office/powerpoint/2010/main" val="45285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618A-7960-7F51-6098-B150F2AEB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4095C-87A6-697E-AA8B-41B7207A4EF6}"/>
              </a:ext>
            </a:extLst>
          </p:cNvPr>
          <p:cNvSpPr>
            <a:spLocks noGrp="1"/>
          </p:cNvSpPr>
          <p:nvPr>
            <p:ph type="title"/>
          </p:nvPr>
        </p:nvSpPr>
        <p:spPr>
          <a:xfrm>
            <a:off x="530933" y="17998"/>
            <a:ext cx="10862782" cy="749808"/>
          </a:xfrm>
        </p:spPr>
        <p:txBody>
          <a:bodyPr rtlCol="0"/>
          <a:lstStyle>
            <a:defPPr>
              <a:defRPr lang="en-GB"/>
            </a:defPPr>
          </a:lstStyle>
          <a:p>
            <a:pPr algn="ctr" rtl="0"/>
            <a:r>
              <a:rPr lang="en-GB" sz="3600" b="1" dirty="0"/>
              <a:t>Capturing and Managing Customer Value</a:t>
            </a:r>
          </a:p>
        </p:txBody>
      </p:sp>
      <p:sp>
        <p:nvSpPr>
          <p:cNvPr id="3" name="Text Placeholder 2">
            <a:extLst>
              <a:ext uri="{FF2B5EF4-FFF2-40B4-BE49-F238E27FC236}">
                <a16:creationId xmlns:a16="http://schemas.microsoft.com/office/drawing/2014/main" id="{2D5F6292-55E6-6CD8-5FAC-A4BBA7F70D24}"/>
              </a:ext>
            </a:extLst>
          </p:cNvPr>
          <p:cNvSpPr>
            <a:spLocks noGrp="1"/>
          </p:cNvSpPr>
          <p:nvPr>
            <p:ph type="body" sz="quarter" idx="13"/>
          </p:nvPr>
        </p:nvSpPr>
        <p:spPr>
          <a:xfrm>
            <a:off x="-2" y="757043"/>
            <a:ext cx="12192000" cy="925977"/>
          </a:xfrm>
        </p:spPr>
        <p:txBody>
          <a:bodyPr rtlCol="0"/>
          <a:lstStyle>
            <a:defPPr>
              <a:defRPr lang="en-GB"/>
            </a:defPPr>
          </a:lstStyle>
          <a:p>
            <a:pPr rtl="0"/>
            <a:r>
              <a:rPr lang="en-GB" sz="3600" dirty="0"/>
              <a:t>Real-Time Feedback Mechanisms: </a:t>
            </a:r>
            <a:r>
              <a:rPr lang="en-US" sz="2000" i="1" dirty="0"/>
              <a:t>Real-time mechanisms such as live chat support, instant messaging, or feedback kiosks capture immediate insights and reactions from customers</a:t>
            </a:r>
            <a:r>
              <a:rPr lang="en-US" sz="2000" dirty="0"/>
              <a:t>.</a:t>
            </a:r>
            <a:endParaRPr lang="en-GB" sz="2000" dirty="0"/>
          </a:p>
        </p:txBody>
      </p:sp>
      <p:sp>
        <p:nvSpPr>
          <p:cNvPr id="4" name="Text Placeholder 3">
            <a:extLst>
              <a:ext uri="{FF2B5EF4-FFF2-40B4-BE49-F238E27FC236}">
                <a16:creationId xmlns:a16="http://schemas.microsoft.com/office/drawing/2014/main" id="{3F53FCFD-493C-33B8-B9C9-4B18671AC02E}"/>
              </a:ext>
            </a:extLst>
          </p:cNvPr>
          <p:cNvSpPr>
            <a:spLocks noGrp="1"/>
          </p:cNvSpPr>
          <p:nvPr>
            <p:ph type="body" sz="quarter" idx="14"/>
          </p:nvPr>
        </p:nvSpPr>
        <p:spPr>
          <a:xfrm>
            <a:off x="0" y="2891789"/>
            <a:ext cx="12192000" cy="925977"/>
          </a:xfrm>
        </p:spPr>
        <p:txBody>
          <a:bodyPr rtlCol="0"/>
          <a:lstStyle>
            <a:defPPr>
              <a:defRPr lang="en-GB"/>
            </a:defPPr>
          </a:lstStyle>
          <a:p>
            <a:pPr rtl="0"/>
            <a:r>
              <a:rPr lang="en-GB" sz="3600" dirty="0"/>
              <a:t>Social Media Listening: </a:t>
            </a:r>
            <a:r>
              <a:rPr lang="en-US" sz="2000" i="1" dirty="0"/>
              <a:t>Social media monitoring tools can help organizations capture real-time feedback, identify emerging trends, and address customer concerns or complaints promptly. </a:t>
            </a:r>
            <a:endParaRPr lang="en-GB" sz="2000" i="1" dirty="0"/>
          </a:p>
        </p:txBody>
      </p:sp>
      <p:sp>
        <p:nvSpPr>
          <p:cNvPr id="5" name="Text Placeholder 4">
            <a:extLst>
              <a:ext uri="{FF2B5EF4-FFF2-40B4-BE49-F238E27FC236}">
                <a16:creationId xmlns:a16="http://schemas.microsoft.com/office/drawing/2014/main" id="{2D19F43C-81EC-57F9-27EF-6C64EE433E1E}"/>
              </a:ext>
            </a:extLst>
          </p:cNvPr>
          <p:cNvSpPr>
            <a:spLocks noGrp="1"/>
          </p:cNvSpPr>
          <p:nvPr>
            <p:ph type="body" sz="quarter" idx="15"/>
          </p:nvPr>
        </p:nvSpPr>
        <p:spPr>
          <a:xfrm>
            <a:off x="0" y="3890772"/>
            <a:ext cx="12192000" cy="953518"/>
          </a:xfrm>
        </p:spPr>
        <p:txBody>
          <a:bodyPr rtlCol="0"/>
          <a:lstStyle>
            <a:defPPr>
              <a:defRPr lang="en-GB"/>
            </a:defPPr>
          </a:lstStyle>
          <a:p>
            <a:r>
              <a:rPr lang="en-GB" sz="3600" dirty="0"/>
              <a:t>Continuous Improvement Culture: </a:t>
            </a:r>
            <a:r>
              <a:rPr lang="en-US" sz="2000" i="1" dirty="0"/>
              <a:t>Foster a culture of continuous improvement and innovation that prioritizes customer feedback, insights, and collaboration across departments. </a:t>
            </a:r>
            <a:endParaRPr lang="en-GB" sz="3600" i="1" dirty="0"/>
          </a:p>
        </p:txBody>
      </p:sp>
      <p:sp>
        <p:nvSpPr>
          <p:cNvPr id="6" name="Text Placeholder 5">
            <a:extLst>
              <a:ext uri="{FF2B5EF4-FFF2-40B4-BE49-F238E27FC236}">
                <a16:creationId xmlns:a16="http://schemas.microsoft.com/office/drawing/2014/main" id="{D6D45699-70CC-2D6F-1057-CE002CC3B052}"/>
              </a:ext>
            </a:extLst>
          </p:cNvPr>
          <p:cNvSpPr>
            <a:spLocks noGrp="1"/>
          </p:cNvSpPr>
          <p:nvPr>
            <p:ph type="body" sz="quarter" idx="16"/>
          </p:nvPr>
        </p:nvSpPr>
        <p:spPr>
          <a:xfrm>
            <a:off x="1" y="5113177"/>
            <a:ext cx="12191999" cy="953518"/>
          </a:xfrm>
        </p:spPr>
        <p:txBody>
          <a:bodyPr rtlCol="0"/>
          <a:lstStyle>
            <a:defPPr>
              <a:defRPr lang="en-GB"/>
            </a:defPPr>
          </a:lstStyle>
          <a:p>
            <a:pPr rtl="0"/>
            <a:r>
              <a:rPr lang="en-GB" sz="3600" dirty="0"/>
              <a:t>Continuous Monitoring: </a:t>
            </a:r>
            <a:r>
              <a:rPr lang="en-US" sz="2000" i="1" dirty="0"/>
              <a:t>By continually refining and optimizing the customer experience, organizations can stay ahead of the competition and drive long-term success.</a:t>
            </a:r>
            <a:endParaRPr lang="en-GB" sz="2000" i="1" dirty="0"/>
          </a:p>
        </p:txBody>
      </p:sp>
      <p:sp>
        <p:nvSpPr>
          <p:cNvPr id="11" name="Text Placeholder 4">
            <a:extLst>
              <a:ext uri="{FF2B5EF4-FFF2-40B4-BE49-F238E27FC236}">
                <a16:creationId xmlns:a16="http://schemas.microsoft.com/office/drawing/2014/main" id="{30A6FFCC-CFCC-BDC1-135E-103611E85312}"/>
              </a:ext>
            </a:extLst>
          </p:cNvPr>
          <p:cNvSpPr txBox="1">
            <a:spLocks/>
          </p:cNvSpPr>
          <p:nvPr/>
        </p:nvSpPr>
        <p:spPr>
          <a:xfrm>
            <a:off x="-2" y="1756027"/>
            <a:ext cx="12192000" cy="996504"/>
          </a:xfrm>
          <a:prstGeom prst="rect">
            <a:avLst/>
          </a:prstGeom>
          <a:solidFill>
            <a:schemeClr val="accent4">
              <a:lumMod val="75000"/>
            </a:schemeClr>
          </a:solidFill>
        </p:spPr>
        <p:txBody>
          <a:bodyPr vert="horz" lIns="713232" tIns="45720" rIns="91440" bIns="45720" rtlCol="0" anchor="ctr">
            <a:noAutofit/>
          </a:bodyPr>
          <a:lstStyle>
            <a:defPPr>
              <a:defRPr lang="en-GB"/>
            </a:defPPr>
            <a:lvl1pPr marL="0" indent="0" algn="l" defTabSz="914400" rtl="0" eaLnBrk="1" latinLnBrk="0" hangingPunct="1">
              <a:lnSpc>
                <a:spcPct val="100000"/>
              </a:lnSpc>
              <a:spcBef>
                <a:spcPts val="0"/>
              </a:spcBef>
              <a:buFont typeface="Arial" panose="020B0604020202020204" pitchFamily="34" charset="0"/>
              <a:buNone/>
              <a:defRPr lang="en-GB"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srgbClr val="FDF9E2"/>
                </a:solidFill>
                <a:effectLst/>
                <a:uLnTx/>
                <a:uFillTx/>
                <a:latin typeface="Gill Sans MT" panose="020B0502020104020203"/>
                <a:ea typeface="+mn-ea"/>
                <a:cs typeface="+mn-cs"/>
              </a:rPr>
              <a:t>Mystery Shopping:  </a:t>
            </a:r>
            <a:r>
              <a:rPr kumimoji="0" lang="en-US" sz="2000" b="0" i="1" strike="noStrike" kern="1200" cap="none" spc="0" normalizeH="0" baseline="0" noProof="0" dirty="0">
                <a:ln>
                  <a:noFill/>
                </a:ln>
                <a:solidFill>
                  <a:srgbClr val="FDF9E2"/>
                </a:solidFill>
                <a:effectLst/>
                <a:uLnTx/>
                <a:uFillTx/>
                <a:latin typeface="Gill Sans MT" panose="020B0502020104020203"/>
                <a:ea typeface="+mn-ea"/>
                <a:cs typeface="+mn-cs"/>
              </a:rPr>
              <a:t>Hire third-party evaluators to pose as customers and assess various aspects of the customer journey, including product knowledge, service quality, and adherence to brand standards.: </a:t>
            </a:r>
          </a:p>
        </p:txBody>
      </p:sp>
    </p:spTree>
    <p:extLst>
      <p:ext uri="{BB962C8B-B14F-4D97-AF65-F5344CB8AC3E}">
        <p14:creationId xmlns:p14="http://schemas.microsoft.com/office/powerpoint/2010/main" val="103351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9427-C7BF-75A2-BB5F-A068BE272115}"/>
              </a:ext>
            </a:extLst>
          </p:cNvPr>
          <p:cNvSpPr>
            <a:spLocks noGrp="1"/>
          </p:cNvSpPr>
          <p:nvPr>
            <p:ph type="title"/>
          </p:nvPr>
        </p:nvSpPr>
        <p:spPr/>
        <p:txBody>
          <a:bodyPr/>
          <a:lstStyle/>
          <a:p>
            <a:r>
              <a:rPr lang="en-US" dirty="0"/>
              <a:t>Topic Three Content </a:t>
            </a:r>
            <a:endParaRPr lang="en-UG" dirty="0"/>
          </a:p>
        </p:txBody>
      </p:sp>
      <p:sp>
        <p:nvSpPr>
          <p:cNvPr id="3" name="Content Placeholder 2">
            <a:extLst>
              <a:ext uri="{FF2B5EF4-FFF2-40B4-BE49-F238E27FC236}">
                <a16:creationId xmlns:a16="http://schemas.microsoft.com/office/drawing/2014/main" id="{822F8991-3A28-1224-6CBE-2C331E2FF423}"/>
              </a:ext>
            </a:extLst>
          </p:cNvPr>
          <p:cNvSpPr>
            <a:spLocks noGrp="1"/>
          </p:cNvSpPr>
          <p:nvPr>
            <p:ph idx="1"/>
          </p:nvPr>
        </p:nvSpPr>
        <p:spPr>
          <a:xfrm>
            <a:off x="858416" y="2453951"/>
            <a:ext cx="10038182" cy="3694921"/>
          </a:xfrm>
        </p:spPr>
        <p:txBody>
          <a:bodyPr>
            <a:normAutofit/>
          </a:bodyPr>
          <a:lstStyle/>
          <a:p>
            <a:r>
              <a:rPr lang="en-US" dirty="0"/>
              <a:t>Customer Value</a:t>
            </a:r>
          </a:p>
          <a:p>
            <a:r>
              <a:rPr lang="en-US" dirty="0"/>
              <a:t>Aspects of Customer Value</a:t>
            </a:r>
          </a:p>
          <a:p>
            <a:r>
              <a:rPr lang="en-US" dirty="0"/>
              <a:t>Sources of Customer Value  </a:t>
            </a:r>
          </a:p>
          <a:p>
            <a:r>
              <a:rPr lang="en-US" dirty="0"/>
              <a:t>When do Customer Experience Value</a:t>
            </a:r>
          </a:p>
          <a:p>
            <a:r>
              <a:rPr lang="en-US" dirty="0"/>
              <a:t>Customer Experience Mgt and Customer Relationship Mgt</a:t>
            </a:r>
          </a:p>
          <a:p>
            <a:r>
              <a:rPr lang="en-US" dirty="0"/>
              <a:t>Transactional Marketing and Customer Relationship Mgt </a:t>
            </a:r>
          </a:p>
          <a:p>
            <a:r>
              <a:rPr lang="en-US" dirty="0"/>
              <a:t>Capturing and Managing Customer Experience and Value</a:t>
            </a:r>
            <a:endParaRPr lang="en-UG" dirty="0"/>
          </a:p>
        </p:txBody>
      </p:sp>
    </p:spTree>
    <p:extLst>
      <p:ext uri="{BB962C8B-B14F-4D97-AF65-F5344CB8AC3E}">
        <p14:creationId xmlns:p14="http://schemas.microsoft.com/office/powerpoint/2010/main" val="263437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r>
              <a:rPr lang="en-US" b="1" dirty="0"/>
              <a:t>CUSTOMER VALUE</a:t>
            </a:r>
          </a:p>
        </p:txBody>
      </p:sp>
      <p:sp>
        <p:nvSpPr>
          <p:cNvPr id="1048607" name="Content Placeholder 2"/>
          <p:cNvSpPr>
            <a:spLocks noGrp="1"/>
          </p:cNvSpPr>
          <p:nvPr>
            <p:ph idx="1"/>
          </p:nvPr>
        </p:nvSpPr>
        <p:spPr>
          <a:xfrm>
            <a:off x="830424" y="2276669"/>
            <a:ext cx="10328988" cy="3743131"/>
          </a:xfrm>
        </p:spPr>
        <p:txBody>
          <a:bodyPr>
            <a:normAutofit/>
          </a:bodyPr>
          <a:lstStyle/>
          <a:p>
            <a:pPr marL="0" indent="0">
              <a:buNone/>
            </a:pPr>
            <a:endParaRPr lang="en-US" b="1" dirty="0"/>
          </a:p>
          <a:p>
            <a:pPr marL="0" indent="0">
              <a:buNone/>
            </a:pPr>
            <a:r>
              <a:rPr lang="en-US" b="1" dirty="0"/>
              <a:t>Definition: </a:t>
            </a:r>
            <a:r>
              <a:rPr lang="en-US" dirty="0"/>
              <a:t>Customer value is a central concept in marketing and business strategy, representing the perceived benefits that customers receive from a product or service compared to the cost incurred to acquire it.</a:t>
            </a:r>
          </a:p>
          <a:p>
            <a:pPr marL="0" indent="0">
              <a:buNone/>
            </a:pPr>
            <a:r>
              <a:rPr lang="en-US" dirty="0"/>
              <a:t>Its essentially what customers believe they gain from a product or service in relation to what they have to give up to obtain it.</a:t>
            </a:r>
          </a:p>
          <a:p>
            <a:pPr marL="0" indent="0">
              <a:buNone/>
            </a:pPr>
            <a:endParaRPr lang="en-US" dirty="0"/>
          </a:p>
          <a:p>
            <a:pPr marL="0" indent="0">
              <a:buNone/>
            </a:pPr>
            <a:r>
              <a:rPr lang="en-US" dirty="0"/>
              <a:t> </a:t>
            </a:r>
          </a:p>
          <a:p>
            <a:pPr marL="0" indent="0">
              <a:buNone/>
            </a:pPr>
            <a:endParaRPr lang="en-US" sz="2800" dirty="0"/>
          </a:p>
          <a:p>
            <a:pPr marL="0" indent="0">
              <a:buNone/>
            </a:pPr>
            <a:endParaRPr lang="en-US" sz="2800" dirty="0"/>
          </a:p>
          <a:p>
            <a:pPr marL="0" indent="0">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3311-2F5B-11EF-BF1D-D194F38D5390}"/>
              </a:ext>
            </a:extLst>
          </p:cNvPr>
          <p:cNvSpPr>
            <a:spLocks noGrp="1"/>
          </p:cNvSpPr>
          <p:nvPr>
            <p:ph type="title"/>
          </p:nvPr>
        </p:nvSpPr>
        <p:spPr/>
        <p:txBody>
          <a:bodyPr>
            <a:normAutofit fontScale="90000"/>
          </a:bodyPr>
          <a:lstStyle/>
          <a:p>
            <a:r>
              <a:rPr lang="en-US" b="1" dirty="0"/>
              <a:t>COMPONENTS OF CUSTOMER VALUE.</a:t>
            </a:r>
            <a:endParaRPr lang="en-US" dirty="0"/>
          </a:p>
        </p:txBody>
      </p:sp>
      <p:pic>
        <p:nvPicPr>
          <p:cNvPr id="5" name="Content Placeholder 4">
            <a:extLst>
              <a:ext uri="{FF2B5EF4-FFF2-40B4-BE49-F238E27FC236}">
                <a16:creationId xmlns:a16="http://schemas.microsoft.com/office/drawing/2014/main" id="{152103F9-F75A-9E96-13D4-5E4984FC5176}"/>
              </a:ext>
            </a:extLst>
          </p:cNvPr>
          <p:cNvPicPr>
            <a:picLocks noGrp="1" noChangeAspect="1"/>
          </p:cNvPicPr>
          <p:nvPr>
            <p:ph idx="1"/>
          </p:nvPr>
        </p:nvPicPr>
        <p:blipFill>
          <a:blip r:embed="rId2"/>
          <a:stretch>
            <a:fillRect/>
          </a:stretch>
        </p:blipFill>
        <p:spPr>
          <a:xfrm>
            <a:off x="1295400" y="3093351"/>
            <a:ext cx="9601200" cy="2246098"/>
          </a:xfrm>
        </p:spPr>
      </p:pic>
    </p:spTree>
    <p:extLst>
      <p:ext uri="{BB962C8B-B14F-4D97-AF65-F5344CB8AC3E}">
        <p14:creationId xmlns:p14="http://schemas.microsoft.com/office/powerpoint/2010/main" val="147234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7559-EE78-5822-400E-FAE0AA3556F9}"/>
              </a:ext>
            </a:extLst>
          </p:cNvPr>
          <p:cNvSpPr>
            <a:spLocks noGrp="1"/>
          </p:cNvSpPr>
          <p:nvPr>
            <p:ph type="title"/>
          </p:nvPr>
        </p:nvSpPr>
        <p:spPr/>
        <p:txBody>
          <a:bodyPr/>
          <a:lstStyle/>
          <a:p>
            <a:r>
              <a:rPr lang="en-US" dirty="0"/>
              <a:t>TANGIBLE VALUE</a:t>
            </a:r>
          </a:p>
        </p:txBody>
      </p:sp>
      <p:sp>
        <p:nvSpPr>
          <p:cNvPr id="3" name="Content Placeholder 2">
            <a:extLst>
              <a:ext uri="{FF2B5EF4-FFF2-40B4-BE49-F238E27FC236}">
                <a16:creationId xmlns:a16="http://schemas.microsoft.com/office/drawing/2014/main" id="{A842B053-C915-EED7-11D5-0EDC0E768390}"/>
              </a:ext>
            </a:extLst>
          </p:cNvPr>
          <p:cNvSpPr>
            <a:spLocks noGrp="1"/>
          </p:cNvSpPr>
          <p:nvPr>
            <p:ph idx="1"/>
          </p:nvPr>
        </p:nvSpPr>
        <p:spPr/>
        <p:txBody>
          <a:bodyPr/>
          <a:lstStyle/>
          <a:p>
            <a:r>
              <a:rPr lang="en-US" dirty="0"/>
              <a:t>Functional Value: It is the ability of the product to meet a given need. It includes usefulness, reliability, durability, performance, resale value, delivery and maintenance.</a:t>
            </a:r>
          </a:p>
          <a:p>
            <a:r>
              <a:rPr lang="en-US" dirty="0"/>
              <a:t>Economic value: It is price advantage in a product/brand.</a:t>
            </a:r>
          </a:p>
          <a:p>
            <a:r>
              <a:rPr lang="en-US" dirty="0"/>
              <a:t>Convenience value: It is related to easy convenience in application/use of the product</a:t>
            </a:r>
          </a:p>
          <a:p>
            <a:endParaRPr lang="en-US" dirty="0"/>
          </a:p>
        </p:txBody>
      </p:sp>
    </p:spTree>
    <p:extLst>
      <p:ext uri="{BB962C8B-B14F-4D97-AF65-F5344CB8AC3E}">
        <p14:creationId xmlns:p14="http://schemas.microsoft.com/office/powerpoint/2010/main" val="266718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70AC-EA75-6E6E-6822-89202EA6893B}"/>
              </a:ext>
            </a:extLst>
          </p:cNvPr>
          <p:cNvSpPr>
            <a:spLocks noGrp="1"/>
          </p:cNvSpPr>
          <p:nvPr>
            <p:ph type="title"/>
          </p:nvPr>
        </p:nvSpPr>
        <p:spPr/>
        <p:txBody>
          <a:bodyPr/>
          <a:lstStyle/>
          <a:p>
            <a:r>
              <a:rPr lang="en-US" b="1" dirty="0"/>
              <a:t>TANGIBLE VALUE Cont.</a:t>
            </a:r>
            <a:endParaRPr lang="en-US" dirty="0"/>
          </a:p>
        </p:txBody>
      </p:sp>
      <p:sp>
        <p:nvSpPr>
          <p:cNvPr id="3" name="Content Placeholder 2">
            <a:extLst>
              <a:ext uri="{FF2B5EF4-FFF2-40B4-BE49-F238E27FC236}">
                <a16:creationId xmlns:a16="http://schemas.microsoft.com/office/drawing/2014/main" id="{8572A195-BDE7-B625-003A-2CE25DBA2C34}"/>
              </a:ext>
            </a:extLst>
          </p:cNvPr>
          <p:cNvSpPr>
            <a:spLocks noGrp="1"/>
          </p:cNvSpPr>
          <p:nvPr>
            <p:ph idx="1"/>
          </p:nvPr>
        </p:nvSpPr>
        <p:spPr/>
        <p:txBody>
          <a:bodyPr/>
          <a:lstStyle/>
          <a:p>
            <a:r>
              <a:rPr lang="en-US" dirty="0"/>
              <a:t>Sensory &amp; Aesthetic value:: Sensory value refers to the taste, looks, smell, sound and touch of the product. Aesthetic value refers to the appeal of the product/packaging/presentation to the aesthetic senses.</a:t>
            </a:r>
          </a:p>
          <a:p>
            <a:pPr marL="0" indent="0">
              <a:buNone/>
            </a:pPr>
            <a:endParaRPr lang="en-US" dirty="0"/>
          </a:p>
          <a:p>
            <a:r>
              <a:rPr lang="en-US" dirty="0"/>
              <a:t>Service (People) Value: It encompasses promptness and quality o service as well as good customer relationship. Services value gets translated to best solutions to customer  problems e.g. 30 minutes delivery by Glovo.</a:t>
            </a:r>
          </a:p>
          <a:p>
            <a:endParaRPr lang="en-US" dirty="0"/>
          </a:p>
        </p:txBody>
      </p:sp>
    </p:spTree>
    <p:extLst>
      <p:ext uri="{BB962C8B-B14F-4D97-AF65-F5344CB8AC3E}">
        <p14:creationId xmlns:p14="http://schemas.microsoft.com/office/powerpoint/2010/main" val="341794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06E5-B586-D931-C40E-42BC6A0F80A2}"/>
              </a:ext>
            </a:extLst>
          </p:cNvPr>
          <p:cNvSpPr>
            <a:spLocks noGrp="1"/>
          </p:cNvSpPr>
          <p:nvPr>
            <p:ph type="title"/>
          </p:nvPr>
        </p:nvSpPr>
        <p:spPr/>
        <p:txBody>
          <a:bodyPr/>
          <a:lstStyle/>
          <a:p>
            <a:r>
              <a:rPr lang="en-US" b="1" dirty="0"/>
              <a:t>INTANGIBLE VALUE </a:t>
            </a:r>
            <a:endParaRPr lang="en-US" dirty="0"/>
          </a:p>
        </p:txBody>
      </p:sp>
      <p:sp>
        <p:nvSpPr>
          <p:cNvPr id="3" name="Content Placeholder 2">
            <a:extLst>
              <a:ext uri="{FF2B5EF4-FFF2-40B4-BE49-F238E27FC236}">
                <a16:creationId xmlns:a16="http://schemas.microsoft.com/office/drawing/2014/main" id="{D169A341-6922-81C2-02E5-BCF63E556CE1}"/>
              </a:ext>
            </a:extLst>
          </p:cNvPr>
          <p:cNvSpPr>
            <a:spLocks noGrp="1"/>
          </p:cNvSpPr>
          <p:nvPr>
            <p:ph idx="1"/>
          </p:nvPr>
        </p:nvSpPr>
        <p:spPr/>
        <p:txBody>
          <a:bodyPr>
            <a:normAutofit lnSpcReduction="10000"/>
          </a:bodyPr>
          <a:lstStyle/>
          <a:p>
            <a:r>
              <a:rPr lang="en-US" dirty="0"/>
              <a:t>Social Value: A product has social value when its use confers social acceptance or social desirability on the consumer.</a:t>
            </a:r>
          </a:p>
          <a:p>
            <a:r>
              <a:rPr lang="en-US" dirty="0"/>
              <a:t>Prestige/ Status Value: When its possession contributes to the user’s sense of status / esteem </a:t>
            </a:r>
            <a:r>
              <a:rPr lang="en-US" dirty="0" err="1"/>
              <a:t>eg</a:t>
            </a:r>
            <a:r>
              <a:rPr lang="en-US" dirty="0"/>
              <a:t> luxury products</a:t>
            </a:r>
          </a:p>
          <a:p>
            <a:r>
              <a:rPr lang="en-US" dirty="0"/>
              <a:t>Sentiment value: It refers to product’s capacity to stimulate some sentiments/memories/ past associations while using the products.</a:t>
            </a:r>
          </a:p>
          <a:p>
            <a:r>
              <a:rPr lang="en-US" dirty="0"/>
              <a:t>Experience Value : This refers to the personal experience of using the product</a:t>
            </a:r>
          </a:p>
          <a:p>
            <a:endParaRPr lang="en-US" dirty="0"/>
          </a:p>
        </p:txBody>
      </p:sp>
    </p:spTree>
    <p:extLst>
      <p:ext uri="{BB962C8B-B14F-4D97-AF65-F5344CB8AC3E}">
        <p14:creationId xmlns:p14="http://schemas.microsoft.com/office/powerpoint/2010/main" val="328881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b="1" dirty="0"/>
              <a:t>Aspects of Customer Value </a:t>
            </a:r>
          </a:p>
        </p:txBody>
      </p:sp>
      <p:sp>
        <p:nvSpPr>
          <p:cNvPr id="1048609" name="Content Placeholder 2"/>
          <p:cNvSpPr>
            <a:spLocks noGrp="1"/>
          </p:cNvSpPr>
          <p:nvPr>
            <p:ph type="body" idx="1"/>
          </p:nvPr>
        </p:nvSpPr>
        <p:spPr>
          <a:xfrm>
            <a:off x="528658" y="2306300"/>
            <a:ext cx="3755656" cy="576262"/>
          </a:xfrm>
        </p:spPr>
        <p:txBody>
          <a:bodyPr>
            <a:noAutofit/>
          </a:bodyPr>
          <a:lstStyle/>
          <a:p>
            <a:pPr marL="0" indent="0">
              <a:buNone/>
            </a:pPr>
            <a:r>
              <a:rPr lang="en-US" b="1" dirty="0">
                <a:solidFill>
                  <a:srgbClr val="FF0000"/>
                </a:solidFill>
              </a:rPr>
              <a:t>    Perceived Benefits </a:t>
            </a:r>
          </a:p>
        </p:txBody>
      </p:sp>
      <p:sp>
        <p:nvSpPr>
          <p:cNvPr id="4" name="Text Placeholder 3">
            <a:extLst>
              <a:ext uri="{FF2B5EF4-FFF2-40B4-BE49-F238E27FC236}">
                <a16:creationId xmlns:a16="http://schemas.microsoft.com/office/drawing/2014/main" id="{749F0A6F-8F2F-AAB1-7FCA-611F4033D9DF}"/>
              </a:ext>
            </a:extLst>
          </p:cNvPr>
          <p:cNvSpPr>
            <a:spLocks noGrp="1"/>
          </p:cNvSpPr>
          <p:nvPr>
            <p:ph type="body" sz="half" idx="15"/>
          </p:nvPr>
        </p:nvSpPr>
        <p:spPr>
          <a:xfrm>
            <a:off x="541177" y="3179764"/>
            <a:ext cx="3755656" cy="3678236"/>
          </a:xfrm>
        </p:spPr>
        <p:txBody>
          <a:bodyPr/>
          <a:lstStyle/>
          <a:p>
            <a:pPr marL="285750" indent="-285750" algn="just">
              <a:buFont typeface="Arial" panose="020B0604020202020204" pitchFamily="34" charset="0"/>
              <a:buChar char="•"/>
            </a:pPr>
            <a:r>
              <a:rPr lang="en-US" sz="1800" dirty="0"/>
              <a:t>Customer value is not just about the features or attributes of a product or service but also about the perceived benefits that customers derive from them. </a:t>
            </a:r>
          </a:p>
          <a:p>
            <a:pPr marL="285750" indent="-285750" algn="just">
              <a:buFont typeface="Arial" panose="020B0604020202020204" pitchFamily="34" charset="0"/>
              <a:buChar char="•"/>
            </a:pPr>
            <a:r>
              <a:rPr lang="en-US" sz="1800" dirty="0"/>
              <a:t>Such as quality, performance, status, Perceived Benefits </a:t>
            </a:r>
          </a:p>
          <a:p>
            <a:endParaRPr lang="en-UG" dirty="0"/>
          </a:p>
        </p:txBody>
      </p:sp>
      <p:sp>
        <p:nvSpPr>
          <p:cNvPr id="2" name="Text Placeholder 1">
            <a:extLst>
              <a:ext uri="{FF2B5EF4-FFF2-40B4-BE49-F238E27FC236}">
                <a16:creationId xmlns:a16="http://schemas.microsoft.com/office/drawing/2014/main" id="{0A6F6BE9-64D8-F89E-C05A-012422492564}"/>
              </a:ext>
            </a:extLst>
          </p:cNvPr>
          <p:cNvSpPr>
            <a:spLocks noGrp="1"/>
          </p:cNvSpPr>
          <p:nvPr>
            <p:ph type="body" sz="quarter" idx="3"/>
          </p:nvPr>
        </p:nvSpPr>
        <p:spPr>
          <a:xfrm>
            <a:off x="4512720" y="2306300"/>
            <a:ext cx="3147009" cy="576262"/>
          </a:xfrm>
        </p:spPr>
        <p:txBody>
          <a:bodyPr/>
          <a:lstStyle/>
          <a:p>
            <a:r>
              <a:rPr lang="en-US" b="1" dirty="0">
                <a:solidFill>
                  <a:srgbClr val="FF0000"/>
                </a:solidFill>
              </a:rPr>
              <a:t>        Cost</a:t>
            </a:r>
            <a:r>
              <a:rPr lang="en-US" b="1" dirty="0">
                <a:solidFill>
                  <a:schemeClr val="tx1"/>
                </a:solidFill>
              </a:rPr>
              <a:t> </a:t>
            </a:r>
            <a:endParaRPr lang="en-UG" b="1" dirty="0">
              <a:solidFill>
                <a:schemeClr val="tx1"/>
              </a:solidFill>
            </a:endParaRPr>
          </a:p>
        </p:txBody>
      </p:sp>
      <p:sp>
        <p:nvSpPr>
          <p:cNvPr id="5" name="Text Placeholder 4">
            <a:extLst>
              <a:ext uri="{FF2B5EF4-FFF2-40B4-BE49-F238E27FC236}">
                <a16:creationId xmlns:a16="http://schemas.microsoft.com/office/drawing/2014/main" id="{C33DF355-3B14-97A0-E174-5FBF83B0E61C}"/>
              </a:ext>
            </a:extLst>
          </p:cNvPr>
          <p:cNvSpPr>
            <a:spLocks noGrp="1"/>
          </p:cNvSpPr>
          <p:nvPr>
            <p:ph type="body" sz="half" idx="16"/>
          </p:nvPr>
        </p:nvSpPr>
        <p:spPr/>
        <p:txBody>
          <a:bodyPr>
            <a:noAutofit/>
          </a:bodyPr>
          <a:lstStyle/>
          <a:p>
            <a:pPr marL="285750" indent="-285750">
              <a:buFont typeface="Arial" panose="020B0604020202020204" pitchFamily="34" charset="0"/>
              <a:buChar char="•"/>
            </a:pPr>
            <a:r>
              <a:rPr lang="en-US" sz="1800" dirty="0"/>
              <a:t>The monetary price paid for a product or service, they also include non-monetary costs such as time, effort, and any sacrifices made. </a:t>
            </a:r>
          </a:p>
        </p:txBody>
      </p:sp>
      <p:sp>
        <p:nvSpPr>
          <p:cNvPr id="3" name="Text Placeholder 2">
            <a:extLst>
              <a:ext uri="{FF2B5EF4-FFF2-40B4-BE49-F238E27FC236}">
                <a16:creationId xmlns:a16="http://schemas.microsoft.com/office/drawing/2014/main" id="{79540DD3-26A2-63AA-930B-67F616766D97}"/>
              </a:ext>
            </a:extLst>
          </p:cNvPr>
          <p:cNvSpPr>
            <a:spLocks noGrp="1"/>
          </p:cNvSpPr>
          <p:nvPr>
            <p:ph type="body" sz="quarter" idx="13"/>
          </p:nvPr>
        </p:nvSpPr>
        <p:spPr>
          <a:xfrm>
            <a:off x="7888135" y="2306300"/>
            <a:ext cx="3145730" cy="576262"/>
          </a:xfrm>
        </p:spPr>
        <p:txBody>
          <a:bodyPr/>
          <a:lstStyle/>
          <a:p>
            <a:r>
              <a:rPr lang="en-US" b="1" dirty="0">
                <a:solidFill>
                  <a:srgbClr val="FF0000"/>
                </a:solidFill>
              </a:rPr>
              <a:t>Relative Nature </a:t>
            </a:r>
            <a:endParaRPr lang="en-UG" b="1" dirty="0">
              <a:solidFill>
                <a:srgbClr val="FF0000"/>
              </a:solidFill>
            </a:endParaRPr>
          </a:p>
        </p:txBody>
      </p:sp>
      <p:sp>
        <p:nvSpPr>
          <p:cNvPr id="6" name="Text Placeholder 5">
            <a:extLst>
              <a:ext uri="{FF2B5EF4-FFF2-40B4-BE49-F238E27FC236}">
                <a16:creationId xmlns:a16="http://schemas.microsoft.com/office/drawing/2014/main" id="{E16EE50E-760D-EE00-664F-5406FB915C8A}"/>
              </a:ext>
            </a:extLst>
          </p:cNvPr>
          <p:cNvSpPr>
            <a:spLocks noGrp="1"/>
          </p:cNvSpPr>
          <p:nvPr>
            <p:ph type="body" sz="half" idx="17"/>
          </p:nvPr>
        </p:nvSpPr>
        <p:spPr/>
        <p:txBody>
          <a:bodyPr>
            <a:normAutofit/>
          </a:bodyPr>
          <a:lstStyle/>
          <a:p>
            <a:pPr algn="just"/>
            <a:r>
              <a:rPr lang="en-US" sz="1800" b="1" dirty="0"/>
              <a:t>Customer value </a:t>
            </a:r>
            <a:r>
              <a:rPr lang="en-US" sz="1800" dirty="0"/>
              <a:t>is relative and subjective, varying from one customer to another and influenced by individual preferences, needs, and contexts. What one customer values highly, another may not find significant. </a:t>
            </a:r>
            <a:endParaRPr lang="en-UG" sz="1800" dirty="0"/>
          </a:p>
        </p:txBody>
      </p:sp>
      <p:sp>
        <p:nvSpPr>
          <p:cNvPr id="1048610" name="Title 1"/>
          <p:cNvSpPr txBox="1"/>
          <p:nvPr/>
        </p:nvSpPr>
        <p:spPr bwMode="gray">
          <a:xfrm>
            <a:off x="1307354"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8D2C-6332-6832-411B-CEA4AE82CC50}"/>
            </a:ext>
          </a:extLst>
        </p:cNvPr>
        <p:cNvGrpSpPr/>
        <p:nvPr/>
      </p:nvGrpSpPr>
      <p:grpSpPr>
        <a:xfrm>
          <a:off x="0" y="0"/>
          <a:ext cx="0" cy="0"/>
          <a:chOff x="0" y="0"/>
          <a:chExt cx="0" cy="0"/>
        </a:xfrm>
      </p:grpSpPr>
      <p:sp>
        <p:nvSpPr>
          <p:cNvPr id="1048608" name="Title 1">
            <a:extLst>
              <a:ext uri="{FF2B5EF4-FFF2-40B4-BE49-F238E27FC236}">
                <a16:creationId xmlns:a16="http://schemas.microsoft.com/office/drawing/2014/main" id="{E7FDEA63-0EFD-73A4-B0B9-31E21514ACF4}"/>
              </a:ext>
            </a:extLst>
          </p:cNvPr>
          <p:cNvSpPr>
            <a:spLocks noGrp="1"/>
          </p:cNvSpPr>
          <p:nvPr>
            <p:ph type="title"/>
          </p:nvPr>
        </p:nvSpPr>
        <p:spPr/>
        <p:txBody>
          <a:bodyPr/>
          <a:lstStyle/>
          <a:p>
            <a:r>
              <a:rPr lang="en-US" b="1" dirty="0"/>
              <a:t>Aspects of Customer Value </a:t>
            </a:r>
          </a:p>
        </p:txBody>
      </p:sp>
      <p:sp>
        <p:nvSpPr>
          <p:cNvPr id="1048609" name="Content Placeholder 2">
            <a:extLst>
              <a:ext uri="{FF2B5EF4-FFF2-40B4-BE49-F238E27FC236}">
                <a16:creationId xmlns:a16="http://schemas.microsoft.com/office/drawing/2014/main" id="{BB5F8BAB-1387-0F18-6E4F-6DBCF5398BB8}"/>
              </a:ext>
            </a:extLst>
          </p:cNvPr>
          <p:cNvSpPr>
            <a:spLocks noGrp="1"/>
          </p:cNvSpPr>
          <p:nvPr>
            <p:ph type="body" idx="1"/>
          </p:nvPr>
        </p:nvSpPr>
        <p:spPr>
          <a:xfrm>
            <a:off x="541177" y="1697301"/>
            <a:ext cx="3755656" cy="576262"/>
          </a:xfrm>
        </p:spPr>
        <p:txBody>
          <a:bodyPr>
            <a:noAutofit/>
          </a:bodyPr>
          <a:lstStyle/>
          <a:p>
            <a:pPr marL="0" indent="0">
              <a:buNone/>
            </a:pPr>
            <a:r>
              <a:rPr lang="en-US" b="1" dirty="0">
                <a:solidFill>
                  <a:srgbClr val="FF0000"/>
                </a:solidFill>
                <a:effectLst/>
                <a:latin typeface="Times New Roman" panose="02020603050405020304" pitchFamily="18" charset="0"/>
                <a:ea typeface="Calibri" panose="020F0502020204030204" pitchFamily="34" charset="0"/>
              </a:rPr>
              <a:t>Long-Term Perspective</a:t>
            </a:r>
            <a:endParaRPr lang="en-US" b="1" dirty="0">
              <a:solidFill>
                <a:srgbClr val="FF0000"/>
              </a:solidFill>
            </a:endParaRPr>
          </a:p>
        </p:txBody>
      </p:sp>
      <p:sp>
        <p:nvSpPr>
          <p:cNvPr id="4" name="Text Placeholder 3">
            <a:extLst>
              <a:ext uri="{FF2B5EF4-FFF2-40B4-BE49-F238E27FC236}">
                <a16:creationId xmlns:a16="http://schemas.microsoft.com/office/drawing/2014/main" id="{80CBF6C3-CD7D-CFDE-AAE6-4B892476B566}"/>
              </a:ext>
            </a:extLst>
          </p:cNvPr>
          <p:cNvSpPr>
            <a:spLocks noGrp="1"/>
          </p:cNvSpPr>
          <p:nvPr>
            <p:ph type="body" sz="half" idx="15"/>
          </p:nvPr>
        </p:nvSpPr>
        <p:spPr>
          <a:xfrm>
            <a:off x="541177" y="2273563"/>
            <a:ext cx="3755656" cy="3753493"/>
          </a:xfrm>
        </p:spPr>
        <p:txBody>
          <a:bodyPr>
            <a:normAutofit/>
          </a:bodyPr>
          <a:lstStyle/>
          <a:p>
            <a:r>
              <a:rPr lang="en-US" sz="2000" dirty="0"/>
              <a:t>Customer value extends beyond the immediate transactional exchange to encompass the overall customer experience and relationship with the brand.</a:t>
            </a:r>
          </a:p>
          <a:p>
            <a:r>
              <a:rPr lang="en-US" sz="2000" dirty="0"/>
              <a:t> Companies that consistently deliver superior value to customers foster long-term loyalty, advocacy, and repeat business, which are essential for sustainable success in competitive markets.</a:t>
            </a:r>
            <a:endParaRPr lang="en-UG" sz="2000" dirty="0"/>
          </a:p>
        </p:txBody>
      </p:sp>
      <p:sp>
        <p:nvSpPr>
          <p:cNvPr id="2" name="Text Placeholder 1">
            <a:extLst>
              <a:ext uri="{FF2B5EF4-FFF2-40B4-BE49-F238E27FC236}">
                <a16:creationId xmlns:a16="http://schemas.microsoft.com/office/drawing/2014/main" id="{6C78EC21-F9D0-1AB6-D4DB-6EE5D998EB99}"/>
              </a:ext>
            </a:extLst>
          </p:cNvPr>
          <p:cNvSpPr>
            <a:spLocks noGrp="1"/>
          </p:cNvSpPr>
          <p:nvPr>
            <p:ph type="body" sz="quarter" idx="3"/>
          </p:nvPr>
        </p:nvSpPr>
        <p:spPr>
          <a:xfrm>
            <a:off x="4671340" y="2153901"/>
            <a:ext cx="3147009" cy="576262"/>
          </a:xfrm>
        </p:spPr>
        <p:txBody>
          <a:bodyPr/>
          <a:lstStyle/>
          <a:p>
            <a:endParaRPr lang="en-US" sz="1800" dirty="0">
              <a:effectLst/>
              <a:latin typeface="Times New Roman" panose="02020603050405020304" pitchFamily="18" charset="0"/>
              <a:ea typeface="Calibri" panose="020F0502020204030204" pitchFamily="34" charset="0"/>
            </a:endParaRPr>
          </a:p>
          <a:p>
            <a:r>
              <a:rPr lang="en-US" sz="1800" b="1" dirty="0">
                <a:solidFill>
                  <a:srgbClr val="FF0000"/>
                </a:solidFill>
                <a:effectLst/>
                <a:latin typeface="Times New Roman" panose="02020603050405020304" pitchFamily="18" charset="0"/>
                <a:ea typeface="Calibri" panose="020F0502020204030204" pitchFamily="34" charset="0"/>
              </a:rPr>
              <a:t>Value Co-Creation</a:t>
            </a:r>
            <a:endParaRPr lang="en-UG" b="1" dirty="0">
              <a:solidFill>
                <a:srgbClr val="FF0000"/>
              </a:solidFill>
            </a:endParaRPr>
          </a:p>
        </p:txBody>
      </p:sp>
      <p:sp>
        <p:nvSpPr>
          <p:cNvPr id="5" name="Text Placeholder 4">
            <a:extLst>
              <a:ext uri="{FF2B5EF4-FFF2-40B4-BE49-F238E27FC236}">
                <a16:creationId xmlns:a16="http://schemas.microsoft.com/office/drawing/2014/main" id="{B417ED22-76A6-30C4-B906-E8E5E58E0497}"/>
              </a:ext>
            </a:extLst>
          </p:cNvPr>
          <p:cNvSpPr>
            <a:spLocks noGrp="1"/>
          </p:cNvSpPr>
          <p:nvPr>
            <p:ph type="body" sz="half" idx="16"/>
          </p:nvPr>
        </p:nvSpPr>
        <p:spPr>
          <a:xfrm>
            <a:off x="4512721" y="2882563"/>
            <a:ext cx="3147009" cy="3144494"/>
          </a:xfrm>
        </p:spPr>
        <p:txBody>
          <a:bodyPr>
            <a:noAutofit/>
          </a:bodyPr>
          <a:lstStyle/>
          <a:p>
            <a:r>
              <a:rPr lang="en-US" sz="2000" dirty="0"/>
              <a:t>Through processes like co-creation and customer feedback, companies can better understand and meet customer needs, leading to mutually beneficial value exchanges.</a:t>
            </a:r>
          </a:p>
        </p:txBody>
      </p:sp>
      <p:sp>
        <p:nvSpPr>
          <p:cNvPr id="3" name="Text Placeholder 2">
            <a:extLst>
              <a:ext uri="{FF2B5EF4-FFF2-40B4-BE49-F238E27FC236}">
                <a16:creationId xmlns:a16="http://schemas.microsoft.com/office/drawing/2014/main" id="{9DA599A1-2B0C-A42B-0B91-B6B344AF6AC3}"/>
              </a:ext>
            </a:extLst>
          </p:cNvPr>
          <p:cNvSpPr>
            <a:spLocks noGrp="1"/>
          </p:cNvSpPr>
          <p:nvPr>
            <p:ph type="body" sz="quarter" idx="13"/>
          </p:nvPr>
        </p:nvSpPr>
        <p:spPr>
          <a:xfrm>
            <a:off x="8026792" y="1781535"/>
            <a:ext cx="3145730" cy="576262"/>
          </a:xfrm>
        </p:spPr>
        <p:txBody>
          <a:bodyPr/>
          <a:lstStyle/>
          <a:p>
            <a:r>
              <a:rPr lang="en-US" sz="2000" b="1" dirty="0">
                <a:solidFill>
                  <a:srgbClr val="FF0000"/>
                </a:solidFill>
                <a:effectLst/>
                <a:latin typeface="Times New Roman" panose="02020603050405020304" pitchFamily="18" charset="0"/>
                <a:ea typeface="Calibri" panose="020F0502020204030204" pitchFamily="34" charset="0"/>
              </a:rPr>
              <a:t>Dynamic and Evolving</a:t>
            </a:r>
            <a:endParaRPr lang="en-UG" sz="2000" b="1" dirty="0">
              <a:solidFill>
                <a:srgbClr val="FF0000"/>
              </a:solidFill>
            </a:endParaRPr>
          </a:p>
        </p:txBody>
      </p:sp>
      <p:sp>
        <p:nvSpPr>
          <p:cNvPr id="6" name="Text Placeholder 5">
            <a:extLst>
              <a:ext uri="{FF2B5EF4-FFF2-40B4-BE49-F238E27FC236}">
                <a16:creationId xmlns:a16="http://schemas.microsoft.com/office/drawing/2014/main" id="{374AF75E-36DE-45A9-2E67-1D08FD0E59F0}"/>
              </a:ext>
            </a:extLst>
          </p:cNvPr>
          <p:cNvSpPr>
            <a:spLocks noGrp="1"/>
          </p:cNvSpPr>
          <p:nvPr>
            <p:ph type="body" sz="half" idx="17"/>
          </p:nvPr>
        </p:nvSpPr>
        <p:spPr>
          <a:xfrm>
            <a:off x="7659730" y="2458700"/>
            <a:ext cx="3822702" cy="3074130"/>
          </a:xfrm>
        </p:spPr>
        <p:txBody>
          <a:bodyPr>
            <a:normAutofit/>
          </a:bodyPr>
          <a:lstStyle/>
          <a:p>
            <a:pPr algn="just"/>
            <a:r>
              <a:rPr lang="en-US" sz="1800" dirty="0"/>
              <a:t>Customer value is dynamic and can change over time due to shifts in market conditions, technological advancements, competitive pressures, or evolving customer preferences. </a:t>
            </a:r>
          </a:p>
          <a:p>
            <a:pPr algn="just"/>
            <a:r>
              <a:rPr lang="en-US" sz="1800" dirty="0"/>
              <a:t>Companies must continuously monitor and adapt their value propositions to remain relevant and competitive in the marketplace.</a:t>
            </a:r>
            <a:endParaRPr lang="en-UG" sz="1800" dirty="0"/>
          </a:p>
        </p:txBody>
      </p:sp>
      <p:sp>
        <p:nvSpPr>
          <p:cNvPr id="1048610" name="Title 1">
            <a:extLst>
              <a:ext uri="{FF2B5EF4-FFF2-40B4-BE49-F238E27FC236}">
                <a16:creationId xmlns:a16="http://schemas.microsoft.com/office/drawing/2014/main" id="{A47E4ED1-62ED-9B2A-8C45-A1C69C9BF7A9}"/>
              </a:ext>
            </a:extLst>
          </p:cNvPr>
          <p:cNvSpPr txBox="1"/>
          <p:nvPr/>
        </p:nvSpPr>
        <p:spPr bwMode="gray">
          <a:xfrm>
            <a:off x="1307354"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7623200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1705</Words>
  <Application>Microsoft Office PowerPoint</Application>
  <PresentationFormat>Widescreen</PresentationFormat>
  <Paragraphs>130</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Century</vt:lpstr>
      <vt:lpstr>Century Gothic</vt:lpstr>
      <vt:lpstr>Courier New</vt:lpstr>
      <vt:lpstr>Garamond</vt:lpstr>
      <vt:lpstr>Gill Sans MT</vt:lpstr>
      <vt:lpstr>Times New Roman</vt:lpstr>
      <vt:lpstr>Wingdings</vt:lpstr>
      <vt:lpstr>Organic</vt:lpstr>
      <vt:lpstr>Topic Three MANAGING CUSTOMER VALUE AND EXPERIENCE</vt:lpstr>
      <vt:lpstr>Topic Three Content </vt:lpstr>
      <vt:lpstr>CUSTOMER VALUE</vt:lpstr>
      <vt:lpstr>COMPONENTS OF CUSTOMER VALUE.</vt:lpstr>
      <vt:lpstr>TANGIBLE VALUE</vt:lpstr>
      <vt:lpstr>TANGIBLE VALUE Cont.</vt:lpstr>
      <vt:lpstr>INTANGIBLE VALUE </vt:lpstr>
      <vt:lpstr>Aspects of Customer Value </vt:lpstr>
      <vt:lpstr>Aspects of Customer Value </vt:lpstr>
      <vt:lpstr>SOURCES OF CUSTOMER VALUE</vt:lpstr>
      <vt:lpstr>SOURCES OF CUSTOMER VALUE CONT.</vt:lpstr>
      <vt:lpstr>SOURCES OF CUSTOMER VALUE CONT.</vt:lpstr>
      <vt:lpstr>WHEN DO CUSTOMERS EXPERIENCE VALUE</vt:lpstr>
      <vt:lpstr>When do Customers Experience Value </vt:lpstr>
      <vt:lpstr>CUSTOMER EXPERIENCE MANAGEMENT VS CUSTOMER RELATIONSHIP MANAGEMENT</vt:lpstr>
      <vt:lpstr>TRANSACTIONAL MARKETING  VS  CUSTOMER RELATIOSHIPMANGEMENT</vt:lpstr>
      <vt:lpstr>CAPTURING AND MANAGING CUSTOMER EXPERIENCES</vt:lpstr>
      <vt:lpstr>Tools &amp; Methods used for Capturing and Managing Customer Value</vt:lpstr>
      <vt:lpstr>Capturing and Managing Customer Value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CUSTOMER VALUE AND EXPERIENCES</dc:title>
  <dc:creator>Toshiba</dc:creator>
  <cp:lastModifiedBy>Isaac Banura</cp:lastModifiedBy>
  <cp:revision>21</cp:revision>
  <dcterms:created xsi:type="dcterms:W3CDTF">2025-01-24T22:02:06Z</dcterms:created>
  <dcterms:modified xsi:type="dcterms:W3CDTF">2025-02-20T21:05:51Z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7047f0c8d7c541929f2b076904309147</vt:lpwstr>
  </property>
</Properties>
</file>