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020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ED7-216F-47C8-8178-8BFD3C659CB7}" type="datetimeFigureOut">
              <a:rPr lang="en-US" smtClean="0"/>
              <a:t>24-Oct-22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59F17-C872-4A2A-8E7A-453ADCA10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01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ED7-216F-47C8-8178-8BFD3C659CB7}" type="datetimeFigureOut">
              <a:rPr lang="en-US" smtClean="0"/>
              <a:t>24-Oct-22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59F17-C872-4A2A-8E7A-453ADCA10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25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ED7-216F-47C8-8178-8BFD3C659CB7}" type="datetimeFigureOut">
              <a:rPr lang="en-US" smtClean="0"/>
              <a:t>24-Oct-22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59F17-C872-4A2A-8E7A-453ADCA10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55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ED7-216F-47C8-8178-8BFD3C659CB7}" type="datetimeFigureOut">
              <a:rPr lang="en-US" smtClean="0"/>
              <a:t>24-Oct-22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59F17-C872-4A2A-8E7A-453ADCA10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27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ED7-216F-47C8-8178-8BFD3C659CB7}" type="datetimeFigureOut">
              <a:rPr lang="en-US" smtClean="0"/>
              <a:t>24-Oct-22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59F17-C872-4A2A-8E7A-453ADCA10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20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ED7-216F-47C8-8178-8BFD3C659CB7}" type="datetimeFigureOut">
              <a:rPr lang="en-US" smtClean="0"/>
              <a:t>24-Oct-22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59F17-C872-4A2A-8E7A-453ADCA10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46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ED7-216F-47C8-8178-8BFD3C659CB7}" type="datetimeFigureOut">
              <a:rPr lang="en-US" smtClean="0"/>
              <a:t>24-Oct-22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59F17-C872-4A2A-8E7A-453ADCA10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91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ED7-216F-47C8-8178-8BFD3C659CB7}" type="datetimeFigureOut">
              <a:rPr lang="en-US" smtClean="0"/>
              <a:t>24-Oct-22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59F17-C872-4A2A-8E7A-453ADCA10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92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ED7-216F-47C8-8178-8BFD3C659CB7}" type="datetimeFigureOut">
              <a:rPr lang="en-US" smtClean="0"/>
              <a:t>24-Oct-22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59F17-C872-4A2A-8E7A-453ADCA10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69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ED7-216F-47C8-8178-8BFD3C659CB7}" type="datetimeFigureOut">
              <a:rPr lang="en-US" smtClean="0"/>
              <a:t>24-Oct-22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59F17-C872-4A2A-8E7A-453ADCA10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87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ED7-216F-47C8-8178-8BFD3C659CB7}" type="datetimeFigureOut">
              <a:rPr lang="en-US" smtClean="0"/>
              <a:t>24-Oct-22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59F17-C872-4A2A-8E7A-453ADCA10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50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65ED7-216F-47C8-8178-8BFD3C659CB7}" type="datetimeFigureOut">
              <a:rPr lang="en-US" smtClean="0"/>
              <a:t>24-Oct-22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59F17-C872-4A2A-8E7A-453ADCA10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830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HUMAN RESOURCE PLANNING CYCLE/PROCESS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91167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HUMAN RESOURCE PLANNING CYCLE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93290" y="1850923"/>
            <a:ext cx="2209800" cy="10668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SETTING STRATEGIC GOALS AND OBJECTIVES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352800" y="1858298"/>
            <a:ext cx="2743200" cy="1066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ESTIMATING FUTURE MANPOWER </a:t>
            </a:r>
            <a:r>
              <a:rPr lang="en-US" b="1" dirty="0" smtClean="0"/>
              <a:t>REQUIREMENTS/DEMAND 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6494206" y="1828800"/>
            <a:ext cx="2209800" cy="1066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TAKING STOCK OF MANPOWER INVENTORY/HR SUPPLY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6494206" y="5105400"/>
            <a:ext cx="2209800" cy="1066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PLANNING JOB REQUIREMENTS/JOB DESCRIPTIONS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744861" y="5105400"/>
            <a:ext cx="2209800" cy="1066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DEVELOPING HR ACTION PLANS/ACIVITIES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381000" y="5105400"/>
            <a:ext cx="2209800" cy="1066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IMPLWEMENTING HR ACTION PLANS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4" idx="3"/>
            <a:endCxn id="5" idx="1"/>
          </p:cNvCxnSpPr>
          <p:nvPr/>
        </p:nvCxnSpPr>
        <p:spPr>
          <a:xfrm>
            <a:off x="2603090" y="2384323"/>
            <a:ext cx="749710" cy="73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1"/>
            <a:endCxn id="8" idx="3"/>
          </p:cNvCxnSpPr>
          <p:nvPr/>
        </p:nvCxnSpPr>
        <p:spPr>
          <a:xfrm flipH="1">
            <a:off x="5954661" y="5638800"/>
            <a:ext cx="53954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2"/>
            <a:endCxn id="7" idx="0"/>
          </p:cNvCxnSpPr>
          <p:nvPr/>
        </p:nvCxnSpPr>
        <p:spPr>
          <a:xfrm>
            <a:off x="7599106" y="2895600"/>
            <a:ext cx="0" cy="2209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  <a:endCxn id="9" idx="3"/>
          </p:cNvCxnSpPr>
          <p:nvPr/>
        </p:nvCxnSpPr>
        <p:spPr>
          <a:xfrm flipH="1">
            <a:off x="2590800" y="5638800"/>
            <a:ext cx="1154061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3"/>
          </p:cNvCxnSpPr>
          <p:nvPr/>
        </p:nvCxnSpPr>
        <p:spPr>
          <a:xfrm flipV="1">
            <a:off x="6096000" y="2384323"/>
            <a:ext cx="495300" cy="73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0"/>
            <a:endCxn id="4" idx="2"/>
          </p:cNvCxnSpPr>
          <p:nvPr/>
        </p:nvCxnSpPr>
        <p:spPr>
          <a:xfrm flipV="1">
            <a:off x="1485900" y="2917723"/>
            <a:ext cx="12290" cy="218767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71" idx="6"/>
          </p:cNvCxnSpPr>
          <p:nvPr/>
        </p:nvCxnSpPr>
        <p:spPr>
          <a:xfrm flipH="1">
            <a:off x="6243710" y="2896948"/>
            <a:ext cx="1355396" cy="65620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5" idx="2"/>
            <a:endCxn id="71" idx="1"/>
          </p:cNvCxnSpPr>
          <p:nvPr/>
        </p:nvCxnSpPr>
        <p:spPr>
          <a:xfrm>
            <a:off x="4724400" y="2925098"/>
            <a:ext cx="163944" cy="31172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71" idx="5"/>
          </p:cNvCxnSpPr>
          <p:nvPr/>
        </p:nvCxnSpPr>
        <p:spPr>
          <a:xfrm flipH="1" flipV="1">
            <a:off x="6011166" y="3869474"/>
            <a:ext cx="580134" cy="122517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71" idx="3"/>
            <a:endCxn id="8" idx="0"/>
          </p:cNvCxnSpPr>
          <p:nvPr/>
        </p:nvCxnSpPr>
        <p:spPr>
          <a:xfrm flipH="1">
            <a:off x="4849761" y="3869474"/>
            <a:ext cx="38583" cy="123592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Oval 70"/>
          <p:cNvSpPr/>
          <p:nvPr/>
        </p:nvSpPr>
        <p:spPr>
          <a:xfrm>
            <a:off x="4655800" y="3105797"/>
            <a:ext cx="1587910" cy="89470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HR GAP ANALYSIS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87071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HR PLANNING CYCLE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SETTING STRATEGIC GOALS &amp; OBJECTIVES:-</a:t>
            </a:r>
            <a:r>
              <a:rPr lang="en-US" dirty="0" smtClean="0"/>
              <a:t>Human </a:t>
            </a:r>
            <a:r>
              <a:rPr lang="en-US" dirty="0"/>
              <a:t>resource management helps in achieving individual &amp; organization goals. The main purpose is to relate future human resources to the future enterprise needs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632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/>
              <a:t>HR PLANNING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 smtClean="0">
                <a:solidFill>
                  <a:srgbClr val="C00000"/>
                </a:solidFill>
              </a:rPr>
              <a:t>ESTIMATING FUTURE HR REQUIREMENTS/ HR DEMAND:</a:t>
            </a:r>
          </a:p>
          <a:p>
            <a:r>
              <a:rPr lang="en-US" dirty="0" smtClean="0"/>
              <a:t> The estimation of HR requirements, at a given point of time of the organization structure, should be undertaken. Some of the factors to be considered for forecasting are:-</a:t>
            </a:r>
          </a:p>
          <a:p>
            <a:pPr lvl="1"/>
            <a:r>
              <a:rPr lang="en-US" sz="3400" dirty="0" smtClean="0"/>
              <a:t>LIKELY TREND IN ECONOMIC ENVIRONMENT:-The likely trend in economic environment in the future will determine the level of business activity.</a:t>
            </a:r>
          </a:p>
          <a:p>
            <a:pPr lvl="1"/>
            <a:r>
              <a:rPr lang="en-US" sz="3400" dirty="0" smtClean="0"/>
              <a:t>DEVELOPMENT IN INDUSTRY:- HR  needs will depend upon the development of industry. If the development is more than there will be more demand of employees.</a:t>
            </a:r>
          </a:p>
          <a:p>
            <a:pPr lvl="1"/>
            <a:r>
              <a:rPr lang="en-US" sz="3400" dirty="0" smtClean="0"/>
              <a:t>WORK-LOAD ANALYSIS:-Workload analysis determines HR needs in future. This is done on the basis of production schedules or marketing targets.</a:t>
            </a:r>
          </a:p>
          <a:p>
            <a:pPr lvl="1"/>
            <a:r>
              <a:rPr lang="en-US" sz="3400" dirty="0" smtClean="0"/>
              <a:t>WORK-FORCE ANALYSIS:-Workforce analysis helps in determining the number of employees needed in an enterprise. It takes into consideration the </a:t>
            </a:r>
            <a:r>
              <a:rPr lang="en-US" sz="3400" dirty="0" err="1" smtClean="0"/>
              <a:t>labour</a:t>
            </a:r>
            <a:r>
              <a:rPr lang="en-US" sz="3400" dirty="0" smtClean="0"/>
              <a:t> turnover rate &amp; absenteeism in the unit.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862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HR PLANNING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>
                <a:solidFill>
                  <a:srgbClr val="C00000"/>
                </a:solidFill>
              </a:rPr>
              <a:t>TAKING STOCK OF HR INVENTORY (SUPPLY):-</a:t>
            </a:r>
          </a:p>
          <a:p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next </a:t>
            </a:r>
            <a:r>
              <a:rPr lang="en-US" dirty="0"/>
              <a:t>step is to determine the present supply of </a:t>
            </a:r>
            <a:r>
              <a:rPr lang="en-US" dirty="0" smtClean="0"/>
              <a:t>human resources, done </a:t>
            </a:r>
            <a:r>
              <a:rPr lang="en-US" dirty="0"/>
              <a:t>through </a:t>
            </a:r>
            <a:r>
              <a:rPr lang="en-US" dirty="0" smtClean="0"/>
              <a:t>HR inventory, i.e. cataloging characteristics </a:t>
            </a:r>
            <a:r>
              <a:rPr lang="en-US" dirty="0"/>
              <a:t>of personnel in the organization, decides counting their number.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involves the following </a:t>
            </a:r>
            <a:r>
              <a:rPr lang="en-US" dirty="0" smtClean="0"/>
              <a:t>steps:</a:t>
            </a:r>
          </a:p>
          <a:p>
            <a:pPr marL="514350" indent="-514350">
              <a:buAutoNum type="alphaLcParenBoth"/>
            </a:pPr>
            <a:r>
              <a:rPr lang="en-US" dirty="0" smtClean="0"/>
              <a:t>Decide who </a:t>
            </a:r>
            <a:r>
              <a:rPr lang="en-US" dirty="0"/>
              <a:t>should </a:t>
            </a:r>
            <a:r>
              <a:rPr lang="en-US" dirty="0" smtClean="0"/>
              <a:t>be part </a:t>
            </a:r>
            <a:r>
              <a:rPr lang="en-US" dirty="0"/>
              <a:t>of </a:t>
            </a:r>
            <a:r>
              <a:rPr lang="en-US" dirty="0" smtClean="0"/>
              <a:t>our future HR stock.</a:t>
            </a:r>
          </a:p>
          <a:p>
            <a:pPr marL="514350" indent="-514350">
              <a:buAutoNum type="alphaLcParenBoth"/>
            </a:pPr>
            <a:r>
              <a:rPr lang="en-US" dirty="0" smtClean="0"/>
              <a:t>Collect information </a:t>
            </a:r>
            <a:r>
              <a:rPr lang="en-US" dirty="0"/>
              <a:t>about </a:t>
            </a:r>
            <a:r>
              <a:rPr lang="en-US" dirty="0" smtClean="0"/>
              <a:t>them, present </a:t>
            </a:r>
            <a:r>
              <a:rPr lang="en-US" dirty="0"/>
              <a:t>&amp; future capabilities of persons are assessed.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HR INVENTORY </a:t>
            </a:r>
            <a:r>
              <a:rPr lang="en-US" dirty="0">
                <a:solidFill>
                  <a:srgbClr val="C00000"/>
                </a:solidFill>
              </a:rPr>
              <a:t>WILL HELP IN KNOWING THE PRESENT &amp; FUTURE POTENTIAL OF THE </a:t>
            </a:r>
            <a:r>
              <a:rPr lang="en-US" dirty="0" smtClean="0">
                <a:solidFill>
                  <a:srgbClr val="C00000"/>
                </a:solidFill>
              </a:rPr>
              <a:t>PERSONNEL IN </a:t>
            </a:r>
            <a:r>
              <a:rPr lang="en-US" dirty="0">
                <a:solidFill>
                  <a:srgbClr val="C00000"/>
                </a:solidFill>
              </a:rPr>
              <a:t>THE ORGANIZATION.</a:t>
            </a:r>
          </a:p>
        </p:txBody>
      </p:sp>
    </p:spTree>
    <p:extLst>
      <p:ext uri="{BB962C8B-B14F-4D97-AF65-F5344CB8AC3E}">
        <p14:creationId xmlns:p14="http://schemas.microsoft.com/office/powerpoint/2010/main" val="2694724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HR PLANNING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10000"/>
              </a:lnSpc>
              <a:spcBef>
                <a:spcPts val="0"/>
              </a:spcBef>
              <a:buFont typeface="+mj-lt"/>
              <a:buAutoNum type="arabicPeriod" startAt="4"/>
            </a:pPr>
            <a:r>
              <a:rPr lang="en-US" b="1" dirty="0">
                <a:solidFill>
                  <a:srgbClr val="C00000"/>
                </a:solidFill>
              </a:rPr>
              <a:t>PLANNING JOB REQUIREMENTS &amp; JOB DESCRIPTIONS</a:t>
            </a:r>
            <a:r>
              <a:rPr lang="en-US" b="1" dirty="0" smtClean="0">
                <a:solidFill>
                  <a:srgbClr val="C00000"/>
                </a:solidFill>
              </a:rPr>
              <a:t>:-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After </a:t>
            </a:r>
            <a:r>
              <a:rPr lang="en-US" dirty="0"/>
              <a:t>deciding how many persons would be needed, it is necessary to prepare </a:t>
            </a:r>
            <a:r>
              <a:rPr lang="en-US" b="1" dirty="0"/>
              <a:t>job analysis. </a:t>
            </a:r>
            <a:endParaRPr lang="en-US" b="1" dirty="0" smtClean="0"/>
          </a:p>
          <a:p>
            <a:r>
              <a:rPr lang="en-US" dirty="0" smtClean="0"/>
              <a:t>The </a:t>
            </a:r>
            <a:r>
              <a:rPr lang="en-US" dirty="0"/>
              <a:t>data relating to the job may be classified as follows</a:t>
            </a:r>
            <a:r>
              <a:rPr lang="en-US" dirty="0" smtClean="0"/>
              <a:t>:-</a:t>
            </a:r>
          </a:p>
          <a:p>
            <a:pPr lvl="1"/>
            <a:r>
              <a:rPr lang="en-US" dirty="0" smtClean="0"/>
              <a:t>Job identification</a:t>
            </a:r>
          </a:p>
          <a:p>
            <a:pPr lvl="1"/>
            <a:r>
              <a:rPr lang="en-US" dirty="0" smtClean="0"/>
              <a:t>Nature </a:t>
            </a:r>
            <a:r>
              <a:rPr lang="en-US" dirty="0"/>
              <a:t>of the </a:t>
            </a:r>
            <a:r>
              <a:rPr lang="en-US" dirty="0" smtClean="0"/>
              <a:t>job</a:t>
            </a:r>
          </a:p>
          <a:p>
            <a:pPr lvl="1"/>
            <a:r>
              <a:rPr lang="en-US" dirty="0" smtClean="0"/>
              <a:t>Operations </a:t>
            </a:r>
            <a:r>
              <a:rPr lang="en-US" dirty="0"/>
              <a:t>involved in doing the </a:t>
            </a:r>
            <a:r>
              <a:rPr lang="en-US" dirty="0" smtClean="0"/>
              <a:t>job</a:t>
            </a:r>
          </a:p>
          <a:p>
            <a:pPr lvl="1"/>
            <a:r>
              <a:rPr lang="en-US" dirty="0" smtClean="0"/>
              <a:t>Materials </a:t>
            </a:r>
            <a:r>
              <a:rPr lang="en-US" dirty="0"/>
              <a:t>&amp; equipment required to do the </a:t>
            </a:r>
            <a:r>
              <a:rPr lang="en-US" dirty="0" smtClean="0"/>
              <a:t>job</a:t>
            </a:r>
          </a:p>
          <a:p>
            <a:pPr lvl="1"/>
            <a:r>
              <a:rPr lang="en-US" dirty="0" smtClean="0"/>
              <a:t>Personnel </a:t>
            </a:r>
            <a:r>
              <a:rPr lang="en-US" dirty="0"/>
              <a:t>qualities required to do the </a:t>
            </a:r>
            <a:r>
              <a:rPr lang="en-US" dirty="0" smtClean="0"/>
              <a:t>job</a:t>
            </a:r>
          </a:p>
          <a:p>
            <a:pPr lvl="1"/>
            <a:r>
              <a:rPr lang="en-US" dirty="0" smtClean="0"/>
              <a:t>Relation </a:t>
            </a:r>
            <a:r>
              <a:rPr lang="en-US" dirty="0"/>
              <a:t>of the job with other jobs in the organization.</a:t>
            </a:r>
          </a:p>
        </p:txBody>
      </p:sp>
    </p:spTree>
    <p:extLst>
      <p:ext uri="{BB962C8B-B14F-4D97-AF65-F5344CB8AC3E}">
        <p14:creationId xmlns:p14="http://schemas.microsoft.com/office/powerpoint/2010/main" val="3292620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HR PLANNING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67200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>
                <a:solidFill>
                  <a:srgbClr val="C00000"/>
                </a:solidFill>
              </a:rPr>
              <a:t>DEVELOPING A HUMAN RESOUCE PLAN</a:t>
            </a:r>
            <a:r>
              <a:rPr lang="en-US" b="1" dirty="0" smtClean="0">
                <a:solidFill>
                  <a:srgbClr val="C00000"/>
                </a:solidFill>
              </a:rPr>
              <a:t>:-</a:t>
            </a:r>
          </a:p>
          <a:p>
            <a:r>
              <a:rPr lang="en-US" dirty="0" smtClean="0"/>
              <a:t>Finding out </a:t>
            </a:r>
            <a:r>
              <a:rPr lang="en-US" dirty="0"/>
              <a:t>the sources of </a:t>
            </a:r>
            <a:r>
              <a:rPr lang="en-US" dirty="0" err="1"/>
              <a:t>labour</a:t>
            </a:r>
            <a:r>
              <a:rPr lang="en-US" dirty="0"/>
              <a:t> supply with the view of making an effective use of these </a:t>
            </a:r>
            <a:r>
              <a:rPr lang="en-US" dirty="0" smtClean="0"/>
              <a:t>sources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Most of </a:t>
            </a:r>
            <a:r>
              <a:rPr lang="en-US" dirty="0"/>
              <a:t>the organizations fill up higher vacancy by promotion &amp; lower level position by recruitment from the </a:t>
            </a:r>
            <a:r>
              <a:rPr lang="en-US" dirty="0" smtClean="0"/>
              <a:t>external </a:t>
            </a:r>
            <a:r>
              <a:rPr lang="en-US" dirty="0" err="1" smtClean="0"/>
              <a:t>labour</a:t>
            </a:r>
            <a:r>
              <a:rPr lang="en-US" dirty="0" smtClean="0"/>
              <a:t> </a:t>
            </a:r>
            <a:r>
              <a:rPr lang="en-US" dirty="0"/>
              <a:t>market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 err="1"/>
              <a:t>labour</a:t>
            </a:r>
            <a:r>
              <a:rPr lang="en-US" dirty="0"/>
              <a:t> market is influenced by many factors such as</a:t>
            </a:r>
            <a:r>
              <a:rPr lang="en-US" dirty="0" smtClean="0"/>
              <a:t>:-</a:t>
            </a:r>
          </a:p>
          <a:p>
            <a:pPr lvl="1"/>
            <a:r>
              <a:rPr lang="en-US" dirty="0" smtClean="0"/>
              <a:t>Population density</a:t>
            </a:r>
          </a:p>
          <a:p>
            <a:pPr lvl="1"/>
            <a:r>
              <a:rPr lang="en-US" dirty="0" smtClean="0"/>
              <a:t>Local </a:t>
            </a:r>
            <a:r>
              <a:rPr lang="en-US" dirty="0"/>
              <a:t>unemployment </a:t>
            </a:r>
            <a:r>
              <a:rPr lang="en-US" dirty="0" smtClean="0"/>
              <a:t>level</a:t>
            </a:r>
          </a:p>
          <a:p>
            <a:pPr lvl="1"/>
            <a:r>
              <a:rPr lang="en-US" dirty="0" smtClean="0"/>
              <a:t>Availability </a:t>
            </a:r>
            <a:r>
              <a:rPr lang="en-US" dirty="0"/>
              <a:t>of part time </a:t>
            </a:r>
            <a:r>
              <a:rPr lang="en-US" dirty="0" err="1" smtClean="0"/>
              <a:t>labour</a:t>
            </a:r>
            <a:endParaRPr lang="en-US" dirty="0" smtClean="0"/>
          </a:p>
          <a:p>
            <a:pPr lvl="1"/>
            <a:r>
              <a:rPr lang="en-US" dirty="0" smtClean="0"/>
              <a:t>Competition </a:t>
            </a:r>
            <a:r>
              <a:rPr lang="en-US" dirty="0"/>
              <a:t>for </a:t>
            </a:r>
            <a:r>
              <a:rPr lang="en-US" dirty="0" err="1"/>
              <a:t>labour</a:t>
            </a:r>
            <a:r>
              <a:rPr lang="en-US" dirty="0"/>
              <a:t> </a:t>
            </a:r>
            <a:r>
              <a:rPr lang="en-US" dirty="0" smtClean="0"/>
              <a:t>from </a:t>
            </a:r>
            <a:r>
              <a:rPr lang="en-US" dirty="0"/>
              <a:t>other </a:t>
            </a:r>
            <a:r>
              <a:rPr lang="en-US" dirty="0" smtClean="0"/>
              <a:t>organizations</a:t>
            </a:r>
          </a:p>
          <a:p>
            <a:pPr lvl="1"/>
            <a:r>
              <a:rPr lang="en-US" dirty="0" smtClean="0"/>
              <a:t>Output </a:t>
            </a:r>
            <a:r>
              <a:rPr lang="en-US" dirty="0"/>
              <a:t>from the educational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Pattern </a:t>
            </a:r>
            <a:r>
              <a:rPr lang="en-US" dirty="0"/>
              <a:t>of in-migration &amp; </a:t>
            </a:r>
            <a:r>
              <a:rPr lang="en-US" dirty="0" smtClean="0"/>
              <a:t>out-migration</a:t>
            </a:r>
          </a:p>
          <a:p>
            <a:pPr lvl="1"/>
            <a:r>
              <a:rPr lang="en-US" dirty="0" smtClean="0"/>
              <a:t>Transport </a:t>
            </a:r>
            <a:r>
              <a:rPr lang="en-US" dirty="0"/>
              <a:t>facilities &amp; communication </a:t>
            </a:r>
            <a:r>
              <a:rPr lang="en-US" dirty="0" smtClean="0"/>
              <a:t>pattern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THE HR </a:t>
            </a:r>
            <a:r>
              <a:rPr lang="en-US" b="1" dirty="0">
                <a:solidFill>
                  <a:srgbClr val="C00000"/>
                </a:solidFill>
              </a:rPr>
              <a:t>MANAGER SHOULD HAVE A THOROUGH KNOWLEDGE OF LABOUR MARKET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HR plan includes activities such as : recruitment/selection, training, promotion, retrenchment, transfers, etc. 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73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HR PLANNING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lang="en-US" b="1" dirty="0" smtClean="0">
                <a:solidFill>
                  <a:srgbClr val="C00000"/>
                </a:solidFill>
              </a:rPr>
              <a:t>IMPLEMENTING HR PLAN</a:t>
            </a:r>
          </a:p>
          <a:p>
            <a:pPr marL="857250" lvl="1" indent="-457200"/>
            <a:r>
              <a:rPr lang="en-US" dirty="0" smtClean="0"/>
              <a:t>Recruit and select</a:t>
            </a:r>
          </a:p>
          <a:p>
            <a:pPr marL="857250" lvl="1" indent="-457200"/>
            <a:r>
              <a:rPr lang="en-US" dirty="0" smtClean="0"/>
              <a:t>Train and retrain</a:t>
            </a:r>
          </a:p>
          <a:p>
            <a:pPr marL="857250" lvl="1" indent="-457200"/>
            <a:r>
              <a:rPr lang="en-US" dirty="0" smtClean="0"/>
              <a:t>Promote and transfer</a:t>
            </a:r>
          </a:p>
          <a:p>
            <a:pPr marL="857250" lvl="1" indent="-457200"/>
            <a:r>
              <a:rPr lang="en-US" dirty="0" smtClean="0"/>
              <a:t>Wages and salaries administration</a:t>
            </a:r>
          </a:p>
          <a:p>
            <a:pPr marL="857250" lvl="1" indent="-457200"/>
            <a:r>
              <a:rPr lang="en-US" dirty="0" smtClean="0"/>
              <a:t>Retrenchment and retirement</a:t>
            </a:r>
          </a:p>
          <a:p>
            <a:pPr marL="857250" lvl="1" indent="-457200"/>
            <a:r>
              <a:rPr lang="en-US" dirty="0" smtClean="0"/>
              <a:t>Temporary employees etc.</a:t>
            </a:r>
          </a:p>
          <a:p>
            <a:pPr marL="514350" indent="-514350">
              <a:buFont typeface="+mj-lt"/>
              <a:buAutoNum type="arabicPeriod" startAt="6"/>
            </a:pP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297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543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HUMAN RESOURCE PLANNING CYCLE/PROCESS</vt:lpstr>
      <vt:lpstr>HUMAN RESOURCE PLANNING CYCLE</vt:lpstr>
      <vt:lpstr>HR PLANNING CYCLE</vt:lpstr>
      <vt:lpstr>HR PLANNING CYCLE</vt:lpstr>
      <vt:lpstr>HR PLANNING CYCLE</vt:lpstr>
      <vt:lpstr>HR PLANNING CYCLE</vt:lpstr>
      <vt:lpstr>HR PLANNING CYCLE</vt:lpstr>
      <vt:lpstr>HR PLANNING CYCLE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HUMAN RESOURCE PLANNING CYCLE/PROCESS</dc:title>
  <dc:creator>DELL</dc:creator>
  <cp:lastModifiedBy>DELL</cp:lastModifiedBy>
  <cp:revision>6</cp:revision>
  <dcterms:created xsi:type="dcterms:W3CDTF">2022-06-28T08:28:14Z</dcterms:created>
  <dcterms:modified xsi:type="dcterms:W3CDTF">2022-10-24T05:11:44Z</dcterms:modified>
</cp:coreProperties>
</file>