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5" r:id="rId2"/>
  </p:sldMasterIdLst>
  <p:sldIdLst>
    <p:sldId id="256" r:id="rId3"/>
    <p:sldId id="257" r:id="rId4"/>
    <p:sldId id="269" r:id="rId5"/>
    <p:sldId id="295" r:id="rId6"/>
    <p:sldId id="258" r:id="rId7"/>
    <p:sldId id="296" r:id="rId8"/>
    <p:sldId id="297" r:id="rId9"/>
    <p:sldId id="298" r:id="rId10"/>
    <p:sldId id="259" r:id="rId11"/>
    <p:sldId id="260" r:id="rId12"/>
    <p:sldId id="261" r:id="rId13"/>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6416C-AF70-AEB8-6541-073BAE6BA31C}"/>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4786AC4C-C0B5-DD28-98D4-061DD0B72749}"/>
              </a:ext>
            </a:extLst>
          </p:cNvPr>
          <p:cNvSpPr>
            <a:spLocks noGrp="1"/>
          </p:cNvSpPr>
          <p:nvPr>
            <p:ph type="dt" sz="half" idx="10"/>
          </p:nvPr>
        </p:nvSpPr>
        <p:spPr/>
        <p:txBody>
          <a:bodyPr/>
          <a:lstStyle/>
          <a:p>
            <a:fld id="{B5D84F2C-F0EB-4074-8009-975CE166D7EF}" type="datetimeFigureOut">
              <a:rPr lang="en-UG" smtClean="0"/>
              <a:t>18/08/2025</a:t>
            </a:fld>
            <a:endParaRPr lang="en-UG"/>
          </a:p>
        </p:txBody>
      </p:sp>
      <p:sp>
        <p:nvSpPr>
          <p:cNvPr id="4" name="Footer Placeholder 3">
            <a:extLst>
              <a:ext uri="{FF2B5EF4-FFF2-40B4-BE49-F238E27FC236}">
                <a16:creationId xmlns:a16="http://schemas.microsoft.com/office/drawing/2014/main" id="{5A8AD86B-AA67-F4B9-CA62-6C987FEC0209}"/>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4BFDE9EB-7F9B-9651-BAC6-562D3978F63C}"/>
              </a:ext>
            </a:extLst>
          </p:cNvPr>
          <p:cNvSpPr>
            <a:spLocks noGrp="1"/>
          </p:cNvSpPr>
          <p:nvPr>
            <p:ph type="sldNum" sz="quarter" idx="12"/>
          </p:nvPr>
        </p:nvSpPr>
        <p:spPr/>
        <p:txBody>
          <a:bodyPr/>
          <a:lstStyle/>
          <a:p>
            <a:fld id="{22A946B9-289B-46C5-BFE9-93552CA8B6ED}" type="slidenum">
              <a:rPr lang="en-UG" smtClean="0"/>
              <a:t>‹#›</a:t>
            </a:fld>
            <a:endParaRPr lang="en-UG"/>
          </a:p>
        </p:txBody>
      </p:sp>
    </p:spTree>
    <p:extLst>
      <p:ext uri="{BB962C8B-B14F-4D97-AF65-F5344CB8AC3E}">
        <p14:creationId xmlns:p14="http://schemas.microsoft.com/office/powerpoint/2010/main" val="3864709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2BC6F-0873-47A6-9418-EA93BA17997E}" type="datetime1">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64881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B194A7-18E7-4C78-9BC9-BDFBA960B08C}" type="datetime1">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1975352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240114-12DB-4E87-9704-CC04CC7905BA}" type="datetime1">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2473867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2EA31B-C46B-41BB-98E7-CF9D1682D66B}" type="datetime1">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1281319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00C43D-0041-4C07-9CA7-41FC36879B6E}" type="datetime1">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2539870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628529-B568-47DB-A3CA-E28105AABEE3}" type="datetime1">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4151352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CEA7DF-3EAE-4735-990F-1EF6103C43E8}" type="datetime1">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420140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44D42F-0033-498C-9C6E-102B52B3504F}" type="datetime1">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336168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9B150F6-84D2-495C-B851-546D33BFA817}" type="datetime1">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1898938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D2D24D-ECF3-4119-A804-CE88CD89FC76}" type="datetime1">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1578060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CE2706-4977-4A85-B7BC-8C2603202D74}" type="datetime1">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31C6D-9038-4E86-9B2F-42DBC32C3068}" type="slidenum">
              <a:rPr lang="en-US" smtClean="0"/>
              <a:t>‹#›</a:t>
            </a:fld>
            <a:endParaRPr lang="en-US"/>
          </a:p>
        </p:txBody>
      </p:sp>
    </p:spTree>
    <p:extLst>
      <p:ext uri="{BB962C8B-B14F-4D97-AF65-F5344CB8AC3E}">
        <p14:creationId xmlns:p14="http://schemas.microsoft.com/office/powerpoint/2010/main" val="133065508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1A7ECA-93E6-AE59-2D62-43602A113D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65EB00C3-D02C-4260-062E-77A617197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14CC6B12-E6D5-4AB0-971D-1D7D61904F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D84F2C-F0EB-4074-8009-975CE166D7EF}" type="datetimeFigureOut">
              <a:rPr lang="en-UG" smtClean="0"/>
              <a:t>18/08/2025</a:t>
            </a:fld>
            <a:endParaRPr lang="en-UG"/>
          </a:p>
        </p:txBody>
      </p:sp>
      <p:sp>
        <p:nvSpPr>
          <p:cNvPr id="5" name="Footer Placeholder 4">
            <a:extLst>
              <a:ext uri="{FF2B5EF4-FFF2-40B4-BE49-F238E27FC236}">
                <a16:creationId xmlns:a16="http://schemas.microsoft.com/office/drawing/2014/main" id="{DEEB47FF-0BA5-C805-3423-F71A033348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FB4E4C5C-231B-B4F8-8261-D0F37840A7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946B9-289B-46C5-BFE9-93552CA8B6ED}" type="slidenum">
              <a:rPr lang="en-UG" smtClean="0"/>
              <a:t>‹#›</a:t>
            </a:fld>
            <a:endParaRPr lang="en-UG"/>
          </a:p>
        </p:txBody>
      </p:sp>
    </p:spTree>
    <p:extLst>
      <p:ext uri="{BB962C8B-B14F-4D97-AF65-F5344CB8AC3E}">
        <p14:creationId xmlns:p14="http://schemas.microsoft.com/office/powerpoint/2010/main" val="4232351285"/>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9EE58A-A129-45B6-ACE9-C58096E9B54B}" type="datetime1">
              <a:rPr lang="en-US" smtClean="0"/>
              <a:t>8/18/2025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A31C6D-9038-4E86-9B2F-42DBC32C3068}" type="slidenum">
              <a:rPr lang="en-US" smtClean="0"/>
              <a:t>‹#›</a:t>
            </a:fld>
            <a:endParaRPr lang="en-US"/>
          </a:p>
        </p:txBody>
      </p:sp>
    </p:spTree>
    <p:extLst>
      <p:ext uri="{BB962C8B-B14F-4D97-AF65-F5344CB8AC3E}">
        <p14:creationId xmlns:p14="http://schemas.microsoft.com/office/powerpoint/2010/main" val="3799890490"/>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F092AD4E-9DEE-FB84-AA86-BE8204F970C1}"/>
              </a:ext>
            </a:extLst>
          </p:cNvPr>
          <p:cNvSpPr>
            <a:spLocks noGrp="1"/>
          </p:cNvSpPr>
          <p:nvPr>
            <p:ph type="title"/>
          </p:nvPr>
        </p:nvSpPr>
        <p:spPr/>
        <p:txBody>
          <a:bodyPr/>
          <a:lstStyle/>
          <a:p>
            <a:r>
              <a:rPr lang="en-US"/>
              <a:t> </a:t>
            </a:r>
            <a:endParaRPr lang="en-UG" dirty="0"/>
          </a:p>
        </p:txBody>
      </p:sp>
      <p:pic>
        <p:nvPicPr>
          <p:cNvPr id="3" name="Picture 2">
            <a:extLst>
              <a:ext uri="{FF2B5EF4-FFF2-40B4-BE49-F238E27FC236}">
                <a16:creationId xmlns:a16="http://schemas.microsoft.com/office/drawing/2014/main" id="{1784EC0A-DB98-428E-0062-B3FA2A49F76A}"/>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774666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11795FB1-C2DF-4930-9F71-4504EA03F6C3}"/>
              </a:ext>
            </a:extLst>
          </p:cNvPr>
          <p:cNvSpPr>
            <a:spLocks noGrp="1"/>
          </p:cNvSpPr>
          <p:nvPr>
            <p:ph type="title"/>
          </p:nvPr>
        </p:nvSpPr>
        <p:spPr/>
        <p:txBody>
          <a:bodyPr/>
          <a:lstStyle/>
          <a:p>
            <a:r>
              <a:rPr lang="en-US"/>
              <a:t>Interests…….</a:t>
            </a:r>
            <a:endParaRPr lang="en-UG" dirty="0"/>
          </a:p>
        </p:txBody>
      </p:sp>
      <p:pic>
        <p:nvPicPr>
          <p:cNvPr id="3" name="Picture 2">
            <a:extLst>
              <a:ext uri="{FF2B5EF4-FFF2-40B4-BE49-F238E27FC236}">
                <a16:creationId xmlns:a16="http://schemas.microsoft.com/office/drawing/2014/main" id="{98CF54B9-E0F4-2493-E770-BF4414D90E76}"/>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087865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5B62DE2E-CDAF-0DC7-0AC1-0C92E8523881}"/>
              </a:ext>
            </a:extLst>
          </p:cNvPr>
          <p:cNvSpPr>
            <a:spLocks noGrp="1"/>
          </p:cNvSpPr>
          <p:nvPr>
            <p:ph type="title"/>
          </p:nvPr>
        </p:nvSpPr>
        <p:spPr/>
        <p:txBody>
          <a:bodyPr>
            <a:normAutofit fontScale="90000"/>
          </a:bodyPr>
          <a:lstStyle/>
          <a:p>
            <a:br>
              <a:rPr lang="en-US"/>
            </a:br>
            <a:r>
              <a:rPr lang="en-US"/>
              <a:t>The Value of Negotiations and Contracting in Procurement</a:t>
            </a:r>
            <a:br>
              <a:rPr lang="en-US"/>
            </a:br>
            <a:endParaRPr lang="en-UG" dirty="0"/>
          </a:p>
        </p:txBody>
      </p:sp>
      <p:pic>
        <p:nvPicPr>
          <p:cNvPr id="3" name="Picture 2">
            <a:extLst>
              <a:ext uri="{FF2B5EF4-FFF2-40B4-BE49-F238E27FC236}">
                <a16:creationId xmlns:a16="http://schemas.microsoft.com/office/drawing/2014/main" id="{F2F3423E-D3F3-8408-B56C-838426BC7E15}"/>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2885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EC78167C-2AB1-BF6B-9197-4FA3CFFD2F20}"/>
              </a:ext>
            </a:extLst>
          </p:cNvPr>
          <p:cNvSpPr>
            <a:spLocks noGrp="1"/>
          </p:cNvSpPr>
          <p:nvPr>
            <p:ph type="title"/>
          </p:nvPr>
        </p:nvSpPr>
        <p:spPr/>
        <p:txBody>
          <a:bodyPr/>
          <a:lstStyle/>
          <a:p>
            <a:pPr algn="ctr"/>
            <a:r>
              <a:rPr lang="en-US">
                <a:latin typeface="Times New Roman" panose="02020603050405020304" pitchFamily="18" charset="0"/>
                <a:cs typeface="Times New Roman" panose="02020603050405020304" pitchFamily="18" charset="0"/>
              </a:rPr>
              <a:t>INTRODUCTION</a:t>
            </a:r>
            <a:endParaRPr lang="en-UG" dirty="0">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7BCC1EA8-3037-162A-8952-4F4DD6C5941C}"/>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035119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i="1" dirty="0"/>
              <a:t>QUOTE</a:t>
            </a:r>
          </a:p>
        </p:txBody>
      </p:sp>
      <p:sp>
        <p:nvSpPr>
          <p:cNvPr id="3" name="Content Placeholder 2"/>
          <p:cNvSpPr>
            <a:spLocks noGrp="1"/>
          </p:cNvSpPr>
          <p:nvPr>
            <p:ph idx="1"/>
          </p:nvPr>
        </p:nvSpPr>
        <p:spPr/>
        <p:txBody>
          <a:bodyPr/>
          <a:lstStyle/>
          <a:p>
            <a:pPr algn="just"/>
            <a:r>
              <a:rPr lang="en-US" sz="5400" dirty="0"/>
              <a:t>In business, you don't get what you deserve, you get what you negotiate (</a:t>
            </a:r>
            <a:r>
              <a:rPr lang="en-US" sz="5400" b="1" dirty="0"/>
              <a:t>Chester L. </a:t>
            </a:r>
            <a:r>
              <a:rPr lang="en-US" sz="5400" b="1" dirty="0" err="1"/>
              <a:t>Karrass</a:t>
            </a:r>
            <a:r>
              <a:rPr lang="en-US" sz="5400" b="1" dirty="0"/>
              <a:t>)</a:t>
            </a:r>
            <a:endParaRPr lang="en-US" sz="5400" dirty="0"/>
          </a:p>
          <a:p>
            <a:endParaRPr lang="en-US" dirty="0"/>
          </a:p>
        </p:txBody>
      </p:sp>
      <p:sp>
        <p:nvSpPr>
          <p:cNvPr id="4" name="Date Placeholder 3"/>
          <p:cNvSpPr>
            <a:spLocks noGrp="1"/>
          </p:cNvSpPr>
          <p:nvPr>
            <p:ph type="dt" sz="half" idx="10"/>
          </p:nvPr>
        </p:nvSpPr>
        <p:spPr/>
        <p:txBody>
          <a:bodyPr/>
          <a:lstStyle/>
          <a:p>
            <a:fld id="{F9B39B70-4D40-4E8A-9E29-B53692A23794}" type="datetime1">
              <a:rPr lang="en-US">
                <a:solidFill>
                  <a:prstClr val="black">
                    <a:tint val="75000"/>
                  </a:prstClr>
                </a:solidFill>
                <a:latin typeface="Calibri"/>
              </a:rPr>
              <a:pPr/>
              <a:t>8/18/2025</a:t>
            </a:fld>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70A31C6D-9038-4E86-9B2F-42DBC32C3068}" type="slidenum">
              <a:rPr lang="en-US">
                <a:solidFill>
                  <a:prstClr val="black">
                    <a:tint val="75000"/>
                  </a:prstClr>
                </a:solidFill>
                <a:latin typeface="Calibri"/>
              </a:rPr>
              <a:pPr/>
              <a:t>3</a:t>
            </a:fld>
            <a:endParaRPr lang="en-US">
              <a:solidFill>
                <a:prstClr val="black">
                  <a:tint val="75000"/>
                </a:prstClr>
              </a:solidFill>
              <a:latin typeface="Calibri"/>
            </a:endParaRPr>
          </a:p>
        </p:txBody>
      </p:sp>
    </p:spTree>
    <p:extLst>
      <p:ext uri="{BB962C8B-B14F-4D97-AF65-F5344CB8AC3E}">
        <p14:creationId xmlns:p14="http://schemas.microsoft.com/office/powerpoint/2010/main" val="2229508641"/>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9762"/>
          </a:xfrm>
        </p:spPr>
        <p:txBody>
          <a:bodyPr>
            <a:normAutofit fontScale="90000"/>
          </a:bodyPr>
          <a:lstStyle/>
          <a:p>
            <a:r>
              <a:rPr lang="en-US" b="1" dirty="0"/>
              <a:t>Introduction </a:t>
            </a:r>
          </a:p>
        </p:txBody>
      </p:sp>
      <p:sp>
        <p:nvSpPr>
          <p:cNvPr id="3" name="Content Placeholder 2"/>
          <p:cNvSpPr>
            <a:spLocks noGrp="1"/>
          </p:cNvSpPr>
          <p:nvPr>
            <p:ph idx="1"/>
          </p:nvPr>
        </p:nvSpPr>
        <p:spPr>
          <a:xfrm>
            <a:off x="1001487" y="990600"/>
            <a:ext cx="9688284" cy="5562600"/>
          </a:xfrm>
        </p:spPr>
        <p:txBody>
          <a:bodyPr>
            <a:normAutofit fontScale="70000" lnSpcReduction="20000"/>
          </a:bodyPr>
          <a:lstStyle/>
          <a:p>
            <a:pPr algn="just">
              <a:lnSpc>
                <a:spcPct val="80000"/>
              </a:lnSpc>
            </a:pPr>
            <a:r>
              <a:rPr lang="en-US" sz="5400" dirty="0"/>
              <a:t>Negotiation has always been a key part of buyer/seller agreements. This course considers negotiation  from  a  commercial  standpoint  as  most  Purchasing agreements  are  contractual  in nature and therefore legally binding on the parties. </a:t>
            </a:r>
          </a:p>
          <a:p>
            <a:pPr algn="just">
              <a:lnSpc>
                <a:spcPct val="80000"/>
              </a:lnSpc>
            </a:pPr>
            <a:r>
              <a:rPr lang="en-US" sz="5400" dirty="0"/>
              <a:t>The ability to negotiate effectively is so fundamental that, without it, an effective purchasing and  supply  management  service  cannot  be  provided.  While  certain  people  do  have  natural talent for negotiation, it is a skill which must be improved with training and refreshed on at least a five -yearly basis. </a:t>
            </a:r>
          </a:p>
        </p:txBody>
      </p:sp>
      <p:sp>
        <p:nvSpPr>
          <p:cNvPr id="4" name="Date Placeholder 3"/>
          <p:cNvSpPr>
            <a:spLocks noGrp="1"/>
          </p:cNvSpPr>
          <p:nvPr>
            <p:ph type="dt" sz="half" idx="10"/>
          </p:nvPr>
        </p:nvSpPr>
        <p:spPr/>
        <p:txBody>
          <a:bodyPr/>
          <a:lstStyle/>
          <a:p>
            <a:fld id="{0900C43D-0041-4C07-9CA7-41FC36879B6E}" type="datetime1">
              <a:rPr lang="en-US">
                <a:solidFill>
                  <a:prstClr val="black">
                    <a:tint val="75000"/>
                  </a:prstClr>
                </a:solidFill>
                <a:latin typeface="Calibri"/>
              </a:rPr>
              <a:pPr/>
              <a:t>8/18/2025</a:t>
            </a:fld>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70A31C6D-9038-4E86-9B2F-42DBC32C3068}" type="slidenum">
              <a:rPr lang="en-US">
                <a:solidFill>
                  <a:prstClr val="black">
                    <a:tint val="75000"/>
                  </a:prstClr>
                </a:solidFill>
                <a:latin typeface="Calibri"/>
              </a:rPr>
              <a:pPr/>
              <a:t>4</a:t>
            </a:fld>
            <a:endParaRPr lang="en-US">
              <a:solidFill>
                <a:prstClr val="black">
                  <a:tint val="75000"/>
                </a:prstClr>
              </a:solidFill>
              <a:latin typeface="Calibri"/>
            </a:endParaRPr>
          </a:p>
        </p:txBody>
      </p:sp>
    </p:spTree>
    <p:extLst>
      <p:ext uri="{BB962C8B-B14F-4D97-AF65-F5344CB8AC3E}">
        <p14:creationId xmlns:p14="http://schemas.microsoft.com/office/powerpoint/2010/main" val="4251622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905000" y="304800"/>
            <a:ext cx="8229600" cy="731838"/>
          </a:xfrm>
        </p:spPr>
        <p:txBody>
          <a:bodyPr>
            <a:normAutofit fontScale="90000"/>
          </a:bodyPr>
          <a:lstStyle/>
          <a:p>
            <a:r>
              <a:rPr lang="en-US" b="1" dirty="0"/>
              <a:t>Definition of Negotiation  </a:t>
            </a:r>
          </a:p>
        </p:txBody>
      </p:sp>
      <p:sp>
        <p:nvSpPr>
          <p:cNvPr id="3" name="Content Placeholder 2"/>
          <p:cNvSpPr>
            <a:spLocks noGrp="1"/>
          </p:cNvSpPr>
          <p:nvPr>
            <p:ph idx="1"/>
          </p:nvPr>
        </p:nvSpPr>
        <p:spPr>
          <a:xfrm>
            <a:off x="478971" y="1143001"/>
            <a:ext cx="9731829" cy="4983163"/>
          </a:xfrm>
        </p:spPr>
        <p:txBody>
          <a:bodyPr>
            <a:normAutofit/>
          </a:bodyPr>
          <a:lstStyle/>
          <a:p>
            <a:pPr algn="just"/>
            <a:r>
              <a:rPr lang="en-US" sz="4400" dirty="0"/>
              <a:t>In a general context negotiation is a bargaining process between two or more parties, each with its own viewpoints and objectives seeking to reach a mutually satisfactory agreement on or settlement of a matter of common concern.</a:t>
            </a:r>
          </a:p>
          <a:p>
            <a:endParaRPr lang="en-US" b="1" dirty="0"/>
          </a:p>
          <a:p>
            <a:endParaRPr lang="en-US" b="1" dirty="0"/>
          </a:p>
          <a:p>
            <a:endParaRPr lang="en-US" b="1" dirty="0"/>
          </a:p>
          <a:p>
            <a:endParaRPr lang="en-US" b="1" dirty="0"/>
          </a:p>
          <a:p>
            <a:endParaRPr lang="en-US" b="1" dirty="0"/>
          </a:p>
          <a:p>
            <a:endParaRPr lang="en-US" b="1" dirty="0"/>
          </a:p>
          <a:p>
            <a:endParaRPr lang="en-US" dirty="0"/>
          </a:p>
        </p:txBody>
      </p:sp>
      <p:sp>
        <p:nvSpPr>
          <p:cNvPr id="7" name="Date Placeholder 6"/>
          <p:cNvSpPr>
            <a:spLocks noGrp="1"/>
          </p:cNvSpPr>
          <p:nvPr>
            <p:ph type="dt" sz="half" idx="10"/>
          </p:nvPr>
        </p:nvSpPr>
        <p:spPr/>
        <p:txBody>
          <a:bodyPr/>
          <a:lstStyle/>
          <a:p>
            <a:fld id="{AD0CC661-2688-4CC1-8357-E1896246E167}" type="datetime1">
              <a:rPr lang="en-US">
                <a:solidFill>
                  <a:prstClr val="black">
                    <a:tint val="75000"/>
                  </a:prstClr>
                </a:solidFill>
                <a:latin typeface="Calibri"/>
              </a:rPr>
              <a:pPr/>
              <a:t>8/18/2025</a:t>
            </a:fld>
            <a:endParaRPr lang="en-US">
              <a:solidFill>
                <a:prstClr val="black">
                  <a:tint val="75000"/>
                </a:prstClr>
              </a:solidFill>
              <a:latin typeface="Calibri"/>
            </a:endParaRPr>
          </a:p>
        </p:txBody>
      </p:sp>
      <p:sp>
        <p:nvSpPr>
          <p:cNvPr id="8" name="Slide Number Placeholder 7"/>
          <p:cNvSpPr>
            <a:spLocks noGrp="1"/>
          </p:cNvSpPr>
          <p:nvPr>
            <p:ph type="sldNum" sz="quarter" idx="12"/>
          </p:nvPr>
        </p:nvSpPr>
        <p:spPr/>
        <p:txBody>
          <a:bodyPr/>
          <a:lstStyle/>
          <a:p>
            <a:fld id="{70A31C6D-9038-4E86-9B2F-42DBC32C3068}" type="slidenum">
              <a:rPr lang="en-US">
                <a:solidFill>
                  <a:prstClr val="black">
                    <a:tint val="75000"/>
                  </a:prstClr>
                </a:solidFill>
                <a:latin typeface="Calibri"/>
              </a:rPr>
              <a:pPr/>
              <a:t>5</a:t>
            </a:fld>
            <a:endParaRPr lang="en-US">
              <a:solidFill>
                <a:prstClr val="black">
                  <a:tint val="75000"/>
                </a:prstClr>
              </a:solidFill>
              <a:latin typeface="Calibri"/>
            </a:endParaRPr>
          </a:p>
        </p:txBody>
      </p:sp>
    </p:spTree>
    <p:extLst>
      <p:ext uri="{BB962C8B-B14F-4D97-AF65-F5344CB8AC3E}">
        <p14:creationId xmlns:p14="http://schemas.microsoft.com/office/powerpoint/2010/main" val="914196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67965-F37A-B009-E3AC-AED7B4A05A8F}"/>
              </a:ext>
            </a:extLst>
          </p:cNvPr>
          <p:cNvSpPr>
            <a:spLocks noGrp="1"/>
          </p:cNvSpPr>
          <p:nvPr>
            <p:ph type="title"/>
          </p:nvPr>
        </p:nvSpPr>
        <p:spPr>
          <a:xfrm>
            <a:off x="609600" y="274638"/>
            <a:ext cx="10972800" cy="617991"/>
          </a:xfrm>
        </p:spPr>
        <p:txBody>
          <a:bodyPr>
            <a:normAutofit fontScale="90000"/>
          </a:bodyPr>
          <a:lstStyle/>
          <a:p>
            <a:r>
              <a:rPr lang="en-US" dirty="0"/>
              <a:t>Procurement as a business………….</a:t>
            </a:r>
            <a:endParaRPr lang="en-UG" dirty="0"/>
          </a:p>
        </p:txBody>
      </p:sp>
      <p:sp>
        <p:nvSpPr>
          <p:cNvPr id="3" name="Content Placeholder 2">
            <a:extLst>
              <a:ext uri="{FF2B5EF4-FFF2-40B4-BE49-F238E27FC236}">
                <a16:creationId xmlns:a16="http://schemas.microsoft.com/office/drawing/2014/main" id="{5B21BB19-CE25-BE47-4CE3-34FA4B6930F9}"/>
              </a:ext>
            </a:extLst>
          </p:cNvPr>
          <p:cNvSpPr>
            <a:spLocks noGrp="1"/>
          </p:cNvSpPr>
          <p:nvPr>
            <p:ph idx="1"/>
          </p:nvPr>
        </p:nvSpPr>
        <p:spPr>
          <a:xfrm>
            <a:off x="609600" y="1175657"/>
            <a:ext cx="10972800" cy="4950507"/>
          </a:xfrm>
        </p:spPr>
        <p:txBody>
          <a:bodyPr>
            <a:normAutofit fontScale="40000" lnSpcReduction="20000"/>
          </a:bodyPr>
          <a:lstStyle/>
          <a:p>
            <a:pPr algn="just"/>
            <a:r>
              <a:rPr lang="en-US" sz="7200" dirty="0"/>
              <a:t>Procurement as a business is the process of externally sourcing goods and services or works to fulfill a company’s needs. It involves a systematic series of activities, such as identifying organizational needs, conducting market research, issuing proposals, evaluating suppliers, negotiating terms, contracting, order placement, and ongoing supplier relationship management. The goal is to achieve the best quality and value, maintain operational efficiency, support company objectives, manage risks, and ensure compliance with regulations. Modern procurement goes beyond basic purchasing, emphasizing strategy, ethics, sustainability, and long-term value creation.</a:t>
            </a:r>
          </a:p>
          <a:p>
            <a:pPr algn="just"/>
            <a:endParaRPr lang="en-US" sz="7200" dirty="0"/>
          </a:p>
          <a:p>
            <a:pPr algn="just"/>
            <a:endParaRPr lang="en-US" sz="7200" dirty="0"/>
          </a:p>
          <a:p>
            <a:pPr marL="0" indent="0">
              <a:buNone/>
            </a:pPr>
            <a:endParaRPr lang="en-US" sz="7000" dirty="0"/>
          </a:p>
          <a:p>
            <a:endParaRPr lang="en-US" sz="7000" dirty="0"/>
          </a:p>
          <a:p>
            <a:pPr marL="0" indent="0">
              <a:buNone/>
            </a:pPr>
            <a:endParaRPr lang="en-US" sz="7000" dirty="0"/>
          </a:p>
          <a:p>
            <a:endParaRPr lang="en-US" sz="7000" dirty="0"/>
          </a:p>
          <a:p>
            <a:endParaRPr lang="en-US" sz="7000" dirty="0"/>
          </a:p>
          <a:p>
            <a:endParaRPr lang="en-US" dirty="0"/>
          </a:p>
        </p:txBody>
      </p:sp>
      <p:sp>
        <p:nvSpPr>
          <p:cNvPr id="4" name="Date Placeholder 3">
            <a:extLst>
              <a:ext uri="{FF2B5EF4-FFF2-40B4-BE49-F238E27FC236}">
                <a16:creationId xmlns:a16="http://schemas.microsoft.com/office/drawing/2014/main" id="{07D3AD9C-2BE3-011B-DDB3-BA4C375FC294}"/>
              </a:ext>
            </a:extLst>
          </p:cNvPr>
          <p:cNvSpPr>
            <a:spLocks noGrp="1"/>
          </p:cNvSpPr>
          <p:nvPr>
            <p:ph type="dt" sz="half" idx="10"/>
          </p:nvPr>
        </p:nvSpPr>
        <p:spPr/>
        <p:txBody>
          <a:bodyPr/>
          <a:lstStyle/>
          <a:p>
            <a:fld id="{0900C43D-0041-4C07-9CA7-41FC36879B6E}" type="datetime1">
              <a:rPr lang="en-US" smtClean="0"/>
              <a:t>8/18/2025</a:t>
            </a:fld>
            <a:endParaRPr lang="en-US"/>
          </a:p>
        </p:txBody>
      </p:sp>
      <p:sp>
        <p:nvSpPr>
          <p:cNvPr id="5" name="Slide Number Placeholder 4">
            <a:extLst>
              <a:ext uri="{FF2B5EF4-FFF2-40B4-BE49-F238E27FC236}">
                <a16:creationId xmlns:a16="http://schemas.microsoft.com/office/drawing/2014/main" id="{9B7C0779-76E2-4C73-ABAE-0A7AFCC90DCC}"/>
              </a:ext>
            </a:extLst>
          </p:cNvPr>
          <p:cNvSpPr>
            <a:spLocks noGrp="1"/>
          </p:cNvSpPr>
          <p:nvPr>
            <p:ph type="sldNum" sz="quarter" idx="12"/>
          </p:nvPr>
        </p:nvSpPr>
        <p:spPr/>
        <p:txBody>
          <a:bodyPr/>
          <a:lstStyle/>
          <a:p>
            <a:fld id="{70A31C6D-9038-4E86-9B2F-42DBC32C3068}" type="slidenum">
              <a:rPr lang="en-US" smtClean="0"/>
              <a:t>6</a:t>
            </a:fld>
            <a:endParaRPr lang="en-US"/>
          </a:p>
        </p:txBody>
      </p:sp>
    </p:spTree>
    <p:extLst>
      <p:ext uri="{BB962C8B-B14F-4D97-AF65-F5344CB8AC3E}">
        <p14:creationId xmlns:p14="http://schemas.microsoft.com/office/powerpoint/2010/main" val="376335524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1010D-AC82-1C33-BAC0-3FB8B0C27E76}"/>
              </a:ext>
            </a:extLst>
          </p:cNvPr>
          <p:cNvSpPr>
            <a:spLocks noGrp="1"/>
          </p:cNvSpPr>
          <p:nvPr>
            <p:ph type="title"/>
          </p:nvPr>
        </p:nvSpPr>
        <p:spPr/>
        <p:txBody>
          <a:bodyPr/>
          <a:lstStyle/>
          <a:p>
            <a:r>
              <a:rPr lang="en-US" dirty="0"/>
              <a:t>Negotiation in procurement…………..</a:t>
            </a:r>
            <a:endParaRPr lang="en-UG" dirty="0"/>
          </a:p>
        </p:txBody>
      </p:sp>
      <p:sp>
        <p:nvSpPr>
          <p:cNvPr id="3" name="Content Placeholder 2">
            <a:extLst>
              <a:ext uri="{FF2B5EF4-FFF2-40B4-BE49-F238E27FC236}">
                <a16:creationId xmlns:a16="http://schemas.microsoft.com/office/drawing/2014/main" id="{7140FB6E-CB04-170C-2B06-B580255DC438}"/>
              </a:ext>
            </a:extLst>
          </p:cNvPr>
          <p:cNvSpPr>
            <a:spLocks noGrp="1"/>
          </p:cNvSpPr>
          <p:nvPr>
            <p:ph idx="1"/>
          </p:nvPr>
        </p:nvSpPr>
        <p:spPr/>
        <p:txBody>
          <a:bodyPr/>
          <a:lstStyle/>
          <a:p>
            <a:pPr marR="0" lvl="0" algn="just" fontAlgn="auto">
              <a:lnSpc>
                <a:spcPct val="80000"/>
              </a:lnSpc>
              <a:spcAft>
                <a:spcPts val="0"/>
              </a:spcAft>
              <a:buClrTx/>
              <a:buSzTx/>
              <a:tabLst/>
              <a:defRPr/>
            </a:pPr>
            <a:r>
              <a:rPr lang="en-US" sz="2900" dirty="0"/>
              <a:t>Negotiation in procurement refers to the planned, deliberate process by which buyers and suppliers discuss and agree on the terms and conditions of their commercial relationship. This often includes price, delivery, quality, risk allocation, and service levels. Effective procurement negotiation uses structured tools, tactics, and preparatory frameworks to achieve mutually beneficial solutions, minimize risks, and create long-term value. Modern negotiation in procurement increasingly incorporates digital strategies and adapts to remote or AI-mediated environments.</a:t>
            </a:r>
          </a:p>
          <a:p>
            <a:endParaRPr lang="en-UG" dirty="0"/>
          </a:p>
        </p:txBody>
      </p:sp>
      <p:sp>
        <p:nvSpPr>
          <p:cNvPr id="4" name="Date Placeholder 3">
            <a:extLst>
              <a:ext uri="{FF2B5EF4-FFF2-40B4-BE49-F238E27FC236}">
                <a16:creationId xmlns:a16="http://schemas.microsoft.com/office/drawing/2014/main" id="{EF0A7AEC-DEEA-1260-1F2D-677EFA1FE24D}"/>
              </a:ext>
            </a:extLst>
          </p:cNvPr>
          <p:cNvSpPr>
            <a:spLocks noGrp="1"/>
          </p:cNvSpPr>
          <p:nvPr>
            <p:ph type="dt" sz="half" idx="10"/>
          </p:nvPr>
        </p:nvSpPr>
        <p:spPr/>
        <p:txBody>
          <a:bodyPr/>
          <a:lstStyle/>
          <a:p>
            <a:fld id="{0900C43D-0041-4C07-9CA7-41FC36879B6E}" type="datetime1">
              <a:rPr lang="en-US" smtClean="0"/>
              <a:t>8/18/2025</a:t>
            </a:fld>
            <a:endParaRPr lang="en-US"/>
          </a:p>
        </p:txBody>
      </p:sp>
      <p:sp>
        <p:nvSpPr>
          <p:cNvPr id="5" name="Slide Number Placeholder 4">
            <a:extLst>
              <a:ext uri="{FF2B5EF4-FFF2-40B4-BE49-F238E27FC236}">
                <a16:creationId xmlns:a16="http://schemas.microsoft.com/office/drawing/2014/main" id="{E7AA9978-28F6-EFA5-F15D-86C6552E9BCD}"/>
              </a:ext>
            </a:extLst>
          </p:cNvPr>
          <p:cNvSpPr>
            <a:spLocks noGrp="1"/>
          </p:cNvSpPr>
          <p:nvPr>
            <p:ph type="sldNum" sz="quarter" idx="12"/>
          </p:nvPr>
        </p:nvSpPr>
        <p:spPr/>
        <p:txBody>
          <a:bodyPr/>
          <a:lstStyle/>
          <a:p>
            <a:fld id="{70A31C6D-9038-4E86-9B2F-42DBC32C3068}" type="slidenum">
              <a:rPr lang="en-US" smtClean="0"/>
              <a:t>7</a:t>
            </a:fld>
            <a:endParaRPr lang="en-US"/>
          </a:p>
        </p:txBody>
      </p:sp>
    </p:spTree>
    <p:extLst>
      <p:ext uri="{BB962C8B-B14F-4D97-AF65-F5344CB8AC3E}">
        <p14:creationId xmlns:p14="http://schemas.microsoft.com/office/powerpoint/2010/main" val="569607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182A6-A22E-803D-7DC1-9096B49F3683}"/>
              </a:ext>
            </a:extLst>
          </p:cNvPr>
          <p:cNvSpPr>
            <a:spLocks noGrp="1"/>
          </p:cNvSpPr>
          <p:nvPr>
            <p:ph type="title"/>
          </p:nvPr>
        </p:nvSpPr>
        <p:spPr>
          <a:xfrm>
            <a:off x="609600" y="274638"/>
            <a:ext cx="10972800" cy="1095376"/>
          </a:xfrm>
        </p:spPr>
        <p:txBody>
          <a:bodyPr/>
          <a:lstStyle/>
          <a:p>
            <a:r>
              <a:rPr lang="en-US" sz="4400" dirty="0">
                <a:effectLst/>
                <a:latin typeface="Times New Roman" panose="02020603050405020304" pitchFamily="18" charset="0"/>
                <a:ea typeface="Times New Roman" panose="02020603050405020304" pitchFamily="18" charset="0"/>
              </a:rPr>
              <a:t>Contracting……………..</a:t>
            </a:r>
            <a:endParaRPr lang="en-UG" dirty="0"/>
          </a:p>
        </p:txBody>
      </p:sp>
      <p:sp>
        <p:nvSpPr>
          <p:cNvPr id="3" name="Content Placeholder 2">
            <a:extLst>
              <a:ext uri="{FF2B5EF4-FFF2-40B4-BE49-F238E27FC236}">
                <a16:creationId xmlns:a16="http://schemas.microsoft.com/office/drawing/2014/main" id="{1A0AF908-5407-C8FC-DC6C-C1C3FFAE29C2}"/>
              </a:ext>
            </a:extLst>
          </p:cNvPr>
          <p:cNvSpPr>
            <a:spLocks noGrp="1"/>
          </p:cNvSpPr>
          <p:nvPr>
            <p:ph idx="1"/>
          </p:nvPr>
        </p:nvSpPr>
        <p:spPr/>
        <p:txBody>
          <a:bodyPr>
            <a:normAutofit/>
          </a:bodyPr>
          <a:lstStyle/>
          <a:p>
            <a:r>
              <a:rPr lang="en-US" sz="2800" b="0" i="0" dirty="0">
                <a:effectLst/>
                <a:latin typeface="+mj-lt"/>
              </a:rPr>
              <a:t>Contracting in procurement is the process of formalizing mutually agreed-upon terms between a buyer and a supplier into a legally binding agreement. The contract specifies the obligations, rights, deliverables, timelines, pricing, performance standards, and remedies. Effective contracting is critical for risk management, performance monitoring, and alignment with the organization's strategic procurement goals.</a:t>
            </a:r>
            <a:endParaRPr lang="en-UG" sz="2800" dirty="0">
              <a:latin typeface="+mj-lt"/>
            </a:endParaRPr>
          </a:p>
        </p:txBody>
      </p:sp>
      <p:sp>
        <p:nvSpPr>
          <p:cNvPr id="4" name="Date Placeholder 3">
            <a:extLst>
              <a:ext uri="{FF2B5EF4-FFF2-40B4-BE49-F238E27FC236}">
                <a16:creationId xmlns:a16="http://schemas.microsoft.com/office/drawing/2014/main" id="{21C435D0-E7CD-9222-F2C2-3A9AFF6D6436}"/>
              </a:ext>
            </a:extLst>
          </p:cNvPr>
          <p:cNvSpPr>
            <a:spLocks noGrp="1"/>
          </p:cNvSpPr>
          <p:nvPr>
            <p:ph type="dt" sz="half" idx="10"/>
          </p:nvPr>
        </p:nvSpPr>
        <p:spPr/>
        <p:txBody>
          <a:bodyPr/>
          <a:lstStyle/>
          <a:p>
            <a:fld id="{0900C43D-0041-4C07-9CA7-41FC36879B6E}" type="datetime1">
              <a:rPr lang="en-US" smtClean="0"/>
              <a:t>8/18/2025</a:t>
            </a:fld>
            <a:endParaRPr lang="en-US"/>
          </a:p>
        </p:txBody>
      </p:sp>
      <p:sp>
        <p:nvSpPr>
          <p:cNvPr id="5" name="Slide Number Placeholder 4">
            <a:extLst>
              <a:ext uri="{FF2B5EF4-FFF2-40B4-BE49-F238E27FC236}">
                <a16:creationId xmlns:a16="http://schemas.microsoft.com/office/drawing/2014/main" id="{17295189-DF0B-9265-0FF1-C8E7FF7EC2EE}"/>
              </a:ext>
            </a:extLst>
          </p:cNvPr>
          <p:cNvSpPr>
            <a:spLocks noGrp="1"/>
          </p:cNvSpPr>
          <p:nvPr>
            <p:ph type="sldNum" sz="quarter" idx="12"/>
          </p:nvPr>
        </p:nvSpPr>
        <p:spPr/>
        <p:txBody>
          <a:bodyPr/>
          <a:lstStyle/>
          <a:p>
            <a:fld id="{70A31C6D-9038-4E86-9B2F-42DBC32C3068}" type="slidenum">
              <a:rPr lang="en-US" smtClean="0"/>
              <a:t>8</a:t>
            </a:fld>
            <a:endParaRPr lang="en-US"/>
          </a:p>
        </p:txBody>
      </p:sp>
      <p:sp>
        <p:nvSpPr>
          <p:cNvPr id="7" name="TextBox 6">
            <a:extLst>
              <a:ext uri="{FF2B5EF4-FFF2-40B4-BE49-F238E27FC236}">
                <a16:creationId xmlns:a16="http://schemas.microsoft.com/office/drawing/2014/main" id="{7F3A7C5A-0441-7BF5-686E-ED1CD704B22B}"/>
              </a:ext>
            </a:extLst>
          </p:cNvPr>
          <p:cNvSpPr txBox="1"/>
          <p:nvPr/>
        </p:nvSpPr>
        <p:spPr>
          <a:xfrm>
            <a:off x="3048000" y="-14391263"/>
            <a:ext cx="6096000" cy="1815882"/>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Contracting in procurement is the process of formalizing mutually agreed-upon terms between a buyer and a supplier into a legally binding agreement. The contract specifies the obligations, rights, deliverables, timelines, pricing, performance standards, and remedies. Effective contracting is critical for risk management, performance monitoring, and alignment with the organization's strategic procurement goals.</a:t>
            </a:r>
          </a:p>
        </p:txBody>
      </p:sp>
    </p:spTree>
    <p:extLst>
      <p:ext uri="{BB962C8B-B14F-4D97-AF65-F5344CB8AC3E}">
        <p14:creationId xmlns:p14="http://schemas.microsoft.com/office/powerpoint/2010/main" val="2738077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ED9F684F-634B-26A3-5979-48910423080E}"/>
              </a:ext>
            </a:extLst>
          </p:cNvPr>
          <p:cNvSpPr>
            <a:spLocks noGrp="1"/>
          </p:cNvSpPr>
          <p:nvPr>
            <p:ph type="title"/>
          </p:nvPr>
        </p:nvSpPr>
        <p:spPr/>
        <p:txBody>
          <a:bodyPr/>
          <a:lstStyle/>
          <a:p>
            <a:pPr algn="ctr"/>
            <a:r>
              <a:rPr lang="en-US"/>
              <a:t>positions</a:t>
            </a:r>
            <a:endParaRPr lang="en-UG" dirty="0"/>
          </a:p>
        </p:txBody>
      </p:sp>
      <p:pic>
        <p:nvPicPr>
          <p:cNvPr id="3" name="Picture 2">
            <a:extLst>
              <a:ext uri="{FF2B5EF4-FFF2-40B4-BE49-F238E27FC236}">
                <a16:creationId xmlns:a16="http://schemas.microsoft.com/office/drawing/2014/main" id="{F339B1E9-FBF3-C7D7-EC00-68E20B955252}"/>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9603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30</TotalTime>
  <Words>513</Words>
  <Application>Microsoft Office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Times New Roman</vt:lpstr>
      <vt:lpstr>Office Theme</vt:lpstr>
      <vt:lpstr>1_Office Theme</vt:lpstr>
      <vt:lpstr> </vt:lpstr>
      <vt:lpstr>INTRODUCTION</vt:lpstr>
      <vt:lpstr>QUOTE</vt:lpstr>
      <vt:lpstr>Introduction </vt:lpstr>
      <vt:lpstr>Definition of Negotiation  </vt:lpstr>
      <vt:lpstr>Procurement as a business………….</vt:lpstr>
      <vt:lpstr>Negotiation in procurement…………..</vt:lpstr>
      <vt:lpstr>Contracting……………..</vt:lpstr>
      <vt:lpstr>positions</vt:lpstr>
      <vt:lpstr>Interests…….</vt:lpstr>
      <vt:lpstr> The Value of Negotiations and Contracting in Procurement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Bella Alwayo</dc:creator>
  <cp:lastModifiedBy>Bella Alwayo</cp:lastModifiedBy>
  <cp:revision>2</cp:revision>
  <dcterms:created xsi:type="dcterms:W3CDTF">2025-08-14T14:12:12Z</dcterms:created>
  <dcterms:modified xsi:type="dcterms:W3CDTF">2025-08-18T16:16:30Z</dcterms:modified>
</cp:coreProperties>
</file>