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58" r:id="rId4"/>
    <p:sldId id="271" r:id="rId5"/>
    <p:sldId id="266" r:id="rId6"/>
    <p:sldId id="267" r:id="rId7"/>
    <p:sldId id="272" r:id="rId8"/>
    <p:sldId id="269" r:id="rId9"/>
    <p:sldId id="270" r:id="rId10"/>
    <p:sldId id="273" r:id="rId11"/>
    <p:sldId id="313" r:id="rId12"/>
    <p:sldId id="316" r:id="rId13"/>
    <p:sldId id="318" r:id="rId14"/>
    <p:sldId id="293" r:id="rId15"/>
    <p:sldId id="294" r:id="rId16"/>
    <p:sldId id="295" r:id="rId17"/>
    <p:sldId id="296" r:id="rId18"/>
    <p:sldId id="297" r:id="rId19"/>
    <p:sldId id="298" r:id="rId20"/>
    <p:sldId id="300" r:id="rId21"/>
    <p:sldId id="259" r:id="rId22"/>
    <p:sldId id="275" r:id="rId23"/>
    <p:sldId id="277" r:id="rId24"/>
    <p:sldId id="278" r:id="rId25"/>
    <p:sldId id="264" r:id="rId26"/>
    <p:sldId id="302" r:id="rId27"/>
    <p:sldId id="307" r:id="rId28"/>
    <p:sldId id="311" r:id="rId29"/>
    <p:sldId id="312" r:id="rId30"/>
    <p:sldId id="301" r:id="rId31"/>
    <p:sldId id="263" r:id="rId32"/>
    <p:sldId id="304" r:id="rId33"/>
    <p:sldId id="303" r:id="rId34"/>
    <p:sldId id="305" r:id="rId35"/>
    <p:sldId id="306" r:id="rId36"/>
    <p:sldId id="260" r:id="rId37"/>
    <p:sldId id="308" r:id="rId38"/>
    <p:sldId id="309" r:id="rId39"/>
    <p:sldId id="31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430" autoAdjust="0"/>
  </p:normalViewPr>
  <p:slideViewPr>
    <p:cSldViewPr snapToGrid="0">
      <p:cViewPr varScale="1">
        <p:scale>
          <a:sx n="46" d="100"/>
          <a:sy n="46" d="100"/>
        </p:scale>
        <p:origin x="133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DEDC7-163E-42FB-962F-E423F8B85718}" type="datetimeFigureOut">
              <a:rPr lang="en-US" smtClean="0"/>
              <a:t>21-Aug-24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72730-C0E2-4CA1-9810-3EDCCA6CF61B}" type="slidenum">
              <a:rPr lang="en-US" smtClean="0"/>
              <a:t>‹#›</a:t>
            </a:fld>
            <a:endParaRPr lang="en-US"/>
          </a:p>
        </p:txBody>
      </p:sp>
    </p:spTree>
    <p:extLst>
      <p:ext uri="{BB962C8B-B14F-4D97-AF65-F5344CB8AC3E}">
        <p14:creationId xmlns:p14="http://schemas.microsoft.com/office/powerpoint/2010/main" val="79308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Jailbreaking or rooting means removing software restrictions that are intentionally put in place by the device manufacturer. </a:t>
            </a:r>
            <a:endParaRPr lang="en-US" dirty="0" smtClean="0"/>
          </a:p>
          <a:p>
            <a:r>
              <a:rPr lang="en-US" sz="1200" b="0" i="0" kern="1200" dirty="0" smtClean="0">
                <a:solidFill>
                  <a:schemeClr val="tx1"/>
                </a:solidFill>
                <a:effectLst/>
                <a:latin typeface="+mn-lt"/>
                <a:ea typeface="+mn-ea"/>
                <a:cs typeface="+mn-cs"/>
              </a:rPr>
              <a:t>Rooting is the term used for modifying Androids while jailbreaking is the term used for iPhones. </a:t>
            </a:r>
            <a:endParaRPr lang="en-US" dirty="0"/>
          </a:p>
        </p:txBody>
      </p:sp>
      <p:sp>
        <p:nvSpPr>
          <p:cNvPr id="4" name="Slide Number Placeholder 3"/>
          <p:cNvSpPr>
            <a:spLocks noGrp="1"/>
          </p:cNvSpPr>
          <p:nvPr>
            <p:ph type="sldNum" sz="quarter" idx="10"/>
          </p:nvPr>
        </p:nvSpPr>
        <p:spPr/>
        <p:txBody>
          <a:bodyPr/>
          <a:lstStyle/>
          <a:p>
            <a:fld id="{13C72730-C0E2-4CA1-9810-3EDCCA6CF61B}" type="slidenum">
              <a:rPr lang="en-US" smtClean="0"/>
              <a:t>12</a:t>
            </a:fld>
            <a:endParaRPr lang="en-US"/>
          </a:p>
        </p:txBody>
      </p:sp>
    </p:spTree>
    <p:extLst>
      <p:ext uri="{BB962C8B-B14F-4D97-AF65-F5344CB8AC3E}">
        <p14:creationId xmlns:p14="http://schemas.microsoft.com/office/powerpoint/2010/main" val="420797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API - </a:t>
            </a:r>
            <a:r>
              <a:rPr lang="en-US" sz="1200" b="0" i="0" kern="1200" dirty="0" smtClean="0">
                <a:solidFill>
                  <a:schemeClr val="tx1"/>
                </a:solidFill>
                <a:effectLst/>
                <a:latin typeface="+mn-lt"/>
                <a:ea typeface="+mn-ea"/>
                <a:cs typeface="+mn-cs"/>
              </a:rPr>
              <a:t>Application Programming Interface</a:t>
            </a:r>
            <a:endParaRPr lang="en-US" b="0" dirty="0"/>
          </a:p>
        </p:txBody>
      </p:sp>
      <p:sp>
        <p:nvSpPr>
          <p:cNvPr id="4" name="Slide Number Placeholder 3"/>
          <p:cNvSpPr>
            <a:spLocks noGrp="1"/>
          </p:cNvSpPr>
          <p:nvPr>
            <p:ph type="sldNum" sz="quarter" idx="10"/>
          </p:nvPr>
        </p:nvSpPr>
        <p:spPr/>
        <p:txBody>
          <a:bodyPr/>
          <a:lstStyle/>
          <a:p>
            <a:fld id="{13C72730-C0E2-4CA1-9810-3EDCCA6CF61B}" type="slidenum">
              <a:rPr lang="en-US" smtClean="0"/>
              <a:t>13</a:t>
            </a:fld>
            <a:endParaRPr lang="en-US"/>
          </a:p>
        </p:txBody>
      </p:sp>
    </p:spTree>
    <p:extLst>
      <p:ext uri="{BB962C8B-B14F-4D97-AF65-F5344CB8AC3E}">
        <p14:creationId xmlns:p14="http://schemas.microsoft.com/office/powerpoint/2010/main" val="1968756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IPS – Intrusion Prevention Systems</a:t>
            </a:r>
          </a:p>
          <a:p>
            <a:r>
              <a:rPr lang="en-US" dirty="0" smtClean="0"/>
              <a:t>Sandboxing is</a:t>
            </a:r>
            <a:r>
              <a:rPr lang="en-US" baseline="0" dirty="0" smtClean="0"/>
              <a:t> </a:t>
            </a:r>
            <a:r>
              <a:rPr lang="en-US" sz="1200" b="0" i="0" kern="1200" dirty="0" smtClean="0">
                <a:solidFill>
                  <a:schemeClr val="tx1"/>
                </a:solidFill>
                <a:effectLst/>
                <a:latin typeface="+mn-lt"/>
                <a:ea typeface="+mn-ea"/>
                <a:cs typeface="+mn-cs"/>
              </a:rPr>
              <a:t>the practice of </a:t>
            </a:r>
            <a:r>
              <a:rPr lang="en-US" sz="1200" b="0" i="0" u="none" strike="noStrike" kern="1200" dirty="0" smtClean="0">
                <a:solidFill>
                  <a:schemeClr val="tx1"/>
                </a:solidFill>
                <a:effectLst/>
                <a:latin typeface="+mn-lt"/>
                <a:ea typeface="+mn-ea"/>
                <a:cs typeface="+mn-cs"/>
              </a:rPr>
              <a:t>isolating</a:t>
            </a:r>
            <a:r>
              <a:rPr lang="en-US" sz="1200" b="0" i="0" kern="1200" dirty="0" smtClean="0">
                <a:solidFill>
                  <a:schemeClr val="tx1"/>
                </a:solidFill>
                <a:effectLst/>
                <a:latin typeface="+mn-lt"/>
                <a:ea typeface="+mn-ea"/>
                <a:cs typeface="+mn-cs"/>
              </a:rPr>
              <a:t> a piece of software so that it can access only certain resources, programs, and files within a computer system, so as to reduce the risk of errors or </a:t>
            </a:r>
            <a:r>
              <a:rPr lang="en-US" sz="1200" b="0" i="0" u="none" strike="noStrike" kern="1200" dirty="0" smtClean="0">
                <a:solidFill>
                  <a:schemeClr val="tx1"/>
                </a:solidFill>
                <a:effectLst/>
                <a:latin typeface="+mn-lt"/>
                <a:ea typeface="+mn-ea"/>
                <a:cs typeface="+mn-cs"/>
              </a:rPr>
              <a:t>malware</a:t>
            </a:r>
            <a:r>
              <a:rPr lang="en-US" sz="1200" b="0" i="0" kern="1200" dirty="0" smtClean="0">
                <a:solidFill>
                  <a:schemeClr val="tx1"/>
                </a:solidFill>
                <a:effectLst/>
                <a:latin typeface="+mn-lt"/>
                <a:ea typeface="+mn-ea"/>
                <a:cs typeface="+mn-cs"/>
              </a:rPr>
              <a:t> affecting the rest of the system.</a:t>
            </a:r>
            <a:endParaRPr lang="en-US" dirty="0"/>
          </a:p>
        </p:txBody>
      </p:sp>
      <p:sp>
        <p:nvSpPr>
          <p:cNvPr id="4" name="Slide Number Placeholder 3"/>
          <p:cNvSpPr>
            <a:spLocks noGrp="1"/>
          </p:cNvSpPr>
          <p:nvPr>
            <p:ph type="sldNum" sz="quarter" idx="10"/>
          </p:nvPr>
        </p:nvSpPr>
        <p:spPr/>
        <p:txBody>
          <a:bodyPr/>
          <a:lstStyle/>
          <a:p>
            <a:fld id="{13C72730-C0E2-4CA1-9810-3EDCCA6CF61B}" type="slidenum">
              <a:rPr lang="en-US" smtClean="0"/>
              <a:t>22</a:t>
            </a:fld>
            <a:endParaRPr lang="en-US"/>
          </a:p>
        </p:txBody>
      </p:sp>
    </p:spTree>
    <p:extLst>
      <p:ext uri="{BB962C8B-B14F-4D97-AF65-F5344CB8AC3E}">
        <p14:creationId xmlns:p14="http://schemas.microsoft.com/office/powerpoint/2010/main" val="847223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3530128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21040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609600"/>
            <a:ext cx="20383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09600"/>
            <a:ext cx="596265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23392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153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752600"/>
            <a:ext cx="4000500" cy="4343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752600"/>
            <a:ext cx="4000500" cy="4343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928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699836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Edit Master text styles</a:t>
            </a:r>
          </a:p>
        </p:txBody>
      </p:sp>
    </p:spTree>
    <p:extLst>
      <p:ext uri="{BB962C8B-B14F-4D97-AF65-F5344CB8AC3E}">
        <p14:creationId xmlns:p14="http://schemas.microsoft.com/office/powerpoint/2010/main" val="15703441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752600"/>
            <a:ext cx="4000500" cy="4343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752600"/>
            <a:ext cx="4000500" cy="4343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995099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239783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767549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60291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Tree>
    <p:extLst>
      <p:ext uri="{BB962C8B-B14F-4D97-AF65-F5344CB8AC3E}">
        <p14:creationId xmlns:p14="http://schemas.microsoft.com/office/powerpoint/2010/main" val="4021049292"/>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Tree>
    <p:extLst>
      <p:ext uri="{BB962C8B-B14F-4D97-AF65-F5344CB8AC3E}">
        <p14:creationId xmlns:p14="http://schemas.microsoft.com/office/powerpoint/2010/main" val="200879673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bwMode="auto">
          <a:xfrm>
            <a:off x="762000" y="609600"/>
            <a:ext cx="8153400" cy="990600"/>
          </a:xfrm>
          <a:prstGeom prst="rect">
            <a:avLst/>
          </a:prstGeom>
          <a:noFill/>
          <a:ln w="9525">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57699" name="Rectangle 3"/>
          <p:cNvSpPr>
            <a:spLocks noGrp="1" noChangeArrowheads="1"/>
          </p:cNvSpPr>
          <p:nvPr>
            <p:ph type="body" idx="1"/>
          </p:nvPr>
        </p:nvSpPr>
        <p:spPr bwMode="auto">
          <a:xfrm>
            <a:off x="762000" y="1752600"/>
            <a:ext cx="8153400" cy="43434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This will be the basic slide template</a:t>
            </a:r>
          </a:p>
          <a:p>
            <a:pPr lvl="1"/>
            <a:r>
              <a:rPr lang="en-US" smtClean="0"/>
              <a:t>for Why Should Managers box slides, use </a:t>
            </a:r>
          </a:p>
          <a:p>
            <a:pPr lvl="1"/>
            <a:r>
              <a:rPr lang="en-US" smtClean="0"/>
              <a:t>for Ethics and Society box slides, use</a:t>
            </a:r>
          </a:p>
          <a:p>
            <a:pPr lvl="1"/>
            <a:r>
              <a:rPr lang="en-US" smtClean="0"/>
              <a:t>for Look into the Future box slides use </a:t>
            </a:r>
          </a:p>
          <a:p>
            <a:pPr lvl="1"/>
            <a:r>
              <a:rPr lang="en-US" smtClean="0"/>
              <a:t>(this refers to background colors)</a:t>
            </a:r>
          </a:p>
          <a:p>
            <a:pPr lvl="2"/>
            <a:r>
              <a:rPr lang="en-US" smtClean="0"/>
              <a:t>Third level</a:t>
            </a:r>
          </a:p>
          <a:p>
            <a:pPr lvl="3"/>
            <a:r>
              <a:rPr lang="en-US" smtClean="0"/>
              <a:t>Fourth level</a:t>
            </a:r>
          </a:p>
          <a:p>
            <a:pPr lvl="4"/>
            <a:r>
              <a:rPr lang="en-US" smtClean="0"/>
              <a:t>Fifth level</a:t>
            </a:r>
          </a:p>
        </p:txBody>
      </p:sp>
      <p:sp>
        <p:nvSpPr>
          <p:cNvPr id="157700" name="Rectangle 4"/>
          <p:cNvSpPr>
            <a:spLocks noChangeArrowheads="1"/>
          </p:cNvSpPr>
          <p:nvPr/>
        </p:nvSpPr>
        <p:spPr bwMode="auto">
          <a:xfrm>
            <a:off x="838200" y="1447800"/>
            <a:ext cx="2209800" cy="76200"/>
          </a:xfrm>
          <a:prstGeom prst="rect">
            <a:avLst/>
          </a:prstGeom>
          <a:solidFill>
            <a:srgbClr val="F6BF69"/>
          </a:solidFill>
          <a:ln w="9525">
            <a:noFill/>
            <a:miter lim="800000"/>
            <a:headEnd/>
            <a:tailEnd/>
          </a:ln>
          <a:effectLst/>
        </p:spPr>
        <p:txBody>
          <a:bodyPr wrap="none" anchor="ctr"/>
          <a:lstStyle/>
          <a:p>
            <a:endParaRPr lang="en-US" sz="1350" dirty="0"/>
          </a:p>
        </p:txBody>
      </p:sp>
      <p:sp>
        <p:nvSpPr>
          <p:cNvPr id="157701" name="AutoShape 5"/>
          <p:cNvSpPr>
            <a:spLocks noChangeArrowheads="1"/>
          </p:cNvSpPr>
          <p:nvPr/>
        </p:nvSpPr>
        <p:spPr bwMode="auto">
          <a:xfrm>
            <a:off x="228600" y="914400"/>
            <a:ext cx="533400" cy="533400"/>
          </a:xfrm>
          <a:prstGeom prst="diamond">
            <a:avLst/>
          </a:prstGeom>
          <a:solidFill>
            <a:srgbClr val="B50069"/>
          </a:solidFill>
          <a:ln w="9525">
            <a:noFill/>
            <a:miter lim="800000"/>
            <a:headEnd/>
            <a:tailEnd/>
          </a:ln>
          <a:effectLst/>
        </p:spPr>
        <p:txBody>
          <a:bodyPr wrap="none" anchor="ctr"/>
          <a:lstStyle/>
          <a:p>
            <a:endParaRPr lang="en-US" sz="1350" dirty="0"/>
          </a:p>
        </p:txBody>
      </p:sp>
      <p:sp>
        <p:nvSpPr>
          <p:cNvPr id="157702" name="Oval 6"/>
          <p:cNvSpPr>
            <a:spLocks noChangeArrowheads="1"/>
          </p:cNvSpPr>
          <p:nvPr/>
        </p:nvSpPr>
        <p:spPr bwMode="auto">
          <a:xfrm>
            <a:off x="381000" y="1066800"/>
            <a:ext cx="152400" cy="152400"/>
          </a:xfrm>
          <a:prstGeom prst="ellipse">
            <a:avLst/>
          </a:prstGeom>
          <a:solidFill>
            <a:schemeClr val="bg1"/>
          </a:solidFill>
          <a:ln w="9525">
            <a:noFill/>
            <a:round/>
            <a:headEnd/>
            <a:tailEnd/>
          </a:ln>
          <a:effectLst/>
        </p:spPr>
        <p:txBody>
          <a:bodyPr wrap="none" anchor="ctr"/>
          <a:lstStyle/>
          <a:p>
            <a:endParaRPr lang="en-US" sz="1350" dirty="0"/>
          </a:p>
        </p:txBody>
      </p:sp>
      <p:sp>
        <p:nvSpPr>
          <p:cNvPr id="157703" name="Oval 7"/>
          <p:cNvSpPr>
            <a:spLocks noChangeArrowheads="1"/>
          </p:cNvSpPr>
          <p:nvPr/>
        </p:nvSpPr>
        <p:spPr bwMode="auto">
          <a:xfrm>
            <a:off x="609600" y="762000"/>
            <a:ext cx="152400" cy="152400"/>
          </a:xfrm>
          <a:prstGeom prst="ellipse">
            <a:avLst/>
          </a:prstGeom>
          <a:solidFill>
            <a:srgbClr val="B50069"/>
          </a:solidFill>
          <a:ln w="9525">
            <a:noFill/>
            <a:round/>
            <a:headEnd/>
            <a:tailEnd/>
          </a:ln>
          <a:effectLst/>
        </p:spPr>
        <p:txBody>
          <a:bodyPr wrap="none" anchor="ctr"/>
          <a:lstStyle/>
          <a:p>
            <a:endParaRPr lang="en-US" sz="1350" dirty="0"/>
          </a:p>
        </p:txBody>
      </p:sp>
      <p:sp>
        <p:nvSpPr>
          <p:cNvPr id="157704" name="Oval 8"/>
          <p:cNvSpPr>
            <a:spLocks noChangeArrowheads="1"/>
          </p:cNvSpPr>
          <p:nvPr/>
        </p:nvSpPr>
        <p:spPr bwMode="auto">
          <a:xfrm>
            <a:off x="838200" y="609600"/>
            <a:ext cx="152400" cy="152400"/>
          </a:xfrm>
          <a:prstGeom prst="ellipse">
            <a:avLst/>
          </a:prstGeom>
          <a:solidFill>
            <a:srgbClr val="B50069"/>
          </a:solidFill>
          <a:ln w="9525">
            <a:noFill/>
            <a:round/>
            <a:headEnd/>
            <a:tailEnd/>
          </a:ln>
          <a:effectLst/>
        </p:spPr>
        <p:txBody>
          <a:bodyPr wrap="none" anchor="ctr"/>
          <a:lstStyle/>
          <a:p>
            <a:endParaRPr lang="en-US" sz="1350" dirty="0"/>
          </a:p>
        </p:txBody>
      </p:sp>
      <p:sp>
        <p:nvSpPr>
          <p:cNvPr id="157705" name="Oval 9"/>
          <p:cNvSpPr>
            <a:spLocks noChangeArrowheads="1"/>
          </p:cNvSpPr>
          <p:nvPr/>
        </p:nvSpPr>
        <p:spPr bwMode="auto">
          <a:xfrm>
            <a:off x="1066800" y="533400"/>
            <a:ext cx="76200" cy="76200"/>
          </a:xfrm>
          <a:prstGeom prst="ellipse">
            <a:avLst/>
          </a:prstGeom>
          <a:solidFill>
            <a:srgbClr val="B50069"/>
          </a:solidFill>
          <a:ln w="9525">
            <a:noFill/>
            <a:round/>
            <a:headEnd/>
            <a:tailEnd/>
          </a:ln>
          <a:effectLst/>
        </p:spPr>
        <p:txBody>
          <a:bodyPr wrap="none" anchor="ctr"/>
          <a:lstStyle/>
          <a:p>
            <a:endParaRPr lang="en-US" sz="1350" dirty="0"/>
          </a:p>
        </p:txBody>
      </p:sp>
      <p:sp>
        <p:nvSpPr>
          <p:cNvPr id="157706" name="Rectangle 10"/>
          <p:cNvSpPr>
            <a:spLocks noChangeArrowheads="1"/>
          </p:cNvSpPr>
          <p:nvPr/>
        </p:nvSpPr>
        <p:spPr bwMode="auto">
          <a:xfrm>
            <a:off x="6553200" y="1447800"/>
            <a:ext cx="2209800" cy="76200"/>
          </a:xfrm>
          <a:prstGeom prst="rect">
            <a:avLst/>
          </a:prstGeom>
          <a:solidFill>
            <a:srgbClr val="F6BF69"/>
          </a:solidFill>
          <a:ln w="9525">
            <a:noFill/>
            <a:miter lim="800000"/>
            <a:headEnd/>
            <a:tailEnd/>
          </a:ln>
          <a:effectLst/>
        </p:spPr>
        <p:txBody>
          <a:bodyPr wrap="none" anchor="ctr"/>
          <a:lstStyle/>
          <a:p>
            <a:endParaRPr lang="en-US" sz="1350" dirty="0"/>
          </a:p>
        </p:txBody>
      </p:sp>
    </p:spTree>
    <p:extLst>
      <p:ext uri="{BB962C8B-B14F-4D97-AF65-F5344CB8AC3E}">
        <p14:creationId xmlns:p14="http://schemas.microsoft.com/office/powerpoint/2010/main" val="408776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txStyles>
    <p:titleStyle>
      <a:lvl1pPr algn="ctr" rtl="0" eaLnBrk="1" fontAlgn="base" hangingPunct="1">
        <a:spcBef>
          <a:spcPct val="0"/>
        </a:spcBef>
        <a:spcAft>
          <a:spcPct val="0"/>
        </a:spcAft>
        <a:defRPr sz="2700" b="1">
          <a:solidFill>
            <a:srgbClr val="500093"/>
          </a:solidFill>
          <a:latin typeface="+mj-lt"/>
          <a:ea typeface="+mj-ea"/>
          <a:cs typeface="+mj-cs"/>
        </a:defRPr>
      </a:lvl1pPr>
      <a:lvl2pPr algn="ctr" rtl="0" eaLnBrk="1" fontAlgn="base" hangingPunct="1">
        <a:spcBef>
          <a:spcPct val="0"/>
        </a:spcBef>
        <a:spcAft>
          <a:spcPct val="0"/>
        </a:spcAft>
        <a:defRPr sz="2700" b="1">
          <a:solidFill>
            <a:srgbClr val="500093"/>
          </a:solidFill>
          <a:latin typeface="Arial" pitchFamily="34" charset="0"/>
        </a:defRPr>
      </a:lvl2pPr>
      <a:lvl3pPr algn="ctr" rtl="0" eaLnBrk="1" fontAlgn="base" hangingPunct="1">
        <a:spcBef>
          <a:spcPct val="0"/>
        </a:spcBef>
        <a:spcAft>
          <a:spcPct val="0"/>
        </a:spcAft>
        <a:defRPr sz="2700" b="1">
          <a:solidFill>
            <a:srgbClr val="500093"/>
          </a:solidFill>
          <a:latin typeface="Arial" pitchFamily="34" charset="0"/>
        </a:defRPr>
      </a:lvl3pPr>
      <a:lvl4pPr algn="ctr" rtl="0" eaLnBrk="1" fontAlgn="base" hangingPunct="1">
        <a:spcBef>
          <a:spcPct val="0"/>
        </a:spcBef>
        <a:spcAft>
          <a:spcPct val="0"/>
        </a:spcAft>
        <a:defRPr sz="2700" b="1">
          <a:solidFill>
            <a:srgbClr val="500093"/>
          </a:solidFill>
          <a:latin typeface="Arial" pitchFamily="34" charset="0"/>
        </a:defRPr>
      </a:lvl4pPr>
      <a:lvl5pPr algn="ctr" rtl="0" eaLnBrk="1" fontAlgn="base" hangingPunct="1">
        <a:spcBef>
          <a:spcPct val="0"/>
        </a:spcBef>
        <a:spcAft>
          <a:spcPct val="0"/>
        </a:spcAft>
        <a:defRPr sz="2700" b="1">
          <a:solidFill>
            <a:srgbClr val="500093"/>
          </a:solidFill>
          <a:latin typeface="Arial" pitchFamily="34" charset="0"/>
        </a:defRPr>
      </a:lvl5pPr>
      <a:lvl6pPr marL="342900" algn="ctr" rtl="0" eaLnBrk="1" fontAlgn="base" hangingPunct="1">
        <a:spcBef>
          <a:spcPct val="0"/>
        </a:spcBef>
        <a:spcAft>
          <a:spcPct val="0"/>
        </a:spcAft>
        <a:defRPr sz="2700" b="1">
          <a:solidFill>
            <a:srgbClr val="500093"/>
          </a:solidFill>
          <a:latin typeface="Arial" pitchFamily="34" charset="0"/>
        </a:defRPr>
      </a:lvl6pPr>
      <a:lvl7pPr marL="685800" algn="ctr" rtl="0" eaLnBrk="1" fontAlgn="base" hangingPunct="1">
        <a:spcBef>
          <a:spcPct val="0"/>
        </a:spcBef>
        <a:spcAft>
          <a:spcPct val="0"/>
        </a:spcAft>
        <a:defRPr sz="2700" b="1">
          <a:solidFill>
            <a:srgbClr val="500093"/>
          </a:solidFill>
          <a:latin typeface="Arial" pitchFamily="34" charset="0"/>
        </a:defRPr>
      </a:lvl7pPr>
      <a:lvl8pPr marL="1028700" algn="ctr" rtl="0" eaLnBrk="1" fontAlgn="base" hangingPunct="1">
        <a:spcBef>
          <a:spcPct val="0"/>
        </a:spcBef>
        <a:spcAft>
          <a:spcPct val="0"/>
        </a:spcAft>
        <a:defRPr sz="2700" b="1">
          <a:solidFill>
            <a:srgbClr val="500093"/>
          </a:solidFill>
          <a:latin typeface="Arial" pitchFamily="34" charset="0"/>
        </a:defRPr>
      </a:lvl8pPr>
      <a:lvl9pPr marL="1371600" algn="ctr" rtl="0" eaLnBrk="1" fontAlgn="base" hangingPunct="1">
        <a:spcBef>
          <a:spcPct val="0"/>
        </a:spcBef>
        <a:spcAft>
          <a:spcPct val="0"/>
        </a:spcAft>
        <a:defRPr sz="2700" b="1">
          <a:solidFill>
            <a:srgbClr val="500093"/>
          </a:solidFill>
          <a:latin typeface="Arial" pitchFamily="34" charset="0"/>
        </a:defRPr>
      </a:lvl9pPr>
    </p:titleStyle>
    <p:bodyStyle>
      <a:lvl1pPr marL="257175" indent="-257175" algn="l" rtl="0" eaLnBrk="1" fontAlgn="base" hangingPunct="1">
        <a:spcBef>
          <a:spcPct val="20000"/>
        </a:spcBef>
        <a:spcAft>
          <a:spcPct val="0"/>
        </a:spcAft>
        <a:buClr>
          <a:srgbClr val="993300"/>
        </a:buClr>
        <a:buSzPct val="127000"/>
        <a:buFont typeface="Wingdings" pitchFamily="2" charset="2"/>
        <a:buChar char="ü"/>
        <a:defRPr sz="2100" b="1">
          <a:solidFill>
            <a:schemeClr val="tx1"/>
          </a:solidFill>
          <a:latin typeface="+mn-lt"/>
          <a:ea typeface="+mn-ea"/>
          <a:cs typeface="+mn-cs"/>
        </a:defRPr>
      </a:lvl1pPr>
      <a:lvl2pPr marL="557213" indent="-214313" algn="l" rtl="0" eaLnBrk="1" fontAlgn="base" hangingPunct="1">
        <a:spcBef>
          <a:spcPct val="20000"/>
        </a:spcBef>
        <a:spcAft>
          <a:spcPct val="0"/>
        </a:spcAft>
        <a:buClr>
          <a:srgbClr val="00279F"/>
        </a:buClr>
        <a:buSzPct val="127000"/>
        <a:buFont typeface="Wingdings" pitchFamily="2" charset="2"/>
        <a:buChar char="ü"/>
        <a:defRPr sz="1800">
          <a:solidFill>
            <a:schemeClr val="tx1"/>
          </a:solidFill>
          <a:latin typeface="+mn-lt"/>
        </a:defRPr>
      </a:lvl2pPr>
      <a:lvl3pPr marL="857250" indent="-171450" algn="l" rtl="0" eaLnBrk="1" fontAlgn="base" hangingPunct="1">
        <a:spcBef>
          <a:spcPct val="20000"/>
        </a:spcBef>
        <a:spcAft>
          <a:spcPct val="0"/>
        </a:spcAft>
        <a:buClr>
          <a:srgbClr val="FF9900"/>
        </a:buClr>
        <a:buSzPct val="127000"/>
        <a:buFont typeface="Wingdings" pitchFamily="2" charset="2"/>
        <a:buChar char="ü"/>
        <a:defRPr sz="1500">
          <a:solidFill>
            <a:schemeClr val="tx1"/>
          </a:solidFill>
          <a:latin typeface="+mn-lt"/>
        </a:defRPr>
      </a:lvl3pPr>
      <a:lvl4pPr marL="1200150" indent="-17145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4pPr>
      <a:lvl5pPr marL="1543050" indent="-17145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5pPr>
      <a:lvl6pPr marL="1885950" indent="-17145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6pPr>
      <a:lvl7pPr marL="2228850" indent="-17145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7pPr>
      <a:lvl8pPr marL="2571750" indent="-17145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8pPr>
      <a:lvl9pPr marL="2914650" indent="-17145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CYBER SECURITY</a:t>
            </a:r>
          </a:p>
        </p:txBody>
      </p:sp>
      <p:sp>
        <p:nvSpPr>
          <p:cNvPr id="3" name="Subtitle 2"/>
          <p:cNvSpPr>
            <a:spLocks noGrp="1"/>
          </p:cNvSpPr>
          <p:nvPr>
            <p:ph type="subTitle" idx="1"/>
          </p:nvPr>
        </p:nvSpPr>
        <p:spPr>
          <a:xfrm>
            <a:off x="1371600" y="3886200"/>
            <a:ext cx="6400800" cy="2225040"/>
          </a:xfrm>
        </p:spPr>
        <p:txBody>
          <a:bodyPr/>
          <a:lstStyle/>
          <a:p>
            <a:r>
              <a:rPr lang="en-GB" sz="2800"/>
              <a:t>TOPIC </a:t>
            </a:r>
            <a:r>
              <a:rPr lang="en-GB" sz="2800" smtClean="0"/>
              <a:t>2.2: </a:t>
            </a:r>
            <a:r>
              <a:rPr lang="en-GB" sz="2800" dirty="0"/>
              <a:t>OVERVIEW OF CYBER SECURITY</a:t>
            </a:r>
            <a:endParaRPr lang="en-US" sz="2800" dirty="0"/>
          </a:p>
          <a:p>
            <a:endParaRPr lang="en-US" sz="2800" dirty="0"/>
          </a:p>
          <a:p>
            <a:r>
              <a:rPr lang="en-US" sz="2800" dirty="0"/>
              <a:t>DR. SAMALI V. MLAY</a:t>
            </a:r>
          </a:p>
        </p:txBody>
      </p:sp>
    </p:spTree>
    <p:extLst>
      <p:ext uri="{BB962C8B-B14F-4D97-AF65-F5344CB8AC3E}">
        <p14:creationId xmlns:p14="http://schemas.microsoft.com/office/powerpoint/2010/main" val="2468405610"/>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t>Terminologies….</a:t>
            </a:r>
            <a:endParaRPr lang="en-US" sz="3600" dirty="0"/>
          </a:p>
        </p:txBody>
      </p:sp>
      <p:sp>
        <p:nvSpPr>
          <p:cNvPr id="3" name="Content Placeholder 2"/>
          <p:cNvSpPr>
            <a:spLocks noGrp="1"/>
          </p:cNvSpPr>
          <p:nvPr>
            <p:ph idx="1"/>
          </p:nvPr>
        </p:nvSpPr>
        <p:spPr>
          <a:xfrm>
            <a:off x="762000" y="2529840"/>
            <a:ext cx="8153400" cy="3566160"/>
          </a:xfrm>
        </p:spPr>
        <p:txBody>
          <a:bodyPr/>
          <a:lstStyle/>
          <a:p>
            <a:r>
              <a:rPr lang="en-US" sz="2800" dirty="0" smtClean="0"/>
              <a:t>Hacker </a:t>
            </a:r>
            <a:r>
              <a:rPr lang="en-US" sz="2800" dirty="0"/>
              <a:t>-</a:t>
            </a:r>
            <a:r>
              <a:rPr lang="en-US" sz="2800" b="0" dirty="0"/>
              <a:t> </a:t>
            </a:r>
            <a:r>
              <a:rPr lang="en-US" sz="2800" b="0" dirty="0" smtClean="0"/>
              <a:t>an </a:t>
            </a:r>
            <a:r>
              <a:rPr lang="en-US" sz="2800" b="0" dirty="0"/>
              <a:t>individual with technical computer skills but often refers to individuals who use their skills to breach cybersecurity </a:t>
            </a:r>
            <a:r>
              <a:rPr lang="en-US" sz="2800" b="0" dirty="0" smtClean="0"/>
              <a:t>defenses. </a:t>
            </a:r>
          </a:p>
          <a:p>
            <a:r>
              <a:rPr lang="en-US" sz="2800" b="0" dirty="0" smtClean="0"/>
              <a:t>They often use </a:t>
            </a:r>
            <a:r>
              <a:rPr lang="en-US" sz="2800" b="0" dirty="0"/>
              <a:t>their technical knowledge to achieve a goal or overcome an </a:t>
            </a:r>
            <a:r>
              <a:rPr lang="en-US" sz="2800" b="0" dirty="0" smtClean="0"/>
              <a:t>obstacle by </a:t>
            </a:r>
            <a:r>
              <a:rPr lang="en-US" sz="2800" b="0" dirty="0"/>
              <a:t>non-standard </a:t>
            </a:r>
            <a:r>
              <a:rPr lang="en-US" sz="2800" b="0" dirty="0" smtClean="0"/>
              <a:t>means </a:t>
            </a:r>
          </a:p>
          <a:p>
            <a:r>
              <a:rPr lang="en-US" sz="2800" b="0" dirty="0" smtClean="0"/>
              <a:t>Read about </a:t>
            </a:r>
            <a:r>
              <a:rPr lang="en-US" sz="2800" b="0" dirty="0" smtClean="0">
                <a:solidFill>
                  <a:srgbClr val="FF0000"/>
                </a:solidFill>
              </a:rPr>
              <a:t>Kevin David </a:t>
            </a:r>
            <a:r>
              <a:rPr lang="en-US" sz="2800" b="0" dirty="0" err="1" smtClean="0">
                <a:solidFill>
                  <a:srgbClr val="FF0000"/>
                </a:solidFill>
              </a:rPr>
              <a:t>Mitnick</a:t>
            </a:r>
            <a:r>
              <a:rPr lang="en-US" sz="2800" b="0" dirty="0" smtClean="0"/>
              <a:t>, the World’s No.1 Hacker</a:t>
            </a:r>
            <a:endParaRPr lang="en-US" sz="2800" b="0" dirty="0"/>
          </a:p>
        </p:txBody>
      </p:sp>
      <p:pic>
        <p:nvPicPr>
          <p:cNvPr id="4" name="Picture 3" descr="8 Common Hacking Techniques That Every Business Owner Should Know About"/>
          <p:cNvPicPr/>
          <p:nvPr/>
        </p:nvPicPr>
        <p:blipFill>
          <a:blip r:embed="rId2">
            <a:extLst>
              <a:ext uri="{28A0092B-C50C-407E-A947-70E740481C1C}">
                <a14:useLocalDpi xmlns:a14="http://schemas.microsoft.com/office/drawing/2010/main" val="0"/>
              </a:ext>
            </a:extLst>
          </a:blip>
          <a:srcRect/>
          <a:stretch>
            <a:fillRect/>
          </a:stretch>
        </p:blipFill>
        <p:spPr bwMode="auto">
          <a:xfrm>
            <a:off x="5428615" y="304800"/>
            <a:ext cx="3486785" cy="2118360"/>
          </a:xfrm>
          <a:prstGeom prst="rect">
            <a:avLst/>
          </a:prstGeom>
          <a:noFill/>
          <a:ln>
            <a:noFill/>
          </a:ln>
        </p:spPr>
      </p:pic>
    </p:spTree>
    <p:extLst>
      <p:ext uri="{BB962C8B-B14F-4D97-AF65-F5344CB8AC3E}">
        <p14:creationId xmlns:p14="http://schemas.microsoft.com/office/powerpoint/2010/main" val="143006981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Types/Pillars of Cyber Security</a:t>
            </a:r>
            <a:endParaRPr lang="en-US" sz="3600" dirty="0"/>
          </a:p>
        </p:txBody>
      </p:sp>
      <p:sp>
        <p:nvSpPr>
          <p:cNvPr id="3" name="Content Placeholder 2"/>
          <p:cNvSpPr>
            <a:spLocks noGrp="1"/>
          </p:cNvSpPr>
          <p:nvPr>
            <p:ph idx="1"/>
          </p:nvPr>
        </p:nvSpPr>
        <p:spPr>
          <a:xfrm>
            <a:off x="518160" y="1752600"/>
            <a:ext cx="8397240" cy="4747953"/>
          </a:xfrm>
        </p:spPr>
        <p:txBody>
          <a:bodyPr/>
          <a:lstStyle/>
          <a:p>
            <a:r>
              <a:rPr lang="en-US" sz="2800" dirty="0" smtClean="0"/>
              <a:t>Network Security</a:t>
            </a:r>
            <a:endParaRPr lang="en-US" sz="2800" b="0" dirty="0" smtClean="0"/>
          </a:p>
          <a:p>
            <a:pPr lvl="1"/>
            <a:r>
              <a:rPr lang="en-US" sz="2500" b="0" dirty="0" smtClean="0"/>
              <a:t>Most </a:t>
            </a:r>
            <a:r>
              <a:rPr lang="en-US" sz="2500" b="0" dirty="0"/>
              <a:t>attacks occur over the </a:t>
            </a:r>
            <a:r>
              <a:rPr lang="en-US" sz="2500" b="0" dirty="0" smtClean="0"/>
              <a:t>network. Network </a:t>
            </a:r>
            <a:r>
              <a:rPr lang="en-US" sz="2500" b="0" dirty="0"/>
              <a:t>security solutions are designed to identify and block these attacks</a:t>
            </a:r>
            <a:r>
              <a:rPr lang="en-US" sz="2500" b="0" dirty="0" smtClean="0"/>
              <a:t>.</a:t>
            </a:r>
          </a:p>
          <a:p>
            <a:r>
              <a:rPr lang="en-US" sz="2800" dirty="0"/>
              <a:t>Cloud Security</a:t>
            </a:r>
          </a:p>
          <a:p>
            <a:pPr lvl="1"/>
            <a:r>
              <a:rPr lang="en-US" sz="2500" dirty="0"/>
              <a:t>As organizations increasingly adopt cloud computing, securing the cloud becomes a major priority. </a:t>
            </a:r>
          </a:p>
          <a:p>
            <a:r>
              <a:rPr lang="en-US" sz="2500" b="0" dirty="0" smtClean="0"/>
              <a:t> </a:t>
            </a:r>
            <a:r>
              <a:rPr lang="en-US" sz="2800" dirty="0"/>
              <a:t>Endpoint Security</a:t>
            </a:r>
          </a:p>
          <a:p>
            <a:pPr lvl="1"/>
            <a:r>
              <a:rPr lang="en-US" sz="2500" dirty="0" smtClean="0"/>
              <a:t>Another point of attack can be on </a:t>
            </a:r>
            <a:r>
              <a:rPr lang="en-US" sz="2500" dirty="0"/>
              <a:t>end-user devices such as desktops and </a:t>
            </a:r>
            <a:r>
              <a:rPr lang="en-US" sz="2500" dirty="0" smtClean="0"/>
              <a:t>laptops</a:t>
            </a:r>
            <a:endParaRPr lang="en-US" sz="2500" b="0" dirty="0" smtClean="0"/>
          </a:p>
        </p:txBody>
      </p:sp>
    </p:spTree>
    <p:extLst>
      <p:ext uri="{BB962C8B-B14F-4D97-AF65-F5344CB8AC3E}">
        <p14:creationId xmlns:p14="http://schemas.microsoft.com/office/powerpoint/2010/main" val="390293259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Types/Pillars of Cyber Security…</a:t>
            </a:r>
            <a:endParaRPr lang="en-US" sz="3600" dirty="0"/>
          </a:p>
        </p:txBody>
      </p:sp>
      <p:sp>
        <p:nvSpPr>
          <p:cNvPr id="3" name="Content Placeholder 2"/>
          <p:cNvSpPr>
            <a:spLocks noGrp="1"/>
          </p:cNvSpPr>
          <p:nvPr>
            <p:ph idx="1"/>
          </p:nvPr>
        </p:nvSpPr>
        <p:spPr>
          <a:xfrm>
            <a:off x="518160" y="1752600"/>
            <a:ext cx="8397240" cy="4880956"/>
          </a:xfrm>
        </p:spPr>
        <p:txBody>
          <a:bodyPr/>
          <a:lstStyle/>
          <a:p>
            <a:r>
              <a:rPr lang="en-US" sz="2800" dirty="0" smtClean="0"/>
              <a:t>Mobile Security</a:t>
            </a:r>
          </a:p>
          <a:p>
            <a:pPr lvl="1"/>
            <a:r>
              <a:rPr lang="en-US" sz="2500" b="0" dirty="0" smtClean="0"/>
              <a:t>Mobile devices such as tablets and smartphones have access to corporate data, exposing businesses to threats from malicious apps, zero-day, phishing, and IM (Instant Messaging) attacks, jailbreaking (iOS) and rooting (Android). </a:t>
            </a:r>
          </a:p>
          <a:p>
            <a:r>
              <a:rPr lang="en-US" sz="2800" dirty="0" err="1" smtClean="0"/>
              <a:t>IoT</a:t>
            </a:r>
            <a:r>
              <a:rPr lang="en-US" sz="2800" dirty="0" smtClean="0"/>
              <a:t> </a:t>
            </a:r>
            <a:r>
              <a:rPr lang="en-US" sz="2800" dirty="0"/>
              <a:t>Security</a:t>
            </a:r>
          </a:p>
          <a:p>
            <a:pPr lvl="1"/>
            <a:r>
              <a:rPr lang="en-US" sz="2500" dirty="0"/>
              <a:t>While using Internet of Things (</a:t>
            </a:r>
            <a:r>
              <a:rPr lang="en-US" sz="2500" dirty="0" err="1"/>
              <a:t>IoT</a:t>
            </a:r>
            <a:r>
              <a:rPr lang="en-US" sz="2500" dirty="0"/>
              <a:t>) devices </a:t>
            </a:r>
            <a:r>
              <a:rPr lang="en-US" sz="2500" dirty="0" smtClean="0"/>
              <a:t>expose </a:t>
            </a:r>
            <a:r>
              <a:rPr lang="en-US" sz="2500" dirty="0"/>
              <a:t>organizations to new cyber threats. </a:t>
            </a:r>
            <a:r>
              <a:rPr lang="en-US" sz="2500" dirty="0" smtClean="0"/>
              <a:t>Threat </a:t>
            </a:r>
            <a:r>
              <a:rPr lang="en-US" sz="2500" dirty="0"/>
              <a:t>actors seek out vulnerable devices connected to the Internet as a pathway into a corporate network or for another bot in a global bot network.</a:t>
            </a:r>
          </a:p>
          <a:p>
            <a:pPr marL="342900" lvl="1" indent="0">
              <a:buNone/>
            </a:pPr>
            <a:endParaRPr lang="en-US" sz="2500" b="0" dirty="0" smtClean="0"/>
          </a:p>
        </p:txBody>
      </p:sp>
    </p:spTree>
    <p:extLst>
      <p:ext uri="{BB962C8B-B14F-4D97-AF65-F5344CB8AC3E}">
        <p14:creationId xmlns:p14="http://schemas.microsoft.com/office/powerpoint/2010/main" val="204883479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Types/Pillars of Cyber Security…</a:t>
            </a:r>
            <a:endParaRPr lang="en-US" sz="3600" dirty="0"/>
          </a:p>
        </p:txBody>
      </p:sp>
      <p:sp>
        <p:nvSpPr>
          <p:cNvPr id="3" name="Content Placeholder 2"/>
          <p:cNvSpPr>
            <a:spLocks noGrp="1"/>
          </p:cNvSpPr>
          <p:nvPr>
            <p:ph idx="1"/>
          </p:nvPr>
        </p:nvSpPr>
        <p:spPr>
          <a:xfrm>
            <a:off x="518160" y="1752600"/>
            <a:ext cx="8397240" cy="4831080"/>
          </a:xfrm>
        </p:spPr>
        <p:txBody>
          <a:bodyPr/>
          <a:lstStyle/>
          <a:p>
            <a:r>
              <a:rPr lang="en-US" sz="2800" dirty="0" smtClean="0"/>
              <a:t>Application </a:t>
            </a:r>
            <a:r>
              <a:rPr lang="en-US" sz="2800" dirty="0"/>
              <a:t>Security</a:t>
            </a:r>
          </a:p>
          <a:p>
            <a:pPr lvl="1"/>
            <a:r>
              <a:rPr lang="en-US" sz="2500" b="0" dirty="0" smtClean="0"/>
              <a:t>Web applications are </a:t>
            </a:r>
            <a:r>
              <a:rPr lang="en-US" sz="2500" b="0" dirty="0"/>
              <a:t>targets for threat actors. </a:t>
            </a:r>
            <a:r>
              <a:rPr lang="en-US" sz="2500" b="0" dirty="0" smtClean="0"/>
              <a:t>Threats </a:t>
            </a:r>
            <a:r>
              <a:rPr lang="en-US" sz="2500" b="0" dirty="0"/>
              <a:t>to critical web application security flaws </a:t>
            </a:r>
            <a:r>
              <a:rPr lang="en-US" sz="2500" b="0" dirty="0" smtClean="0"/>
              <a:t>include SQL </a:t>
            </a:r>
            <a:r>
              <a:rPr lang="en-US" sz="2500" b="0" dirty="0"/>
              <a:t>injection, broken authentication, misconfiguration, and cross-site scripting </a:t>
            </a:r>
            <a:r>
              <a:rPr lang="en-US" sz="2500" b="0" dirty="0" smtClean="0"/>
              <a:t>etc</a:t>
            </a:r>
            <a:r>
              <a:rPr lang="en-US" sz="2500" b="0" dirty="0" smtClean="0"/>
              <a:t>.</a:t>
            </a:r>
          </a:p>
          <a:p>
            <a:r>
              <a:rPr lang="en-US" sz="2800" dirty="0"/>
              <a:t>Zero Trust</a:t>
            </a:r>
          </a:p>
          <a:p>
            <a:pPr lvl="1"/>
            <a:r>
              <a:rPr lang="en-US" sz="2500" dirty="0"/>
              <a:t>The traditional security model is perimeter-focused, building walls around an organization’s valuable assets. </a:t>
            </a:r>
          </a:p>
          <a:p>
            <a:pPr lvl="1"/>
            <a:r>
              <a:rPr lang="en-US" sz="2500" dirty="0"/>
              <a:t>This has several issues, such as the potential for insider threats and breakdown of the network perimeter</a:t>
            </a:r>
            <a:r>
              <a:rPr lang="en-US" sz="2500" dirty="0" smtClean="0"/>
              <a:t>.</a:t>
            </a:r>
          </a:p>
          <a:p>
            <a:pPr lvl="1"/>
            <a:r>
              <a:rPr lang="en-US" sz="2500" dirty="0" smtClean="0"/>
              <a:t>Additionally people now work remotely.</a:t>
            </a:r>
            <a:endParaRPr lang="en-US" sz="2500" dirty="0"/>
          </a:p>
          <a:p>
            <a:pPr lvl="1"/>
            <a:endParaRPr lang="en-US" sz="2500" b="0" dirty="0"/>
          </a:p>
        </p:txBody>
      </p:sp>
    </p:spTree>
    <p:extLst>
      <p:ext uri="{BB962C8B-B14F-4D97-AF65-F5344CB8AC3E}">
        <p14:creationId xmlns:p14="http://schemas.microsoft.com/office/powerpoint/2010/main" val="247003416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smtClean="0"/>
              <a:t>Types of Cyber attackers</a:t>
            </a:r>
            <a:endParaRPr lang="en-US" sz="3600" dirty="0"/>
          </a:p>
        </p:txBody>
      </p:sp>
      <p:sp>
        <p:nvSpPr>
          <p:cNvPr id="3" name="Content Placeholder 2"/>
          <p:cNvSpPr>
            <a:spLocks noGrp="1"/>
          </p:cNvSpPr>
          <p:nvPr>
            <p:ph idx="1"/>
          </p:nvPr>
        </p:nvSpPr>
        <p:spPr>
          <a:xfrm>
            <a:off x="762000" y="1752600"/>
            <a:ext cx="8153400" cy="4495800"/>
          </a:xfrm>
        </p:spPr>
        <p:txBody>
          <a:bodyPr/>
          <a:lstStyle/>
          <a:p>
            <a:pPr marL="0" indent="0">
              <a:buNone/>
            </a:pPr>
            <a:r>
              <a:rPr lang="en-US" sz="2800" b="0" dirty="0"/>
              <a:t>Cyber attackers present themselves in different forms based on their motivation and methodology of attack</a:t>
            </a:r>
            <a:r>
              <a:rPr lang="en-US" sz="2800" b="0" dirty="0" smtClean="0"/>
              <a:t>. They </a:t>
            </a:r>
            <a:r>
              <a:rPr lang="en-US" sz="2800" b="0" dirty="0"/>
              <a:t>can be broadly classified </a:t>
            </a:r>
            <a:r>
              <a:rPr lang="en-US" sz="2800" b="0" dirty="0" smtClean="0"/>
              <a:t>as:</a:t>
            </a:r>
            <a:endParaRPr lang="en-US" sz="2800" b="0" dirty="0"/>
          </a:p>
          <a:p>
            <a:pPr marL="0" indent="0">
              <a:buNone/>
            </a:pPr>
            <a:r>
              <a:rPr lang="en-US" sz="2800" b="0" dirty="0" smtClean="0"/>
              <a:t>1. </a:t>
            </a:r>
            <a:r>
              <a:rPr lang="en-US" sz="2800" dirty="0"/>
              <a:t>Recreational Cyber </a:t>
            </a:r>
            <a:r>
              <a:rPr lang="en-US" sz="2800" dirty="0" smtClean="0"/>
              <a:t>Attackers - </a:t>
            </a:r>
            <a:r>
              <a:rPr lang="en-US" sz="2800" b="0" dirty="0" smtClean="0"/>
              <a:t>the </a:t>
            </a:r>
            <a:r>
              <a:rPr lang="en-US" sz="2800" b="0" dirty="0"/>
              <a:t>main motive behind </a:t>
            </a:r>
            <a:r>
              <a:rPr lang="en-US" sz="2800" b="0" dirty="0" smtClean="0"/>
              <a:t>them is </a:t>
            </a:r>
            <a:r>
              <a:rPr lang="en-US" sz="2800" b="0" dirty="0"/>
              <a:t>fame and notoriety. They have limited resources and know which vulnerability to </a:t>
            </a:r>
            <a:r>
              <a:rPr lang="en-US" sz="2800" b="0" dirty="0" smtClean="0"/>
              <a:t>exploit.</a:t>
            </a:r>
            <a:endParaRPr lang="en-US" sz="2800" b="0" dirty="0"/>
          </a:p>
          <a:p>
            <a:pPr marL="0" indent="0">
              <a:buNone/>
            </a:pPr>
            <a:r>
              <a:rPr lang="en-US" sz="2800" b="0" dirty="0" smtClean="0"/>
              <a:t>2</a:t>
            </a:r>
            <a:r>
              <a:rPr lang="en-US" sz="2800" b="0" dirty="0"/>
              <a:t>. </a:t>
            </a:r>
            <a:r>
              <a:rPr lang="en-US" sz="2800" dirty="0"/>
              <a:t>Script kiddies Cyber </a:t>
            </a:r>
            <a:r>
              <a:rPr lang="en-US" sz="2800" dirty="0" smtClean="0"/>
              <a:t>Attackers - </a:t>
            </a:r>
            <a:r>
              <a:rPr lang="en-US" sz="2800" b="0" dirty="0" smtClean="0"/>
              <a:t>amateurs </a:t>
            </a:r>
            <a:r>
              <a:rPr lang="en-US" sz="2800" b="0" dirty="0"/>
              <a:t>who learn from the internet and use available tools to crack a system. </a:t>
            </a:r>
            <a:r>
              <a:rPr lang="en-US" sz="2800" b="0" dirty="0" smtClean="0"/>
              <a:t>They are </a:t>
            </a:r>
            <a:r>
              <a:rPr lang="en-US" sz="2800" b="0" dirty="0"/>
              <a:t>harmless with less skill and do not cause heavy damage to the system. </a:t>
            </a:r>
            <a:endParaRPr lang="en-US" sz="2800" b="0" dirty="0" smtClean="0"/>
          </a:p>
        </p:txBody>
      </p:sp>
    </p:spTree>
    <p:extLst>
      <p:ext uri="{BB962C8B-B14F-4D97-AF65-F5344CB8AC3E}">
        <p14:creationId xmlns:p14="http://schemas.microsoft.com/office/powerpoint/2010/main" val="4076240588"/>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smtClean="0"/>
              <a:t>Types of Cyber attackers…</a:t>
            </a:r>
            <a:endParaRPr lang="en-US" sz="3600" dirty="0"/>
          </a:p>
        </p:txBody>
      </p:sp>
      <p:sp>
        <p:nvSpPr>
          <p:cNvPr id="3" name="Content Placeholder 2"/>
          <p:cNvSpPr>
            <a:spLocks noGrp="1"/>
          </p:cNvSpPr>
          <p:nvPr>
            <p:ph idx="1"/>
          </p:nvPr>
        </p:nvSpPr>
        <p:spPr/>
        <p:txBody>
          <a:bodyPr/>
          <a:lstStyle/>
          <a:p>
            <a:pPr marL="0" indent="0">
              <a:buNone/>
            </a:pPr>
            <a:r>
              <a:rPr lang="en-US" sz="2800" b="0" dirty="0" smtClean="0"/>
              <a:t>3</a:t>
            </a:r>
            <a:r>
              <a:rPr lang="en-US" sz="2800" b="0" dirty="0"/>
              <a:t>. </a:t>
            </a:r>
            <a:r>
              <a:rPr lang="en-US" sz="2800" dirty="0"/>
              <a:t>Cyber Criminals Cyber </a:t>
            </a:r>
            <a:r>
              <a:rPr lang="en-US" sz="2800" dirty="0" smtClean="0"/>
              <a:t>Attackers </a:t>
            </a:r>
            <a:r>
              <a:rPr lang="en-US" sz="2800" b="0" dirty="0" smtClean="0"/>
              <a:t>- constitute </a:t>
            </a:r>
            <a:r>
              <a:rPr lang="en-US" sz="2800" b="0" dirty="0"/>
              <a:t>an individual or a group of individuals whose aim is to exploit sensitive information of the user. They either capture the system </a:t>
            </a:r>
            <a:r>
              <a:rPr lang="en-US" sz="2800" b="0" dirty="0" smtClean="0"/>
              <a:t>and/or </a:t>
            </a:r>
            <a:r>
              <a:rPr lang="en-US" sz="2800" b="0" dirty="0"/>
              <a:t>the data for financial gains. </a:t>
            </a:r>
          </a:p>
          <a:p>
            <a:pPr marL="0" indent="0">
              <a:buNone/>
            </a:pPr>
            <a:r>
              <a:rPr lang="en-US" sz="2800" b="0" dirty="0"/>
              <a:t>4. </a:t>
            </a:r>
            <a:r>
              <a:rPr lang="en-US" sz="2800" dirty="0"/>
              <a:t>Hacktivists Cyber </a:t>
            </a:r>
            <a:r>
              <a:rPr lang="en-US" sz="2800" dirty="0" smtClean="0"/>
              <a:t>Attackers </a:t>
            </a:r>
            <a:r>
              <a:rPr lang="en-US" sz="2800" b="0" dirty="0" smtClean="0"/>
              <a:t>- perform </a:t>
            </a:r>
            <a:r>
              <a:rPr lang="en-US" sz="2800" b="0" dirty="0"/>
              <a:t>malicious and fraudulent tasks to promote a political agenda. Hacktivism is a digital disobedience undertaken for a cause. Hacktivists fight for justice and do not go behind financial gains. Sometimes they pair up with malicious insiders to expose sensitive data</a:t>
            </a:r>
            <a:r>
              <a:rPr lang="en-US" sz="2800" b="0" dirty="0" smtClean="0"/>
              <a:t>.</a:t>
            </a:r>
            <a:endParaRPr lang="en-US" sz="2800" b="0" dirty="0"/>
          </a:p>
        </p:txBody>
      </p:sp>
    </p:spTree>
    <p:extLst>
      <p:ext uri="{BB962C8B-B14F-4D97-AF65-F5344CB8AC3E}">
        <p14:creationId xmlns:p14="http://schemas.microsoft.com/office/powerpoint/2010/main" val="317920346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smtClean="0"/>
              <a:t>Types of Cyber attackers…</a:t>
            </a:r>
            <a:endParaRPr lang="en-US" sz="3600" dirty="0"/>
          </a:p>
        </p:txBody>
      </p:sp>
      <p:sp>
        <p:nvSpPr>
          <p:cNvPr id="3" name="Content Placeholder 2"/>
          <p:cNvSpPr>
            <a:spLocks noGrp="1"/>
          </p:cNvSpPr>
          <p:nvPr>
            <p:ph idx="1"/>
          </p:nvPr>
        </p:nvSpPr>
        <p:spPr>
          <a:xfrm>
            <a:off x="579120" y="1722120"/>
            <a:ext cx="8336280" cy="4815840"/>
          </a:xfrm>
        </p:spPr>
        <p:txBody>
          <a:bodyPr/>
          <a:lstStyle/>
          <a:p>
            <a:pPr marL="0" indent="0">
              <a:buNone/>
            </a:pPr>
            <a:r>
              <a:rPr lang="en-US" sz="2800" b="0" dirty="0" smtClean="0"/>
              <a:t>5</a:t>
            </a:r>
            <a:r>
              <a:rPr lang="en-US" sz="2800" b="0" dirty="0"/>
              <a:t>. </a:t>
            </a:r>
            <a:r>
              <a:rPr lang="en-US" sz="2800" dirty="0"/>
              <a:t>State-sponsored Cyber </a:t>
            </a:r>
            <a:r>
              <a:rPr lang="en-US" sz="2800" dirty="0" smtClean="0"/>
              <a:t>Attackers </a:t>
            </a:r>
            <a:r>
              <a:rPr lang="en-US" sz="2800" b="0" dirty="0" smtClean="0"/>
              <a:t>- have </a:t>
            </a:r>
            <a:r>
              <a:rPr lang="en-US" sz="2800" b="0" dirty="0"/>
              <a:t>specific goals associating with either the political or military origin of their country. They use unlimited resources and highly sophisticated technologies. They often cause advanced persistent threats. </a:t>
            </a:r>
            <a:r>
              <a:rPr lang="en-US" sz="2800" b="0" dirty="0" err="1" smtClean="0"/>
              <a:t>E.g.s</a:t>
            </a:r>
            <a:r>
              <a:rPr lang="en-US" sz="2800" b="0" dirty="0" smtClean="0"/>
              <a:t> are Cyberwars</a:t>
            </a:r>
            <a:r>
              <a:rPr lang="en-US" sz="2800" b="0" dirty="0"/>
              <a:t>, industrial espionage, and leaking state </a:t>
            </a:r>
            <a:r>
              <a:rPr lang="en-US" sz="2800" b="0" dirty="0" smtClean="0"/>
              <a:t>secrets.</a:t>
            </a:r>
          </a:p>
          <a:p>
            <a:pPr marL="0" indent="0">
              <a:buNone/>
            </a:pPr>
            <a:r>
              <a:rPr lang="en-US" sz="2800" b="0" dirty="0" smtClean="0"/>
              <a:t>6. </a:t>
            </a:r>
            <a:r>
              <a:rPr lang="en-US" sz="2800" dirty="0" smtClean="0"/>
              <a:t>Insider threats Cyber Attackers </a:t>
            </a:r>
            <a:r>
              <a:rPr lang="en-US" sz="2800" b="0" dirty="0" smtClean="0"/>
              <a:t>- come </a:t>
            </a:r>
            <a:r>
              <a:rPr lang="en-US" sz="2800" b="0" dirty="0"/>
              <a:t>from within an organization and pose a threat to the security </a:t>
            </a:r>
            <a:r>
              <a:rPr lang="en-US" sz="2800" b="0" dirty="0" smtClean="0"/>
              <a:t>company data. Mainly from disgruntled employees, former employees, temporary workers and customers.</a:t>
            </a:r>
            <a:endParaRPr lang="en-US" sz="2800" b="0" dirty="0"/>
          </a:p>
        </p:txBody>
      </p:sp>
    </p:spTree>
    <p:extLst>
      <p:ext uri="{BB962C8B-B14F-4D97-AF65-F5344CB8AC3E}">
        <p14:creationId xmlns:p14="http://schemas.microsoft.com/office/powerpoint/2010/main" val="272216614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smtClean="0"/>
              <a:t>Types of Cyber attackers…</a:t>
            </a:r>
            <a:endParaRPr lang="en-US" sz="3600" dirty="0"/>
          </a:p>
        </p:txBody>
      </p:sp>
      <p:sp>
        <p:nvSpPr>
          <p:cNvPr id="3" name="Content Placeholder 2"/>
          <p:cNvSpPr>
            <a:spLocks noGrp="1"/>
          </p:cNvSpPr>
          <p:nvPr>
            <p:ph idx="1"/>
          </p:nvPr>
        </p:nvSpPr>
        <p:spPr>
          <a:xfrm>
            <a:off x="579120" y="1752600"/>
            <a:ext cx="8336280" cy="4815840"/>
          </a:xfrm>
        </p:spPr>
        <p:txBody>
          <a:bodyPr/>
          <a:lstStyle/>
          <a:p>
            <a:pPr marL="0" indent="0">
              <a:buNone/>
            </a:pPr>
            <a:r>
              <a:rPr lang="en-US" sz="2800" b="0" dirty="0" smtClean="0"/>
              <a:t>Insider </a:t>
            </a:r>
            <a:r>
              <a:rPr lang="en-US" sz="2800" b="0" dirty="0"/>
              <a:t>threats are of the following types</a:t>
            </a:r>
            <a:r>
              <a:rPr lang="en-US" sz="2800" b="0" dirty="0" smtClean="0"/>
              <a:t>: Malicious </a:t>
            </a:r>
            <a:r>
              <a:rPr lang="en-US" sz="2800" b="0" dirty="0"/>
              <a:t>Insider </a:t>
            </a:r>
            <a:r>
              <a:rPr lang="en-US" sz="2800" b="0" dirty="0" smtClean="0"/>
              <a:t>Threats, Accidental </a:t>
            </a:r>
            <a:r>
              <a:rPr lang="en-US" sz="2800" b="0" dirty="0"/>
              <a:t>Insider </a:t>
            </a:r>
            <a:r>
              <a:rPr lang="en-US" sz="2800" b="0" dirty="0" smtClean="0"/>
              <a:t>Threats and Negligent </a:t>
            </a:r>
            <a:r>
              <a:rPr lang="en-US" sz="2800" b="0" dirty="0"/>
              <a:t>Insider </a:t>
            </a:r>
            <a:r>
              <a:rPr lang="en-US" sz="2800" b="0" dirty="0" smtClean="0"/>
              <a:t>Threats.</a:t>
            </a:r>
            <a:r>
              <a:rPr lang="en-US" sz="2800" b="0" dirty="0"/>
              <a:t> </a:t>
            </a:r>
          </a:p>
          <a:p>
            <a:pPr marL="0" indent="0">
              <a:buNone/>
            </a:pPr>
            <a:r>
              <a:rPr lang="en-US" sz="2800" b="0" dirty="0"/>
              <a:t>7. </a:t>
            </a:r>
            <a:r>
              <a:rPr lang="en-US" sz="2800" dirty="0"/>
              <a:t>Organized Crime Cyber </a:t>
            </a:r>
            <a:r>
              <a:rPr lang="en-US" sz="2800" dirty="0" smtClean="0"/>
              <a:t>Attackers </a:t>
            </a:r>
            <a:r>
              <a:rPr lang="en-US" sz="2800" b="0" dirty="0"/>
              <a:t>- cybercrime organisations with groups of hackers, programmers and other tech bandits who combine their skills and resources to commit major crimes that might otherwise be </a:t>
            </a:r>
            <a:r>
              <a:rPr lang="en-US" sz="2800" b="0" dirty="0" smtClean="0"/>
              <a:t>impossible </a:t>
            </a:r>
            <a:r>
              <a:rPr lang="en-US" sz="2800" b="0" dirty="0"/>
              <a:t>when alone</a:t>
            </a:r>
            <a:r>
              <a:rPr lang="en-US" sz="2800" b="0" dirty="0" smtClean="0"/>
              <a:t>.</a:t>
            </a:r>
            <a:endParaRPr lang="en-US" sz="2800" b="0" dirty="0"/>
          </a:p>
        </p:txBody>
      </p:sp>
    </p:spTree>
    <p:extLst>
      <p:ext uri="{BB962C8B-B14F-4D97-AF65-F5344CB8AC3E}">
        <p14:creationId xmlns:p14="http://schemas.microsoft.com/office/powerpoint/2010/main" val="24641969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smtClean="0"/>
              <a:t>Types of Cyber attackers…</a:t>
            </a:r>
            <a:endParaRPr lang="en-US" sz="3600" dirty="0"/>
          </a:p>
        </p:txBody>
      </p:sp>
      <p:sp>
        <p:nvSpPr>
          <p:cNvPr id="3" name="Content Placeholder 2"/>
          <p:cNvSpPr>
            <a:spLocks noGrp="1"/>
          </p:cNvSpPr>
          <p:nvPr>
            <p:ph idx="1"/>
          </p:nvPr>
        </p:nvSpPr>
        <p:spPr>
          <a:xfrm>
            <a:off x="579120" y="1752600"/>
            <a:ext cx="8336280" cy="4815840"/>
          </a:xfrm>
        </p:spPr>
        <p:txBody>
          <a:bodyPr/>
          <a:lstStyle/>
          <a:p>
            <a:pPr marL="0" indent="0">
              <a:buNone/>
            </a:pPr>
            <a:r>
              <a:rPr lang="en-US" sz="2800" b="0" dirty="0" smtClean="0"/>
              <a:t>8</a:t>
            </a:r>
            <a:r>
              <a:rPr lang="en-US" sz="2800" b="0" dirty="0"/>
              <a:t>. </a:t>
            </a:r>
            <a:r>
              <a:rPr lang="en-US" sz="2800" dirty="0" smtClean="0"/>
              <a:t>Hackers</a:t>
            </a:r>
            <a:r>
              <a:rPr lang="en-US" sz="2800" b="0" dirty="0" smtClean="0"/>
              <a:t> - possess </a:t>
            </a:r>
            <a:r>
              <a:rPr lang="en-US" sz="2800" b="0" dirty="0"/>
              <a:t>the technical skills to breach the data by exploiting any vulnerability in the system or network. They have the skills to gain unauthorized access to your system</a:t>
            </a:r>
            <a:r>
              <a:rPr lang="en-US" sz="2800" b="0" dirty="0" smtClean="0"/>
              <a:t>. Classified </a:t>
            </a:r>
            <a:r>
              <a:rPr lang="en-US" sz="2800" b="0" dirty="0"/>
              <a:t>into 3 types based on their intent:</a:t>
            </a:r>
          </a:p>
          <a:p>
            <a:pPr lvl="1"/>
            <a:r>
              <a:rPr lang="en-US" sz="2500" b="1" dirty="0" smtClean="0"/>
              <a:t>White </a:t>
            </a:r>
            <a:r>
              <a:rPr lang="en-US" sz="2500" b="1" dirty="0"/>
              <a:t>hat </a:t>
            </a:r>
            <a:r>
              <a:rPr lang="en-US" sz="2500" b="1" dirty="0" smtClean="0"/>
              <a:t>hackers </a:t>
            </a:r>
            <a:r>
              <a:rPr lang="en-US" sz="2500" b="0" dirty="0" smtClean="0"/>
              <a:t>– ethical hackers used to identify the weakness of the network.</a:t>
            </a:r>
          </a:p>
          <a:p>
            <a:pPr lvl="1"/>
            <a:r>
              <a:rPr lang="en-US" sz="2500" b="1" dirty="0" smtClean="0"/>
              <a:t>Gray </a:t>
            </a:r>
            <a:r>
              <a:rPr lang="en-US" sz="2500" b="1" dirty="0"/>
              <a:t>hat </a:t>
            </a:r>
            <a:r>
              <a:rPr lang="en-US" sz="2500" b="1" dirty="0" smtClean="0"/>
              <a:t>Hackers </a:t>
            </a:r>
            <a:r>
              <a:rPr lang="en-US" sz="2500" b="0" dirty="0" smtClean="0"/>
              <a:t>– crack the security </a:t>
            </a:r>
            <a:r>
              <a:rPr lang="en-US" sz="2500" dirty="0" smtClean="0"/>
              <a:t>without </a:t>
            </a:r>
            <a:r>
              <a:rPr lang="en-US" sz="2500" dirty="0"/>
              <a:t>causing harm</a:t>
            </a:r>
            <a:r>
              <a:rPr lang="en-US" sz="2500" b="0" dirty="0" smtClean="0"/>
              <a:t> just to inform the organisation later.</a:t>
            </a:r>
            <a:endParaRPr lang="en-US" sz="2500" b="0" dirty="0"/>
          </a:p>
          <a:p>
            <a:pPr lvl="1"/>
            <a:r>
              <a:rPr lang="en-US" sz="2500" b="1" dirty="0" smtClean="0"/>
              <a:t>Black </a:t>
            </a:r>
            <a:r>
              <a:rPr lang="en-US" sz="2500" b="1" dirty="0"/>
              <a:t>hat </a:t>
            </a:r>
            <a:r>
              <a:rPr lang="en-US" sz="2500" b="1" dirty="0" smtClean="0"/>
              <a:t>Hackers </a:t>
            </a:r>
            <a:r>
              <a:rPr lang="en-US" sz="2500" b="0" dirty="0" smtClean="0"/>
              <a:t>- unethical </a:t>
            </a:r>
            <a:r>
              <a:rPr lang="en-US" sz="2500" b="0" dirty="0"/>
              <a:t>hackers who hack the system and networks and misuse it for personal benefits</a:t>
            </a:r>
            <a:r>
              <a:rPr lang="en-US" sz="2500" b="0" dirty="0" smtClean="0"/>
              <a:t>.</a:t>
            </a:r>
            <a:endParaRPr lang="en-US" sz="2500" b="0" dirty="0"/>
          </a:p>
        </p:txBody>
      </p:sp>
    </p:spTree>
    <p:extLst>
      <p:ext uri="{BB962C8B-B14F-4D97-AF65-F5344CB8AC3E}">
        <p14:creationId xmlns:p14="http://schemas.microsoft.com/office/powerpoint/2010/main" val="201356640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smtClean="0"/>
              <a:t>Types of Cyber attackers…</a:t>
            </a:r>
            <a:endParaRPr lang="en-US" sz="3600" dirty="0"/>
          </a:p>
        </p:txBody>
      </p:sp>
      <p:sp>
        <p:nvSpPr>
          <p:cNvPr id="3" name="Content Placeholder 2"/>
          <p:cNvSpPr>
            <a:spLocks noGrp="1"/>
          </p:cNvSpPr>
          <p:nvPr>
            <p:ph idx="1"/>
          </p:nvPr>
        </p:nvSpPr>
        <p:spPr>
          <a:xfrm>
            <a:off x="579120" y="1752600"/>
            <a:ext cx="8336280" cy="4815840"/>
          </a:xfrm>
        </p:spPr>
        <p:txBody>
          <a:bodyPr/>
          <a:lstStyle/>
          <a:p>
            <a:pPr marL="0" indent="0">
              <a:buNone/>
            </a:pPr>
            <a:r>
              <a:rPr lang="en-US" sz="2800" b="0" dirty="0" smtClean="0"/>
              <a:t>9</a:t>
            </a:r>
            <a:r>
              <a:rPr lang="en-US" sz="2800" b="0" dirty="0"/>
              <a:t>. </a:t>
            </a:r>
            <a:r>
              <a:rPr lang="en-US" sz="2800" dirty="0"/>
              <a:t>Nation-State Actors or </a:t>
            </a:r>
            <a:r>
              <a:rPr lang="en-US" sz="2800" dirty="0" smtClean="0"/>
              <a:t>Cyberterrorists </a:t>
            </a:r>
            <a:r>
              <a:rPr lang="en-US" sz="2800" b="0" dirty="0" smtClean="0"/>
              <a:t>- work directly or indirectly for the government </a:t>
            </a:r>
            <a:r>
              <a:rPr lang="en-US" sz="2800" b="0" dirty="0"/>
              <a:t>and other vital businesses that run critical infrastructures </a:t>
            </a:r>
            <a:r>
              <a:rPr lang="en-US" sz="2800" b="0" dirty="0" smtClean="0"/>
              <a:t>like </a:t>
            </a:r>
            <a:r>
              <a:rPr lang="en-US" sz="2800" b="0" dirty="0"/>
              <a:t>power grids. They aim to steal highly sensitive information, damage opponent’s facilities, or launch an international incident. They </a:t>
            </a:r>
            <a:r>
              <a:rPr lang="en-US" sz="2800" b="0" dirty="0" smtClean="0"/>
              <a:t>employ </a:t>
            </a:r>
            <a:r>
              <a:rPr lang="en-US" sz="2800" b="0" dirty="0"/>
              <a:t>sophisticated attacking </a:t>
            </a:r>
            <a:r>
              <a:rPr lang="en-US" sz="2800" b="0" dirty="0" smtClean="0"/>
              <a:t>techniques</a:t>
            </a:r>
            <a:endParaRPr lang="en-US" sz="2800" b="0" dirty="0"/>
          </a:p>
        </p:txBody>
      </p:sp>
    </p:spTree>
    <p:extLst>
      <p:ext uri="{BB962C8B-B14F-4D97-AF65-F5344CB8AC3E}">
        <p14:creationId xmlns:p14="http://schemas.microsoft.com/office/powerpoint/2010/main" val="140869485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To Cover</a:t>
            </a:r>
            <a:endParaRPr lang="en-US" sz="3600" dirty="0"/>
          </a:p>
        </p:txBody>
      </p:sp>
      <p:sp>
        <p:nvSpPr>
          <p:cNvPr id="3" name="Content Placeholder 2"/>
          <p:cNvSpPr>
            <a:spLocks noGrp="1"/>
          </p:cNvSpPr>
          <p:nvPr>
            <p:ph idx="1"/>
          </p:nvPr>
        </p:nvSpPr>
        <p:spPr>
          <a:xfrm>
            <a:off x="762000" y="1874520"/>
            <a:ext cx="8153400" cy="4175760"/>
          </a:xfrm>
        </p:spPr>
        <p:txBody>
          <a:bodyPr/>
          <a:lstStyle/>
          <a:p>
            <a:pPr lvl="0"/>
            <a:r>
              <a:rPr lang="en-GB" sz="2800" b="0" dirty="0" smtClean="0"/>
              <a:t>Cyber </a:t>
            </a:r>
            <a:r>
              <a:rPr lang="en-GB" sz="2800" b="0" dirty="0"/>
              <a:t>security terminologies </a:t>
            </a:r>
            <a:endParaRPr lang="en-US" sz="2800" b="0" dirty="0"/>
          </a:p>
          <a:p>
            <a:r>
              <a:rPr lang="en-US" sz="2800" b="0" dirty="0"/>
              <a:t>Types of cyber attackers</a:t>
            </a:r>
          </a:p>
          <a:p>
            <a:pPr lvl="0"/>
            <a:r>
              <a:rPr lang="en-GB" sz="2800" b="0" dirty="0" smtClean="0"/>
              <a:t>Cyber </a:t>
            </a:r>
            <a:r>
              <a:rPr lang="en-GB" sz="2800" b="0" dirty="0"/>
              <a:t>security increasing threat landscape</a:t>
            </a:r>
            <a:endParaRPr lang="en-US" sz="2800" b="0" dirty="0"/>
          </a:p>
          <a:p>
            <a:pPr lvl="0"/>
            <a:r>
              <a:rPr lang="en-GB" sz="2800" b="0" dirty="0" smtClean="0"/>
              <a:t>Cyber terrorism Vs. Cyber warfare</a:t>
            </a:r>
            <a:endParaRPr lang="en-US" sz="2800" b="0" dirty="0"/>
          </a:p>
          <a:p>
            <a:pPr lvl="0"/>
            <a:r>
              <a:rPr lang="en-GB" sz="2800" b="0" dirty="0"/>
              <a:t>Critical IT and National Critical Infrastructure</a:t>
            </a:r>
            <a:endParaRPr lang="en-US" sz="2800" b="0" dirty="0"/>
          </a:p>
          <a:p>
            <a:r>
              <a:rPr lang="en-GB" sz="2800" b="0" dirty="0" smtClean="0"/>
              <a:t>Case </a:t>
            </a:r>
            <a:r>
              <a:rPr lang="en-GB" sz="2800" b="0" dirty="0"/>
              <a:t>studies</a:t>
            </a:r>
            <a:endParaRPr lang="en-US" sz="2800" b="0" dirty="0"/>
          </a:p>
        </p:txBody>
      </p:sp>
    </p:spTree>
    <p:extLst>
      <p:ext uri="{BB962C8B-B14F-4D97-AF65-F5344CB8AC3E}">
        <p14:creationId xmlns:p14="http://schemas.microsoft.com/office/powerpoint/2010/main" val="192725504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a:t>How to deceive Cyber </a:t>
            </a:r>
            <a:r>
              <a:rPr lang="en-US" sz="3600" dirty="0" smtClean="0"/>
              <a:t>Attackers</a:t>
            </a:r>
            <a:endParaRPr lang="en-US" sz="3600" dirty="0"/>
          </a:p>
        </p:txBody>
      </p:sp>
      <p:sp>
        <p:nvSpPr>
          <p:cNvPr id="3" name="Content Placeholder 2"/>
          <p:cNvSpPr>
            <a:spLocks noGrp="1"/>
          </p:cNvSpPr>
          <p:nvPr>
            <p:ph idx="1"/>
          </p:nvPr>
        </p:nvSpPr>
        <p:spPr>
          <a:xfrm>
            <a:off x="579120" y="1752600"/>
            <a:ext cx="8336280" cy="4815840"/>
          </a:xfrm>
        </p:spPr>
        <p:txBody>
          <a:bodyPr/>
          <a:lstStyle/>
          <a:p>
            <a:r>
              <a:rPr lang="en-US" sz="2800" b="0" dirty="0" smtClean="0"/>
              <a:t>Conceal </a:t>
            </a:r>
            <a:r>
              <a:rPr lang="en-US" sz="2800" b="0" dirty="0"/>
              <a:t>valuable data in </a:t>
            </a:r>
            <a:r>
              <a:rPr lang="en-US" sz="2800" b="0" dirty="0" smtClean="0"/>
              <a:t>files </a:t>
            </a:r>
            <a:r>
              <a:rPr lang="en-US" sz="2800" b="0" dirty="0"/>
              <a:t>to distract the attacker.</a:t>
            </a:r>
          </a:p>
          <a:p>
            <a:r>
              <a:rPr lang="en-US" sz="2800" b="0" dirty="0"/>
              <a:t>Camouflage your infrastructure by changing the address and topologies regularly.</a:t>
            </a:r>
          </a:p>
          <a:p>
            <a:r>
              <a:rPr lang="en-US" sz="2800" b="0" dirty="0"/>
              <a:t>Confuse the attacker with false information like fake assets to exploit.</a:t>
            </a:r>
          </a:p>
          <a:p>
            <a:r>
              <a:rPr lang="en-US" sz="2800" b="0" dirty="0"/>
              <a:t>Gain actionable insights from your cybersecurity advisory.</a:t>
            </a:r>
          </a:p>
          <a:p>
            <a:r>
              <a:rPr lang="en-US" sz="2800" b="0" dirty="0"/>
              <a:t>Make use of technologies like intrusion prevention systems and firewalls to safeguard the information</a:t>
            </a:r>
            <a:r>
              <a:rPr lang="en-US" sz="2800" b="0" dirty="0" smtClean="0"/>
              <a:t>.</a:t>
            </a:r>
            <a:endParaRPr lang="en-US" sz="2800" b="0" dirty="0"/>
          </a:p>
        </p:txBody>
      </p:sp>
    </p:spTree>
    <p:extLst>
      <p:ext uri="{BB962C8B-B14F-4D97-AF65-F5344CB8AC3E}">
        <p14:creationId xmlns:p14="http://schemas.microsoft.com/office/powerpoint/2010/main" val="3329714993"/>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a:t>Cyber security increasing threat </a:t>
            </a:r>
            <a:r>
              <a:rPr lang="en-GB" sz="3600" dirty="0" smtClean="0"/>
              <a:t>landscape</a:t>
            </a:r>
            <a:endParaRPr lang="en-US" sz="3600" dirty="0"/>
          </a:p>
        </p:txBody>
      </p:sp>
      <p:sp>
        <p:nvSpPr>
          <p:cNvPr id="3" name="Content Placeholder 2"/>
          <p:cNvSpPr>
            <a:spLocks noGrp="1"/>
          </p:cNvSpPr>
          <p:nvPr>
            <p:ph idx="1"/>
          </p:nvPr>
        </p:nvSpPr>
        <p:spPr/>
        <p:txBody>
          <a:bodyPr/>
          <a:lstStyle/>
          <a:p>
            <a:r>
              <a:rPr lang="en-US" sz="2800" b="0" dirty="0" smtClean="0"/>
              <a:t>The </a:t>
            </a:r>
            <a:r>
              <a:rPr lang="en-US" sz="2800" b="0" dirty="0"/>
              <a:t>cyber threats of today are not the same as even a few years ago. </a:t>
            </a:r>
            <a:endParaRPr lang="en-US" sz="2800" b="0" dirty="0" smtClean="0"/>
          </a:p>
          <a:p>
            <a:r>
              <a:rPr lang="en-US" sz="2800" b="0" dirty="0" smtClean="0"/>
              <a:t>As </a:t>
            </a:r>
            <a:r>
              <a:rPr lang="en-US" sz="2800" b="0" dirty="0"/>
              <a:t>the cyber threat landscape changes, organizations need protection against cybercriminals’ current and future tools and techniques</a:t>
            </a:r>
            <a:r>
              <a:rPr lang="en-US" sz="2800" b="0" dirty="0" smtClean="0"/>
              <a:t>. </a:t>
            </a:r>
            <a:endParaRPr lang="en-US" sz="2800" b="0" dirty="0"/>
          </a:p>
          <a:p>
            <a:r>
              <a:rPr lang="en-US" sz="2800" b="0" dirty="0" smtClean="0"/>
              <a:t>As </a:t>
            </a:r>
            <a:r>
              <a:rPr lang="en-US" sz="2800" b="0" dirty="0"/>
              <a:t>cyberattacks become more common and sophisticated and corporate networks grow more complex, a variety of cyber security solutions are required to mitigate corporate cyber risk.</a:t>
            </a:r>
          </a:p>
          <a:p>
            <a:endParaRPr lang="en-US" sz="2800" dirty="0"/>
          </a:p>
        </p:txBody>
      </p:sp>
    </p:spTree>
    <p:extLst>
      <p:ext uri="{BB962C8B-B14F-4D97-AF65-F5344CB8AC3E}">
        <p14:creationId xmlns:p14="http://schemas.microsoft.com/office/powerpoint/2010/main" val="94512721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Evolution of Cyber Attacks</a:t>
            </a:r>
            <a:endParaRPr lang="en-US" sz="3600" dirty="0"/>
          </a:p>
        </p:txBody>
      </p:sp>
      <p:pic>
        <p:nvPicPr>
          <p:cNvPr id="4" name="Content Placeholder 3" descr="https://data-flair.training/blogs/wp-content/uploads/sites/2/2021/03/Evolution-of-Cyber-Attackers.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3386" y="1600200"/>
            <a:ext cx="7445828" cy="4343400"/>
          </a:xfrm>
          <a:prstGeom prst="rect">
            <a:avLst/>
          </a:prstGeom>
          <a:noFill/>
          <a:ln>
            <a:noFill/>
          </a:ln>
        </p:spPr>
      </p:pic>
      <p:sp>
        <p:nvSpPr>
          <p:cNvPr id="5" name="TextBox 4"/>
          <p:cNvSpPr txBox="1"/>
          <p:nvPr/>
        </p:nvSpPr>
        <p:spPr>
          <a:xfrm>
            <a:off x="762000" y="5958840"/>
            <a:ext cx="7647214" cy="707886"/>
          </a:xfrm>
          <a:prstGeom prst="rect">
            <a:avLst/>
          </a:prstGeom>
          <a:noFill/>
        </p:spPr>
        <p:txBody>
          <a:bodyPr wrap="square" rtlCol="0">
            <a:spAutoFit/>
          </a:bodyPr>
          <a:lstStyle/>
          <a:p>
            <a:pPr algn="ctr"/>
            <a:r>
              <a:rPr lang="en-US" sz="2000" dirty="0" smtClean="0"/>
              <a:t>Gen 1 – Late 1980s, Gen 2 – Mid 1990s, Gen 3 – Early 2000s, Gen 4 – </a:t>
            </a:r>
            <a:r>
              <a:rPr lang="en-US" sz="2000" dirty="0" err="1" smtClean="0"/>
              <a:t>Approx</a:t>
            </a:r>
            <a:r>
              <a:rPr lang="en-US" sz="2000" dirty="0" smtClean="0"/>
              <a:t> 2010, Gen 5 – </a:t>
            </a:r>
            <a:r>
              <a:rPr lang="en-US" sz="2000" dirty="0" err="1" smtClean="0"/>
              <a:t>Approx</a:t>
            </a:r>
            <a:r>
              <a:rPr lang="en-US" sz="2000" dirty="0" smtClean="0"/>
              <a:t> 2017</a:t>
            </a:r>
            <a:endParaRPr lang="en-US" sz="2000" dirty="0"/>
          </a:p>
        </p:txBody>
      </p:sp>
    </p:spTree>
    <p:extLst>
      <p:ext uri="{BB962C8B-B14F-4D97-AF65-F5344CB8AC3E}">
        <p14:creationId xmlns:p14="http://schemas.microsoft.com/office/powerpoint/2010/main" val="387617738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a:t>Cyber security increasing threat </a:t>
            </a:r>
            <a:r>
              <a:rPr lang="en-GB" sz="3600" dirty="0" smtClean="0"/>
              <a:t>landscape</a:t>
            </a:r>
            <a:endParaRPr lang="en-US" sz="3600" dirty="0"/>
          </a:p>
        </p:txBody>
      </p:sp>
      <p:sp>
        <p:nvSpPr>
          <p:cNvPr id="3" name="Content Placeholder 2"/>
          <p:cNvSpPr>
            <a:spLocks noGrp="1"/>
          </p:cNvSpPr>
          <p:nvPr>
            <p:ph idx="1"/>
          </p:nvPr>
        </p:nvSpPr>
        <p:spPr>
          <a:xfrm>
            <a:off x="762000" y="1752600"/>
            <a:ext cx="8153400" cy="4511040"/>
          </a:xfrm>
        </p:spPr>
        <p:txBody>
          <a:bodyPr/>
          <a:lstStyle/>
          <a:p>
            <a:r>
              <a:rPr lang="en-US" sz="2800" b="0" dirty="0" smtClean="0"/>
              <a:t>Detection </a:t>
            </a:r>
            <a:r>
              <a:rPr lang="en-US" sz="2800" b="0" dirty="0"/>
              <a:t>is no longer “good </a:t>
            </a:r>
            <a:r>
              <a:rPr lang="en-US" sz="2800" b="0" dirty="0" smtClean="0"/>
              <a:t>enough”. Focus must  shift to prevention.</a:t>
            </a:r>
            <a:endParaRPr lang="en-US" sz="2800" b="0" dirty="0"/>
          </a:p>
          <a:p>
            <a:r>
              <a:rPr lang="en-US" sz="2800" b="0" dirty="0" smtClean="0"/>
              <a:t>There is need </a:t>
            </a:r>
            <a:r>
              <a:rPr lang="en-US" sz="2800" b="0" dirty="0"/>
              <a:t>for a Consolidated Cyber Security </a:t>
            </a:r>
            <a:r>
              <a:rPr lang="en-US" sz="2800" b="0" dirty="0" smtClean="0"/>
              <a:t>Architecture.</a:t>
            </a:r>
            <a:endParaRPr lang="en-US" sz="2800" b="0" dirty="0"/>
          </a:p>
          <a:p>
            <a:r>
              <a:rPr lang="en-US" sz="2800" b="0" dirty="0" smtClean="0"/>
              <a:t>Sophisticated </a:t>
            </a:r>
            <a:r>
              <a:rPr lang="en-US" sz="2800" b="0" dirty="0"/>
              <a:t>Attacks: </a:t>
            </a:r>
            <a:r>
              <a:rPr lang="en-US" sz="2800" b="0" dirty="0" smtClean="0"/>
              <a:t>no </a:t>
            </a:r>
            <a:r>
              <a:rPr lang="en-US" sz="2800" b="0" dirty="0"/>
              <a:t>longer </a:t>
            </a:r>
            <a:r>
              <a:rPr lang="en-US" sz="2800" b="0" dirty="0" smtClean="0"/>
              <a:t>detected </a:t>
            </a:r>
            <a:r>
              <a:rPr lang="en-US" sz="2800" b="0" dirty="0"/>
              <a:t>with legacy approaches to cyber security. </a:t>
            </a:r>
            <a:endParaRPr lang="en-US" sz="2800" b="0" dirty="0" smtClean="0"/>
          </a:p>
          <a:p>
            <a:r>
              <a:rPr lang="en-US" sz="2800" b="0" dirty="0" smtClean="0"/>
              <a:t>More </a:t>
            </a:r>
            <a:r>
              <a:rPr lang="en-US" sz="2800" b="0" dirty="0"/>
              <a:t>in-depth visibility and investigation is necessary to identify campaigns by advanced persistent threats (APTs) and other sophisticated cyber threat actors</a:t>
            </a:r>
            <a:r>
              <a:rPr lang="en-US" sz="2800" b="0" dirty="0" smtClean="0"/>
              <a:t>.</a:t>
            </a:r>
            <a:endParaRPr lang="en-US" sz="2800" b="0" dirty="0"/>
          </a:p>
        </p:txBody>
      </p:sp>
    </p:spTree>
    <p:extLst>
      <p:ext uri="{BB962C8B-B14F-4D97-AF65-F5344CB8AC3E}">
        <p14:creationId xmlns:p14="http://schemas.microsoft.com/office/powerpoint/2010/main" val="351156225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a:t>Cyber security increasing threat </a:t>
            </a:r>
            <a:r>
              <a:rPr lang="en-GB" sz="3600" dirty="0" smtClean="0"/>
              <a:t>landscape</a:t>
            </a:r>
            <a:endParaRPr lang="en-US" sz="3600" dirty="0"/>
          </a:p>
        </p:txBody>
      </p:sp>
      <p:sp>
        <p:nvSpPr>
          <p:cNvPr id="3" name="Content Placeholder 2"/>
          <p:cNvSpPr>
            <a:spLocks noGrp="1"/>
          </p:cNvSpPr>
          <p:nvPr>
            <p:ph idx="1"/>
          </p:nvPr>
        </p:nvSpPr>
        <p:spPr>
          <a:xfrm>
            <a:off x="762000" y="1752600"/>
            <a:ext cx="8153400" cy="4511040"/>
          </a:xfrm>
        </p:spPr>
        <p:txBody>
          <a:bodyPr/>
          <a:lstStyle/>
          <a:p>
            <a:r>
              <a:rPr lang="en-US" sz="2800" b="0" dirty="0" smtClean="0"/>
              <a:t>Complex </a:t>
            </a:r>
            <a:r>
              <a:rPr lang="en-US" sz="2800" b="0" dirty="0"/>
              <a:t>Environments: </a:t>
            </a:r>
            <a:r>
              <a:rPr lang="en-US" sz="2800" b="0" dirty="0" smtClean="0"/>
              <a:t>includes both </a:t>
            </a:r>
            <a:r>
              <a:rPr lang="en-US" sz="2800" b="0" dirty="0" err="1" smtClean="0"/>
              <a:t>on-premise</a:t>
            </a:r>
            <a:r>
              <a:rPr lang="en-US" sz="2800" b="0" dirty="0" smtClean="0"/>
              <a:t> </a:t>
            </a:r>
            <a:r>
              <a:rPr lang="en-US" sz="2800" b="0" dirty="0"/>
              <a:t>infrastructure and multiple cloud </a:t>
            </a:r>
            <a:r>
              <a:rPr lang="en-US" sz="2800" b="0" dirty="0" smtClean="0"/>
              <a:t>environments.</a:t>
            </a:r>
            <a:endParaRPr lang="en-US" sz="2800" b="0" dirty="0"/>
          </a:p>
          <a:p>
            <a:r>
              <a:rPr lang="en-US" sz="2800" b="0" dirty="0"/>
              <a:t>Heterogeneous Endpoints: </a:t>
            </a:r>
            <a:r>
              <a:rPr lang="en-US" sz="2800" b="0" dirty="0" smtClean="0"/>
              <a:t>desktops, laptops and </a:t>
            </a:r>
            <a:r>
              <a:rPr lang="en-US" sz="2800" b="0" dirty="0"/>
              <a:t>bring your own device (BYOD) </a:t>
            </a:r>
            <a:r>
              <a:rPr lang="en-US" sz="2800" b="0" dirty="0" smtClean="0"/>
              <a:t>policies.</a:t>
            </a:r>
            <a:endParaRPr lang="en-US" sz="2800" b="0" dirty="0"/>
          </a:p>
          <a:p>
            <a:r>
              <a:rPr lang="en-US" sz="2800" b="0" dirty="0"/>
              <a:t>Rise of Remote Work: </a:t>
            </a:r>
            <a:r>
              <a:rPr lang="en-US" sz="2800" b="0" dirty="0" smtClean="0"/>
              <a:t>now</a:t>
            </a:r>
            <a:r>
              <a:rPr lang="en-US" sz="2800" b="0" dirty="0"/>
              <a:t>, organizations need solutions that allow them to effectively protect the remote workforce as well </a:t>
            </a:r>
            <a:r>
              <a:rPr lang="en-US" sz="2800" b="0" dirty="0" smtClean="0"/>
              <a:t>as.</a:t>
            </a:r>
            <a:endParaRPr lang="en-US" sz="2800" b="0" dirty="0"/>
          </a:p>
        </p:txBody>
      </p:sp>
    </p:spTree>
    <p:extLst>
      <p:ext uri="{BB962C8B-B14F-4D97-AF65-F5344CB8AC3E}">
        <p14:creationId xmlns:p14="http://schemas.microsoft.com/office/powerpoint/2010/main" val="2164566972"/>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smtClean="0"/>
              <a:t>Cyber warfare</a:t>
            </a:r>
            <a:endParaRPr lang="en-US" sz="3600" dirty="0"/>
          </a:p>
        </p:txBody>
      </p:sp>
      <p:sp>
        <p:nvSpPr>
          <p:cNvPr id="3" name="Content Placeholder 2"/>
          <p:cNvSpPr>
            <a:spLocks noGrp="1"/>
          </p:cNvSpPr>
          <p:nvPr>
            <p:ph idx="1"/>
          </p:nvPr>
        </p:nvSpPr>
        <p:spPr>
          <a:xfrm>
            <a:off x="762000" y="1752599"/>
            <a:ext cx="8153400" cy="4548447"/>
          </a:xfrm>
        </p:spPr>
        <p:txBody>
          <a:bodyPr/>
          <a:lstStyle/>
          <a:p>
            <a:r>
              <a:rPr lang="en-US" sz="2800" b="0" dirty="0" smtClean="0"/>
              <a:t>It involves </a:t>
            </a:r>
            <a:r>
              <a:rPr lang="en-US" sz="2800" b="0" dirty="0"/>
              <a:t>the actions by a nation-state or international organization to attack and attempt to damage another nation's computers or information </a:t>
            </a:r>
            <a:r>
              <a:rPr lang="en-US" sz="2800" b="0" dirty="0" smtClean="0"/>
              <a:t>networks.</a:t>
            </a:r>
            <a:endParaRPr lang="en-US" sz="2800" dirty="0" smtClean="0"/>
          </a:p>
          <a:p>
            <a:r>
              <a:rPr lang="en-US" sz="2800" b="0" dirty="0" smtClean="0"/>
              <a:t>The </a:t>
            </a:r>
            <a:r>
              <a:rPr lang="en-US" sz="2800" b="0" dirty="0"/>
              <a:t>objective of cyberwarfare is to “weaken, disrupt or destroy” the target </a:t>
            </a:r>
            <a:r>
              <a:rPr lang="en-US" sz="2800" b="0" dirty="0" smtClean="0"/>
              <a:t>nation-state</a:t>
            </a:r>
          </a:p>
          <a:p>
            <a:r>
              <a:rPr lang="en-US" sz="2800" b="0" dirty="0" smtClean="0"/>
              <a:t>It can </a:t>
            </a:r>
            <a:r>
              <a:rPr lang="en-US" sz="2800" b="0" dirty="0"/>
              <a:t>cause electrical blackouts, failure of military equipment, and breaches of national security </a:t>
            </a:r>
            <a:r>
              <a:rPr lang="en-US" sz="2800" b="0" dirty="0" smtClean="0"/>
              <a:t>secrets, theft </a:t>
            </a:r>
            <a:r>
              <a:rPr lang="en-US" sz="2800" b="0" dirty="0"/>
              <a:t>of valuable, sensitive </a:t>
            </a:r>
            <a:r>
              <a:rPr lang="en-US" sz="2800" b="0" dirty="0" smtClean="0"/>
              <a:t>data, disruption of </a:t>
            </a:r>
            <a:r>
              <a:rPr lang="en-US" sz="2800" b="0" dirty="0"/>
              <a:t>phone and computer </a:t>
            </a:r>
            <a:r>
              <a:rPr lang="en-US" sz="2800" b="0" dirty="0" smtClean="0"/>
              <a:t>networks, death etc.</a:t>
            </a:r>
            <a:endParaRPr lang="en-US" sz="2800" dirty="0" smtClean="0"/>
          </a:p>
          <a:p>
            <a:endParaRPr lang="en-US" sz="2800" b="0" dirty="0" smtClean="0"/>
          </a:p>
        </p:txBody>
      </p:sp>
    </p:spTree>
    <p:extLst>
      <p:ext uri="{BB962C8B-B14F-4D97-AF65-F5344CB8AC3E}">
        <p14:creationId xmlns:p14="http://schemas.microsoft.com/office/powerpoint/2010/main" val="3511578550"/>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smtClean="0"/>
              <a:t>Types of Cyber warfare</a:t>
            </a:r>
            <a:endParaRPr lang="en-US" sz="3600" dirty="0"/>
          </a:p>
        </p:txBody>
      </p:sp>
      <p:pic>
        <p:nvPicPr>
          <p:cNvPr id="1026" name="Picture 2" descr="What is Cyber Warfare | Types, Examples &amp; Mitigation | Imper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81" y="1766454"/>
            <a:ext cx="8547319" cy="32710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63782" y="5419898"/>
            <a:ext cx="4804756" cy="369332"/>
          </a:xfrm>
          <a:prstGeom prst="rect">
            <a:avLst/>
          </a:prstGeom>
          <a:noFill/>
        </p:spPr>
        <p:txBody>
          <a:bodyPr wrap="square" rtlCol="0">
            <a:spAutoFit/>
          </a:bodyPr>
          <a:lstStyle/>
          <a:p>
            <a:r>
              <a:rPr lang="en-US" dirty="0" smtClean="0"/>
              <a:t>Source: </a:t>
            </a:r>
            <a:r>
              <a:rPr lang="en-US" dirty="0" err="1" smtClean="0"/>
              <a:t>Imperva</a:t>
            </a:r>
            <a:endParaRPr lang="en-US" dirty="0"/>
          </a:p>
        </p:txBody>
      </p:sp>
    </p:spTree>
    <p:extLst>
      <p:ext uri="{BB962C8B-B14F-4D97-AF65-F5344CB8AC3E}">
        <p14:creationId xmlns:p14="http://schemas.microsoft.com/office/powerpoint/2010/main" val="235385573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Types of Cyber </a:t>
            </a:r>
            <a:r>
              <a:rPr lang="en-GB" sz="3600" dirty="0" smtClean="0"/>
              <a:t>warfare…</a:t>
            </a:r>
            <a:endParaRPr lang="en-US" sz="3200" dirty="0"/>
          </a:p>
        </p:txBody>
      </p:sp>
      <p:sp>
        <p:nvSpPr>
          <p:cNvPr id="3" name="Content Placeholder 2"/>
          <p:cNvSpPr>
            <a:spLocks noGrp="1"/>
          </p:cNvSpPr>
          <p:nvPr>
            <p:ph idx="1"/>
          </p:nvPr>
        </p:nvSpPr>
        <p:spPr>
          <a:xfrm>
            <a:off x="762000" y="1752600"/>
            <a:ext cx="8153400" cy="4531822"/>
          </a:xfrm>
        </p:spPr>
        <p:txBody>
          <a:bodyPr/>
          <a:lstStyle/>
          <a:p>
            <a:r>
              <a:rPr lang="en-US" sz="2800" dirty="0" smtClean="0"/>
              <a:t>Espionage: </a:t>
            </a:r>
            <a:r>
              <a:rPr lang="en-US" sz="2800" b="0" dirty="0" smtClean="0"/>
              <a:t>monitoring </a:t>
            </a:r>
            <a:r>
              <a:rPr lang="en-US" sz="2800" b="0" dirty="0"/>
              <a:t>other countries to steal </a:t>
            </a:r>
            <a:r>
              <a:rPr lang="en-US" sz="2800" b="0" dirty="0" smtClean="0"/>
              <a:t>secrets e.g. through botnets or phishing.</a:t>
            </a:r>
            <a:endParaRPr lang="en-US" sz="2800" b="0" dirty="0"/>
          </a:p>
          <a:p>
            <a:r>
              <a:rPr lang="en-US" sz="2800" dirty="0" smtClean="0"/>
              <a:t>Sabotage: </a:t>
            </a:r>
            <a:r>
              <a:rPr lang="en-US" sz="2800" b="0" dirty="0" smtClean="0"/>
              <a:t>using insider threats to attack.</a:t>
            </a:r>
            <a:endParaRPr lang="en-US" sz="2800" b="0" dirty="0"/>
          </a:p>
          <a:p>
            <a:r>
              <a:rPr lang="en-US" sz="2800" dirty="0"/>
              <a:t>Denial-of-service (</a:t>
            </a:r>
            <a:r>
              <a:rPr lang="en-US" sz="2800" dirty="0" err="1"/>
              <a:t>DoS</a:t>
            </a:r>
            <a:r>
              <a:rPr lang="en-US" sz="2800" dirty="0"/>
              <a:t>) </a:t>
            </a:r>
            <a:r>
              <a:rPr lang="en-US" sz="2800" dirty="0" smtClean="0"/>
              <a:t>Attacks: </a:t>
            </a:r>
            <a:r>
              <a:rPr lang="en-US" sz="2800" b="0" dirty="0" smtClean="0"/>
              <a:t>preventing </a:t>
            </a:r>
            <a:r>
              <a:rPr lang="en-US" sz="2800" b="0" dirty="0"/>
              <a:t>legitimate users from accessing a website by flooding it with fake requests and forcing the website to handle these requests. </a:t>
            </a:r>
            <a:r>
              <a:rPr lang="en-US" sz="2800" b="0" dirty="0" smtClean="0"/>
              <a:t>Done </a:t>
            </a:r>
            <a:r>
              <a:rPr lang="en-US" sz="2800" b="0" dirty="0"/>
              <a:t>to disrupt critical operations and systems and block access to sensitive websites by civilians, military and security </a:t>
            </a:r>
            <a:r>
              <a:rPr lang="en-US" sz="2800" b="0" dirty="0" smtClean="0"/>
              <a:t>personnel</a:t>
            </a:r>
            <a:r>
              <a:rPr lang="en-US" sz="2800" b="0" dirty="0"/>
              <a:t> </a:t>
            </a:r>
            <a:r>
              <a:rPr lang="en-US" sz="2800" b="0" dirty="0" smtClean="0"/>
              <a:t>etc.</a:t>
            </a:r>
            <a:endParaRPr lang="en-US" sz="2800" b="0" dirty="0"/>
          </a:p>
        </p:txBody>
      </p:sp>
    </p:spTree>
    <p:extLst>
      <p:ext uri="{BB962C8B-B14F-4D97-AF65-F5344CB8AC3E}">
        <p14:creationId xmlns:p14="http://schemas.microsoft.com/office/powerpoint/2010/main" val="181081942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Types of Cyber </a:t>
            </a:r>
            <a:r>
              <a:rPr lang="en-GB" sz="3600" dirty="0" smtClean="0"/>
              <a:t>warfare…</a:t>
            </a:r>
            <a:endParaRPr lang="en-US" sz="3200" dirty="0"/>
          </a:p>
        </p:txBody>
      </p:sp>
      <p:sp>
        <p:nvSpPr>
          <p:cNvPr id="3" name="Content Placeholder 2"/>
          <p:cNvSpPr>
            <a:spLocks noGrp="1"/>
          </p:cNvSpPr>
          <p:nvPr>
            <p:ph idx="1"/>
          </p:nvPr>
        </p:nvSpPr>
        <p:spPr>
          <a:xfrm>
            <a:off x="762000" y="1752600"/>
            <a:ext cx="8153400" cy="4531822"/>
          </a:xfrm>
        </p:spPr>
        <p:txBody>
          <a:bodyPr/>
          <a:lstStyle/>
          <a:p>
            <a:r>
              <a:rPr lang="en-US" sz="2800" dirty="0" smtClean="0"/>
              <a:t>Electrical </a:t>
            </a:r>
            <a:r>
              <a:rPr lang="en-US" sz="2800" dirty="0"/>
              <a:t>Power </a:t>
            </a:r>
            <a:r>
              <a:rPr lang="en-US" sz="2800" dirty="0" smtClean="0"/>
              <a:t>Grid attacks: </a:t>
            </a:r>
            <a:r>
              <a:rPr lang="en-US" sz="2800" b="0" dirty="0" smtClean="0"/>
              <a:t>allows attackers </a:t>
            </a:r>
            <a:r>
              <a:rPr lang="en-US" sz="2800" b="0" dirty="0"/>
              <a:t>to disable critical systems, disrupt infrastructure, and potentially result in bodily </a:t>
            </a:r>
            <a:r>
              <a:rPr lang="en-US" sz="2800" b="0" dirty="0" smtClean="0"/>
              <a:t>harm.</a:t>
            </a:r>
            <a:endParaRPr lang="en-US" sz="2800" b="0" dirty="0"/>
          </a:p>
          <a:p>
            <a:r>
              <a:rPr lang="en-US" sz="2800" dirty="0"/>
              <a:t>Propaganda </a:t>
            </a:r>
            <a:r>
              <a:rPr lang="en-US" sz="2800" dirty="0" smtClean="0"/>
              <a:t>Attacks: </a:t>
            </a:r>
            <a:r>
              <a:rPr lang="en-US" sz="2800" b="0" dirty="0" smtClean="0"/>
              <a:t>Attempts </a:t>
            </a:r>
            <a:r>
              <a:rPr lang="en-US" sz="2800" b="0" dirty="0"/>
              <a:t>to control the minds and thoughts of people living in or fighting for a target </a:t>
            </a:r>
            <a:r>
              <a:rPr lang="en-US" sz="2800" b="0" dirty="0" smtClean="0"/>
              <a:t>country. Propaganda can be used to expose embarrassing truths, spread lies to </a:t>
            </a:r>
            <a:r>
              <a:rPr lang="en-US" sz="2800" b="0" dirty="0"/>
              <a:t>make </a:t>
            </a:r>
            <a:r>
              <a:rPr lang="en-US" sz="2800" b="0" dirty="0" smtClean="0"/>
              <a:t>people </a:t>
            </a:r>
            <a:r>
              <a:rPr lang="en-US" sz="2800" b="0" dirty="0"/>
              <a:t>lose trust in their country, or side with their enemies</a:t>
            </a:r>
            <a:r>
              <a:rPr lang="en-US" sz="2800" b="0" dirty="0" smtClean="0"/>
              <a:t>.</a:t>
            </a:r>
            <a:endParaRPr lang="en-US" sz="2800" b="0" dirty="0"/>
          </a:p>
        </p:txBody>
      </p:sp>
    </p:spTree>
    <p:extLst>
      <p:ext uri="{BB962C8B-B14F-4D97-AF65-F5344CB8AC3E}">
        <p14:creationId xmlns:p14="http://schemas.microsoft.com/office/powerpoint/2010/main" val="1056959526"/>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Types of Cyber </a:t>
            </a:r>
            <a:r>
              <a:rPr lang="en-GB" sz="3600" dirty="0" smtClean="0"/>
              <a:t>warfare…</a:t>
            </a:r>
            <a:endParaRPr lang="en-US" sz="3200" dirty="0"/>
          </a:p>
        </p:txBody>
      </p:sp>
      <p:sp>
        <p:nvSpPr>
          <p:cNvPr id="3" name="Content Placeholder 2"/>
          <p:cNvSpPr>
            <a:spLocks noGrp="1"/>
          </p:cNvSpPr>
          <p:nvPr>
            <p:ph idx="1"/>
          </p:nvPr>
        </p:nvSpPr>
        <p:spPr>
          <a:xfrm>
            <a:off x="762000" y="1752600"/>
            <a:ext cx="8153400" cy="4531822"/>
          </a:xfrm>
        </p:spPr>
        <p:txBody>
          <a:bodyPr/>
          <a:lstStyle/>
          <a:p>
            <a:r>
              <a:rPr lang="en-US" sz="2800" dirty="0" smtClean="0"/>
              <a:t>Economic Disruption: </a:t>
            </a:r>
            <a:r>
              <a:rPr lang="en-US" sz="2800" b="0" dirty="0" smtClean="0"/>
              <a:t>target computer networks of economic establishments to steal money or block people from accessing the funds they need.</a:t>
            </a:r>
          </a:p>
          <a:p>
            <a:r>
              <a:rPr lang="en-US" sz="2800" dirty="0" smtClean="0"/>
              <a:t>Surprise Attacks: </a:t>
            </a:r>
            <a:r>
              <a:rPr lang="en-US" sz="2800" b="0" dirty="0" smtClean="0"/>
              <a:t>to </a:t>
            </a:r>
            <a:r>
              <a:rPr lang="en-US" sz="2800" b="0" dirty="0"/>
              <a:t>carry out a massive attack that the enemy isn’t expecting, enabling the attacker to weaken their defenses. This can be done to prepare the ground for a physical attack in the context of hybrid warfare.</a:t>
            </a:r>
          </a:p>
          <a:p>
            <a:endParaRPr lang="en-US" sz="2800" dirty="0"/>
          </a:p>
        </p:txBody>
      </p:sp>
    </p:spTree>
    <p:extLst>
      <p:ext uri="{BB962C8B-B14F-4D97-AF65-F5344CB8AC3E}">
        <p14:creationId xmlns:p14="http://schemas.microsoft.com/office/powerpoint/2010/main" val="24593590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a:r>
              <a:rPr lang="en-GB" sz="3600" dirty="0"/>
              <a:t>Cyber </a:t>
            </a:r>
            <a:r>
              <a:rPr lang="en-GB" sz="3600" dirty="0" smtClean="0"/>
              <a:t>security</a:t>
            </a:r>
            <a:endParaRPr lang="en-US" sz="3600" dirty="0"/>
          </a:p>
        </p:txBody>
      </p:sp>
      <p:sp>
        <p:nvSpPr>
          <p:cNvPr id="3" name="Content Placeholder 2"/>
          <p:cNvSpPr>
            <a:spLocks noGrp="1"/>
          </p:cNvSpPr>
          <p:nvPr>
            <p:ph idx="1"/>
          </p:nvPr>
        </p:nvSpPr>
        <p:spPr>
          <a:xfrm>
            <a:off x="640080" y="2164080"/>
            <a:ext cx="8275320" cy="4511040"/>
          </a:xfrm>
        </p:spPr>
        <p:txBody>
          <a:bodyPr/>
          <a:lstStyle/>
          <a:p>
            <a:r>
              <a:rPr lang="en-US" sz="2800" dirty="0" smtClean="0"/>
              <a:t>Cyber </a:t>
            </a:r>
            <a:r>
              <a:rPr lang="en-US" sz="2800" dirty="0"/>
              <a:t>security </a:t>
            </a:r>
            <a:r>
              <a:rPr lang="en-US" sz="2800" dirty="0" smtClean="0"/>
              <a:t>- </a:t>
            </a:r>
            <a:r>
              <a:rPr lang="en-US" sz="2800" b="0" dirty="0" smtClean="0"/>
              <a:t>refers </a:t>
            </a:r>
            <a:r>
              <a:rPr lang="en-US" sz="2800" b="0" dirty="0"/>
              <a:t>to every aspect of protecting an organization and its employees and assets against cyber threats. </a:t>
            </a:r>
            <a:endParaRPr lang="en-US" sz="2800" b="0" dirty="0" smtClean="0"/>
          </a:p>
          <a:p>
            <a:r>
              <a:rPr lang="en-US" sz="2800" b="0" dirty="0" smtClean="0"/>
              <a:t>It is</a:t>
            </a:r>
            <a:r>
              <a:rPr lang="en-US" sz="2800" b="0" dirty="0"/>
              <a:t> the application of technologies, processes, and controls to protect systems, networks, programs, devices and data from cyber attacks. </a:t>
            </a:r>
            <a:endParaRPr lang="en-US" sz="2800" b="0" dirty="0" smtClean="0"/>
          </a:p>
          <a:p>
            <a:r>
              <a:rPr lang="en-US" sz="2800" b="0" dirty="0" smtClean="0"/>
              <a:t>It </a:t>
            </a:r>
            <a:r>
              <a:rPr lang="en-US" sz="2800" b="0" dirty="0"/>
              <a:t>aims to reduce the risk of cyber attacks and protect against the </a:t>
            </a:r>
            <a:r>
              <a:rPr lang="en-US" sz="2800" b="0" dirty="0" err="1"/>
              <a:t>unauthorised</a:t>
            </a:r>
            <a:r>
              <a:rPr lang="en-US" sz="2800" b="0" dirty="0"/>
              <a:t> exploitation of systems, networks, and technologies.</a:t>
            </a:r>
            <a:endParaRPr lang="en-US" sz="2800" b="0" dirty="0" smtClean="0"/>
          </a:p>
          <a:p>
            <a:pPr marL="0" indent="0">
              <a:buNone/>
            </a:pPr>
            <a:endParaRPr lang="en-US" sz="2800" b="0" dirty="0" smtClean="0"/>
          </a:p>
        </p:txBody>
      </p:sp>
      <p:pic>
        <p:nvPicPr>
          <p:cNvPr id="4" name="Picture 3" descr="Creating and rolling out an effective cyber security strateg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8632" y="182880"/>
            <a:ext cx="3224848" cy="1874520"/>
          </a:xfrm>
          <a:prstGeom prst="rect">
            <a:avLst/>
          </a:prstGeom>
          <a:noFill/>
          <a:ln>
            <a:noFill/>
          </a:ln>
        </p:spPr>
      </p:pic>
    </p:spTree>
    <p:extLst>
      <p:ext uri="{BB962C8B-B14F-4D97-AF65-F5344CB8AC3E}">
        <p14:creationId xmlns:p14="http://schemas.microsoft.com/office/powerpoint/2010/main" val="1496261808"/>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smtClean="0"/>
              <a:t>Cyber terrorism</a:t>
            </a:r>
            <a:endParaRPr lang="en-US" sz="3600" dirty="0"/>
          </a:p>
        </p:txBody>
      </p:sp>
      <p:sp>
        <p:nvSpPr>
          <p:cNvPr id="3" name="Content Placeholder 2"/>
          <p:cNvSpPr>
            <a:spLocks noGrp="1"/>
          </p:cNvSpPr>
          <p:nvPr>
            <p:ph idx="1"/>
          </p:nvPr>
        </p:nvSpPr>
        <p:spPr/>
        <p:txBody>
          <a:bodyPr/>
          <a:lstStyle/>
          <a:p>
            <a:r>
              <a:rPr lang="en-US" sz="2800" b="0" dirty="0" smtClean="0"/>
              <a:t>Often </a:t>
            </a:r>
            <a:r>
              <a:rPr lang="en-US" sz="2800" b="0" dirty="0"/>
              <a:t>defined as </a:t>
            </a:r>
            <a:r>
              <a:rPr lang="en-US" sz="2800" dirty="0"/>
              <a:t>any premeditated, politically motivated attack against information systems, programs and data </a:t>
            </a:r>
            <a:r>
              <a:rPr lang="en-US" sz="2800" dirty="0" smtClean="0"/>
              <a:t>that causes fear, threatens </a:t>
            </a:r>
            <a:r>
              <a:rPr lang="en-US" sz="2800" dirty="0"/>
              <a:t>violence or results in violence</a:t>
            </a:r>
            <a:r>
              <a:rPr lang="en-US" sz="2800" b="0" dirty="0"/>
              <a:t>. </a:t>
            </a:r>
            <a:endParaRPr lang="en-US" sz="2800" b="0" dirty="0" smtClean="0"/>
          </a:p>
          <a:p>
            <a:r>
              <a:rPr lang="en-US" sz="2800" b="0" dirty="0" smtClean="0"/>
              <a:t>Often done using Ransomware and Phishing attacks</a:t>
            </a:r>
          </a:p>
        </p:txBody>
      </p:sp>
    </p:spTree>
    <p:extLst>
      <p:ext uri="{BB962C8B-B14F-4D97-AF65-F5344CB8AC3E}">
        <p14:creationId xmlns:p14="http://schemas.microsoft.com/office/powerpoint/2010/main" val="2669438103"/>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smtClean="0"/>
              <a:t>Critical </a:t>
            </a:r>
            <a:r>
              <a:rPr lang="en-GB" sz="3600" dirty="0"/>
              <a:t>IT and National </a:t>
            </a:r>
            <a:r>
              <a:rPr lang="en-GB" sz="3600" dirty="0" smtClean="0"/>
              <a:t>Critical Infrastructure</a:t>
            </a:r>
            <a:endParaRPr lang="en-US" sz="3600" dirty="0"/>
          </a:p>
        </p:txBody>
      </p:sp>
      <p:sp>
        <p:nvSpPr>
          <p:cNvPr id="3" name="Content Placeholder 2"/>
          <p:cNvSpPr>
            <a:spLocks noGrp="1"/>
          </p:cNvSpPr>
          <p:nvPr>
            <p:ph idx="1"/>
          </p:nvPr>
        </p:nvSpPr>
        <p:spPr/>
        <p:txBody>
          <a:bodyPr/>
          <a:lstStyle/>
          <a:p>
            <a:r>
              <a:rPr lang="en-US" sz="2800" b="0" dirty="0" smtClean="0"/>
              <a:t>Every nation has some critical IT and national critical infrastructure that must remain running for the proper functioning of that nation.</a:t>
            </a:r>
          </a:p>
          <a:p>
            <a:r>
              <a:rPr lang="en-US" sz="2800" b="0" dirty="0" smtClean="0"/>
              <a:t>Critical </a:t>
            </a:r>
            <a:r>
              <a:rPr lang="en-US" sz="2800" b="0" dirty="0"/>
              <a:t>infrastructure security is the area of concern surrounding the protection of systems, networks and assets whose continuous operation is deemed necessary to ensure the security of a given nation, its economy, and the public's health and/or </a:t>
            </a:r>
            <a:r>
              <a:rPr lang="en-US" sz="2800" b="0" dirty="0" smtClean="0"/>
              <a:t>safety.</a:t>
            </a:r>
          </a:p>
          <a:p>
            <a:endParaRPr lang="en-US" sz="3600" dirty="0"/>
          </a:p>
        </p:txBody>
      </p:sp>
    </p:spTree>
    <p:extLst>
      <p:ext uri="{BB962C8B-B14F-4D97-AF65-F5344CB8AC3E}">
        <p14:creationId xmlns:p14="http://schemas.microsoft.com/office/powerpoint/2010/main" val="169400330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National Critical Infrastructure</a:t>
            </a:r>
            <a:endParaRPr lang="en-US" sz="3200" dirty="0"/>
          </a:p>
        </p:txBody>
      </p:sp>
      <p:pic>
        <p:nvPicPr>
          <p:cNvPr id="5122" name="Picture 2" descr="Critical Infrastructure Cyber Security | SCADA Monitoring | Huntsman  Securit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34037" y="1600200"/>
            <a:ext cx="6164785" cy="49336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69280" y="5935287"/>
            <a:ext cx="3059084" cy="369332"/>
          </a:xfrm>
          <a:prstGeom prst="rect">
            <a:avLst/>
          </a:prstGeom>
          <a:noFill/>
        </p:spPr>
        <p:txBody>
          <a:bodyPr wrap="square" rtlCol="0">
            <a:spAutoFit/>
          </a:bodyPr>
          <a:lstStyle/>
          <a:p>
            <a:r>
              <a:rPr lang="en-US" dirty="0" smtClean="0"/>
              <a:t>Source: Huntsman Security</a:t>
            </a:r>
            <a:endParaRPr lang="en-US" dirty="0"/>
          </a:p>
        </p:txBody>
      </p:sp>
    </p:spTree>
    <p:extLst>
      <p:ext uri="{BB962C8B-B14F-4D97-AF65-F5344CB8AC3E}">
        <p14:creationId xmlns:p14="http://schemas.microsoft.com/office/powerpoint/2010/main" val="2030486007"/>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smtClean="0"/>
              <a:t>Critical Infrastructure Protection Process</a:t>
            </a:r>
            <a:endParaRPr lang="en-US" sz="3600" dirty="0"/>
          </a:p>
        </p:txBody>
      </p:sp>
      <p:sp>
        <p:nvSpPr>
          <p:cNvPr id="3" name="Content Placeholder 2"/>
          <p:cNvSpPr>
            <a:spLocks noGrp="1"/>
          </p:cNvSpPr>
          <p:nvPr>
            <p:ph idx="1"/>
          </p:nvPr>
        </p:nvSpPr>
        <p:spPr/>
        <p:txBody>
          <a:bodyPr/>
          <a:lstStyle/>
          <a:p>
            <a:r>
              <a:rPr lang="en-US" sz="2800" b="0" dirty="0" smtClean="0"/>
              <a:t>It encompasses the </a:t>
            </a:r>
            <a:r>
              <a:rPr lang="en-US" sz="2800" dirty="0" smtClean="0"/>
              <a:t>physical, human and cyber </a:t>
            </a:r>
            <a:r>
              <a:rPr lang="en-US" sz="2800" b="0" dirty="0" smtClean="0"/>
              <a:t>layers.</a:t>
            </a:r>
          </a:p>
          <a:p>
            <a:r>
              <a:rPr lang="en-US" sz="2800" b="0" dirty="0" smtClean="0"/>
              <a:t>Process entails</a:t>
            </a:r>
          </a:p>
          <a:p>
            <a:pPr lvl="1"/>
            <a:r>
              <a:rPr lang="en-US" sz="2500" dirty="0" smtClean="0"/>
              <a:t>Identifying critical infrastructure</a:t>
            </a:r>
          </a:p>
          <a:p>
            <a:pPr lvl="1"/>
            <a:r>
              <a:rPr lang="en-US" sz="2500" b="0" dirty="0" smtClean="0"/>
              <a:t>Identifying and assessing vulnerabilities</a:t>
            </a:r>
          </a:p>
          <a:p>
            <a:pPr lvl="1"/>
            <a:r>
              <a:rPr lang="en-US" sz="2500" dirty="0" err="1" smtClean="0"/>
              <a:t>Analysing</a:t>
            </a:r>
            <a:r>
              <a:rPr lang="en-US" sz="2500" dirty="0" smtClean="0"/>
              <a:t> and prioritizing infrastructure</a:t>
            </a:r>
          </a:p>
          <a:p>
            <a:pPr lvl="1"/>
            <a:r>
              <a:rPr lang="en-US" sz="2500" b="0" dirty="0" smtClean="0"/>
              <a:t>Implementing protective programs.</a:t>
            </a:r>
          </a:p>
          <a:p>
            <a:pPr lvl="1"/>
            <a:r>
              <a:rPr lang="en-US" sz="2500" b="0" dirty="0" smtClean="0"/>
              <a:t>Measuring effectiveness</a:t>
            </a:r>
          </a:p>
        </p:txBody>
      </p:sp>
    </p:spTree>
    <p:extLst>
      <p:ext uri="{BB962C8B-B14F-4D97-AF65-F5344CB8AC3E}">
        <p14:creationId xmlns:p14="http://schemas.microsoft.com/office/powerpoint/2010/main" val="3400277271"/>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Critical IT and National Critical Infrastructure</a:t>
            </a:r>
            <a:endParaRPr lang="en-US" sz="3200" dirty="0"/>
          </a:p>
        </p:txBody>
      </p:sp>
      <p:pic>
        <p:nvPicPr>
          <p:cNvPr id="7170" name="Picture 2" descr="https://lh3.googleusercontent.com/Kk-tK8sel97R5Ba9Ny6B0fG9YFnN8ufyuPIG0rx24K5TI9OgGSN7-NTK8501EPG6YnasFSzpk2Nz6OnDba2ELM_XcNGiKcN6MWo5ZLji"/>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60329"/>
          <a:stretch/>
        </p:blipFill>
        <p:spPr bwMode="auto">
          <a:xfrm>
            <a:off x="762001" y="1824037"/>
            <a:ext cx="3357876" cy="444375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p:txBody>
          <a:bodyPr/>
          <a:lstStyle/>
          <a:p>
            <a:r>
              <a:rPr lang="en-US" sz="2800" b="0" dirty="0" smtClean="0"/>
              <a:t>It is prudent for nations to secure their IT infrastructure to ensure security of all the other national critical infrastructure</a:t>
            </a:r>
            <a:endParaRPr lang="en-US" sz="2800" b="0" dirty="0"/>
          </a:p>
        </p:txBody>
      </p:sp>
    </p:spTree>
    <p:extLst>
      <p:ext uri="{BB962C8B-B14F-4D97-AF65-F5344CB8AC3E}">
        <p14:creationId xmlns:p14="http://schemas.microsoft.com/office/powerpoint/2010/main" val="1152147575"/>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Cyber Resilience</a:t>
            </a:r>
            <a:endParaRPr lang="en-US" sz="3600" dirty="0"/>
          </a:p>
        </p:txBody>
      </p:sp>
      <p:pic>
        <p:nvPicPr>
          <p:cNvPr id="8194" name="Picture 2" descr="Cyber resilience: what is it, and why do cities need it? | World Economic  Foru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422612" cy="46302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80407" y="6367549"/>
            <a:ext cx="5951913" cy="369332"/>
          </a:xfrm>
          <a:prstGeom prst="rect">
            <a:avLst/>
          </a:prstGeom>
          <a:noFill/>
        </p:spPr>
        <p:txBody>
          <a:bodyPr wrap="square" rtlCol="0">
            <a:spAutoFit/>
          </a:bodyPr>
          <a:lstStyle/>
          <a:p>
            <a:r>
              <a:rPr lang="en-US" dirty="0" smtClean="0"/>
              <a:t>Source: World Economic Forum</a:t>
            </a:r>
            <a:endParaRPr lang="en-US" dirty="0"/>
          </a:p>
        </p:txBody>
      </p:sp>
    </p:spTree>
    <p:extLst>
      <p:ext uri="{BB962C8B-B14F-4D97-AF65-F5344CB8AC3E}">
        <p14:creationId xmlns:p14="http://schemas.microsoft.com/office/powerpoint/2010/main" val="396054160"/>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smtClean="0"/>
              <a:t>Case studies of Cyber warfare</a:t>
            </a:r>
            <a:endParaRPr lang="en-US" sz="3600" dirty="0"/>
          </a:p>
        </p:txBody>
      </p:sp>
      <p:sp>
        <p:nvSpPr>
          <p:cNvPr id="3" name="Content Placeholder 2"/>
          <p:cNvSpPr>
            <a:spLocks noGrp="1"/>
          </p:cNvSpPr>
          <p:nvPr>
            <p:ph idx="1"/>
          </p:nvPr>
        </p:nvSpPr>
        <p:spPr/>
        <p:txBody>
          <a:bodyPr/>
          <a:lstStyle/>
          <a:p>
            <a:r>
              <a:rPr lang="en-US" sz="2800" b="0" dirty="0"/>
              <a:t>A popular example of the economic disruption because of cyber warfare is the </a:t>
            </a:r>
            <a:r>
              <a:rPr lang="en-US" sz="2800" dirty="0"/>
              <a:t>2017 attack in Ukraine and on the UK National Health Service</a:t>
            </a:r>
            <a:r>
              <a:rPr lang="en-US" sz="2800" b="0" dirty="0"/>
              <a:t>. The cyber warfare appeared to be ransomware but it caused high-scale damages to organizations</a:t>
            </a:r>
            <a:endParaRPr lang="en-US" sz="3600" dirty="0"/>
          </a:p>
        </p:txBody>
      </p:sp>
    </p:spTree>
    <p:extLst>
      <p:ext uri="{BB962C8B-B14F-4D97-AF65-F5344CB8AC3E}">
        <p14:creationId xmlns:p14="http://schemas.microsoft.com/office/powerpoint/2010/main" val="1121491796"/>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Case Studies… </a:t>
            </a:r>
            <a:endParaRPr lang="en-US" sz="3600" dirty="0"/>
          </a:p>
        </p:txBody>
      </p:sp>
      <p:sp>
        <p:nvSpPr>
          <p:cNvPr id="3" name="Content Placeholder 2"/>
          <p:cNvSpPr>
            <a:spLocks noGrp="1"/>
          </p:cNvSpPr>
          <p:nvPr>
            <p:ph idx="1"/>
          </p:nvPr>
        </p:nvSpPr>
        <p:spPr/>
        <p:txBody>
          <a:bodyPr/>
          <a:lstStyle/>
          <a:p>
            <a:r>
              <a:rPr lang="en-US" sz="2800" dirty="0" err="1"/>
              <a:t>Stuxnet</a:t>
            </a:r>
            <a:r>
              <a:rPr lang="en-US" sz="2800" dirty="0"/>
              <a:t> </a:t>
            </a:r>
            <a:r>
              <a:rPr lang="en-US" sz="2800" dirty="0" smtClean="0"/>
              <a:t>Virus: </a:t>
            </a:r>
            <a:r>
              <a:rPr lang="en-US" sz="2800" b="0" dirty="0" err="1" smtClean="0"/>
              <a:t>Stuxnet</a:t>
            </a:r>
            <a:r>
              <a:rPr lang="en-US" sz="2800" b="0" dirty="0" smtClean="0"/>
              <a:t> </a:t>
            </a:r>
            <a:r>
              <a:rPr lang="en-US" sz="2800" b="0" dirty="0"/>
              <a:t>was a worm that attacked the Iranian nuclear program. It is among the most sophisticated cyber attacks in history. The malware spread via infected Universal Serial Bus devices and targeted data acquisition and supervisory control systems. According to most reports, the attack seriously damaged Iran’s ability to manufacture nuclear weapons</a:t>
            </a:r>
            <a:r>
              <a:rPr lang="en-US" sz="2800" b="0" dirty="0" smtClean="0"/>
              <a:t>.</a:t>
            </a:r>
            <a:endParaRPr lang="en-US" sz="2800" b="0" dirty="0"/>
          </a:p>
        </p:txBody>
      </p:sp>
    </p:spTree>
    <p:extLst>
      <p:ext uri="{BB962C8B-B14F-4D97-AF65-F5344CB8AC3E}">
        <p14:creationId xmlns:p14="http://schemas.microsoft.com/office/powerpoint/2010/main" val="3463526553"/>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Case Studies… </a:t>
            </a:r>
            <a:endParaRPr lang="en-US" sz="3600" dirty="0"/>
          </a:p>
        </p:txBody>
      </p:sp>
      <p:sp>
        <p:nvSpPr>
          <p:cNvPr id="3" name="Content Placeholder 2"/>
          <p:cNvSpPr>
            <a:spLocks noGrp="1"/>
          </p:cNvSpPr>
          <p:nvPr>
            <p:ph idx="1"/>
          </p:nvPr>
        </p:nvSpPr>
        <p:spPr/>
        <p:txBody>
          <a:bodyPr/>
          <a:lstStyle/>
          <a:p>
            <a:r>
              <a:rPr lang="en-US" sz="2800" dirty="0" smtClean="0"/>
              <a:t>Sony </a:t>
            </a:r>
            <a:r>
              <a:rPr lang="en-US" sz="2800" dirty="0"/>
              <a:t>Pictures </a:t>
            </a:r>
            <a:r>
              <a:rPr lang="en-US" sz="2800" dirty="0" smtClean="0"/>
              <a:t>Hack: </a:t>
            </a:r>
            <a:r>
              <a:rPr lang="en-US" sz="2800" b="0" dirty="0" smtClean="0"/>
              <a:t>An </a:t>
            </a:r>
            <a:r>
              <a:rPr lang="en-US" sz="2800" b="0" dirty="0"/>
              <a:t>attack on Sony Pictures followed the release of the film “The Interview”, which presented a negative portrayal of Kim Jong Un. The attack is attributed to North Korean government hackers. The FBI found similarities to previous malware attacks by North Koreans, including code, encryption algorithms, and data deletion mechanisms</a:t>
            </a:r>
            <a:r>
              <a:rPr lang="en-US" sz="2800" b="0" dirty="0" smtClean="0"/>
              <a:t>.</a:t>
            </a:r>
            <a:endParaRPr lang="en-US" sz="2800" b="0" dirty="0"/>
          </a:p>
        </p:txBody>
      </p:sp>
    </p:spTree>
    <p:extLst>
      <p:ext uri="{BB962C8B-B14F-4D97-AF65-F5344CB8AC3E}">
        <p14:creationId xmlns:p14="http://schemas.microsoft.com/office/powerpoint/2010/main" val="3661834638"/>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Case Studies… </a:t>
            </a:r>
            <a:endParaRPr lang="en-US" sz="3600" dirty="0"/>
          </a:p>
        </p:txBody>
      </p:sp>
      <p:sp>
        <p:nvSpPr>
          <p:cNvPr id="3" name="Content Placeholder 2"/>
          <p:cNvSpPr>
            <a:spLocks noGrp="1"/>
          </p:cNvSpPr>
          <p:nvPr>
            <p:ph idx="1"/>
          </p:nvPr>
        </p:nvSpPr>
        <p:spPr/>
        <p:txBody>
          <a:bodyPr/>
          <a:lstStyle/>
          <a:p>
            <a:r>
              <a:rPr lang="en-US" sz="2500" dirty="0" smtClean="0"/>
              <a:t>Enemies </a:t>
            </a:r>
            <a:r>
              <a:rPr lang="en-US" sz="2500" dirty="0"/>
              <a:t>of </a:t>
            </a:r>
            <a:r>
              <a:rPr lang="en-US" sz="2500" dirty="0" smtClean="0"/>
              <a:t>Qatar: </a:t>
            </a:r>
            <a:r>
              <a:rPr lang="en-US" sz="2500" b="0" dirty="0" smtClean="0"/>
              <a:t>Elliott </a:t>
            </a:r>
            <a:r>
              <a:rPr lang="en-US" sz="2500" b="0" dirty="0" err="1"/>
              <a:t>Broidy</a:t>
            </a:r>
            <a:r>
              <a:rPr lang="en-US" sz="2500" b="0" dirty="0"/>
              <a:t>, an American Republican fundraiser, sued the government of Qatar in 2018, accusing it of stealing and leaking his emails in an attempt to discredit him. The Qataris allegedly saw him as an obstacle to improving their standing in Washington</a:t>
            </a:r>
            <a:r>
              <a:rPr lang="en-US" sz="2500" b="0" dirty="0" smtClean="0"/>
              <a:t>. The </a:t>
            </a:r>
            <a:r>
              <a:rPr lang="en-US" sz="2500" b="0" dirty="0"/>
              <a:t>brother of the Qatari Emir was alleged to have orchestrated a cyber warfare campaign, along with others in Qatari leadership. 1,200 people were targeted by the same attackers, with many of these being known “enemies of Qatar”, including senior officials from Egypt, Saudi Arabia, the United Arab Emirates, and Bahrain.</a:t>
            </a:r>
          </a:p>
          <a:p>
            <a:endParaRPr lang="en-US" sz="2500" dirty="0"/>
          </a:p>
        </p:txBody>
      </p:sp>
    </p:spTree>
    <p:extLst>
      <p:ext uri="{BB962C8B-B14F-4D97-AF65-F5344CB8AC3E}">
        <p14:creationId xmlns:p14="http://schemas.microsoft.com/office/powerpoint/2010/main" val="271545156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a:r>
              <a:rPr lang="en-GB" sz="3600" dirty="0" smtClean="0"/>
              <a:t>Terminologies </a:t>
            </a:r>
            <a:endParaRPr lang="en-US" sz="3600" dirty="0"/>
          </a:p>
        </p:txBody>
      </p:sp>
      <p:sp>
        <p:nvSpPr>
          <p:cNvPr id="3" name="Content Placeholder 2"/>
          <p:cNvSpPr>
            <a:spLocks noGrp="1"/>
          </p:cNvSpPr>
          <p:nvPr>
            <p:ph idx="1"/>
          </p:nvPr>
        </p:nvSpPr>
        <p:spPr>
          <a:xfrm>
            <a:off x="640080" y="2171700"/>
            <a:ext cx="8275320" cy="4503420"/>
          </a:xfrm>
        </p:spPr>
        <p:txBody>
          <a:bodyPr/>
          <a:lstStyle/>
          <a:p>
            <a:r>
              <a:rPr lang="en-US" sz="2800" dirty="0" smtClean="0"/>
              <a:t>Cyberspace </a:t>
            </a:r>
            <a:r>
              <a:rPr lang="en-US" sz="2800" dirty="0"/>
              <a:t>–</a:t>
            </a:r>
            <a:r>
              <a:rPr lang="en-US" sz="2800" b="0" dirty="0"/>
              <a:t> the global domain within the information environment consisting of the interdependent network of IT infrastructures, including the Internet, telecommunications networks, computer systems, and embedded processors and controllers. </a:t>
            </a:r>
            <a:endParaRPr lang="en-US" sz="2800" b="0" dirty="0" smtClean="0"/>
          </a:p>
          <a:p>
            <a:r>
              <a:rPr lang="en-US" sz="2800" b="0" dirty="0" smtClean="0"/>
              <a:t>It is </a:t>
            </a:r>
            <a:r>
              <a:rPr lang="en-US" sz="2800" b="0" dirty="0"/>
              <a:t>the environment of the Internet e.g. the home of Google, Facebook etc. </a:t>
            </a:r>
            <a:endParaRPr lang="en-US" sz="2800" b="0" dirty="0" smtClean="0"/>
          </a:p>
          <a:p>
            <a:r>
              <a:rPr lang="en-US" sz="2800" b="0" dirty="0" smtClean="0"/>
              <a:t>It </a:t>
            </a:r>
            <a:r>
              <a:rPr lang="en-US" sz="2800" b="0" dirty="0"/>
              <a:t>is divided into 3 layers; the physical, logical, and persona. </a:t>
            </a:r>
          </a:p>
        </p:txBody>
      </p:sp>
      <p:pic>
        <p:nvPicPr>
          <p:cNvPr id="5" name="Picture 4" descr="Cyberspace – an ecosystem or a target or both? - driveittech.in"/>
          <p:cNvPicPr/>
          <p:nvPr/>
        </p:nvPicPr>
        <p:blipFill>
          <a:blip r:embed="rId2">
            <a:extLst>
              <a:ext uri="{28A0092B-C50C-407E-A947-70E740481C1C}">
                <a14:useLocalDpi xmlns:a14="http://schemas.microsoft.com/office/drawing/2010/main" val="0"/>
              </a:ext>
            </a:extLst>
          </a:blip>
          <a:srcRect/>
          <a:stretch>
            <a:fillRect/>
          </a:stretch>
        </p:blipFill>
        <p:spPr bwMode="auto">
          <a:xfrm>
            <a:off x="4678680" y="190500"/>
            <a:ext cx="4236720" cy="1981200"/>
          </a:xfrm>
          <a:prstGeom prst="rect">
            <a:avLst/>
          </a:prstGeom>
          <a:noFill/>
          <a:ln>
            <a:noFill/>
          </a:ln>
        </p:spPr>
      </p:pic>
    </p:spTree>
    <p:extLst>
      <p:ext uri="{BB962C8B-B14F-4D97-AF65-F5344CB8AC3E}">
        <p14:creationId xmlns:p14="http://schemas.microsoft.com/office/powerpoint/2010/main" val="171774543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Terminologies…</a:t>
            </a:r>
            <a:endParaRPr lang="en-US" sz="3600" dirty="0"/>
          </a:p>
        </p:txBody>
      </p:sp>
      <p:sp>
        <p:nvSpPr>
          <p:cNvPr id="3" name="Content Placeholder 2"/>
          <p:cNvSpPr>
            <a:spLocks noGrp="1"/>
          </p:cNvSpPr>
          <p:nvPr>
            <p:ph idx="1"/>
          </p:nvPr>
        </p:nvSpPr>
        <p:spPr>
          <a:xfrm>
            <a:off x="762000" y="1752600"/>
            <a:ext cx="8153400" cy="4480560"/>
          </a:xfrm>
        </p:spPr>
        <p:txBody>
          <a:bodyPr/>
          <a:lstStyle/>
          <a:p>
            <a:r>
              <a:rPr lang="en-US" sz="2800" dirty="0" smtClean="0"/>
              <a:t>Attack </a:t>
            </a:r>
            <a:r>
              <a:rPr lang="en-US" sz="2800" dirty="0"/>
              <a:t>- </a:t>
            </a:r>
            <a:r>
              <a:rPr lang="en-US" sz="2800" b="0" dirty="0"/>
              <a:t>An attack, via cyberspace, targeting an enterprise's use of cyberspace for the purpose of disrupting, disabling, destroying, or maliciously controlling a computing environment/infrastructure; or destroying the integrity of the data or stealing controlled </a:t>
            </a:r>
            <a:r>
              <a:rPr lang="en-US" sz="2800" b="0" dirty="0" smtClean="0"/>
              <a:t>information. </a:t>
            </a:r>
          </a:p>
          <a:p>
            <a:r>
              <a:rPr lang="en-US" sz="2800" b="0" dirty="0" smtClean="0"/>
              <a:t>It is an </a:t>
            </a:r>
            <a:r>
              <a:rPr lang="en-US" sz="2800" b="0" dirty="0"/>
              <a:t>attempt </a:t>
            </a:r>
            <a:r>
              <a:rPr lang="en-US" sz="2800" b="0" dirty="0" smtClean="0"/>
              <a:t>by hackers</a:t>
            </a:r>
            <a:r>
              <a:rPr lang="en-US" sz="2800" b="0" dirty="0"/>
              <a:t> to damage or destroy a computer network or </a:t>
            </a:r>
            <a:r>
              <a:rPr lang="en-US" sz="2800" b="0" dirty="0" smtClean="0"/>
              <a:t>system. </a:t>
            </a:r>
          </a:p>
          <a:p>
            <a:r>
              <a:rPr lang="en-US" sz="2800" b="0" dirty="0" smtClean="0"/>
              <a:t>E.g. identity theft, fraud, malware </a:t>
            </a:r>
            <a:r>
              <a:rPr lang="en-US" sz="2800" b="0" dirty="0"/>
              <a:t>attack</a:t>
            </a:r>
            <a:r>
              <a:rPr lang="en-US" sz="2800" b="0" dirty="0" smtClean="0"/>
              <a:t>, phishing</a:t>
            </a:r>
            <a:r>
              <a:rPr lang="en-US" sz="2800" b="0" dirty="0"/>
              <a:t> attack</a:t>
            </a:r>
            <a:r>
              <a:rPr lang="en-US" sz="2800" b="0" dirty="0" smtClean="0"/>
              <a:t>, password attack, man in the middle, DOS etc.</a:t>
            </a:r>
            <a:endParaRPr lang="en-US" sz="2800" dirty="0" smtClean="0"/>
          </a:p>
        </p:txBody>
      </p:sp>
    </p:spTree>
    <p:extLst>
      <p:ext uri="{BB962C8B-B14F-4D97-AF65-F5344CB8AC3E}">
        <p14:creationId xmlns:p14="http://schemas.microsoft.com/office/powerpoint/2010/main" val="66674459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Terminologies….</a:t>
            </a:r>
            <a:endParaRPr lang="en-US" sz="3600" dirty="0"/>
          </a:p>
        </p:txBody>
      </p:sp>
      <p:sp>
        <p:nvSpPr>
          <p:cNvPr id="3" name="Content Placeholder 2"/>
          <p:cNvSpPr>
            <a:spLocks noGrp="1"/>
          </p:cNvSpPr>
          <p:nvPr>
            <p:ph idx="1"/>
          </p:nvPr>
        </p:nvSpPr>
        <p:spPr>
          <a:xfrm>
            <a:off x="762000" y="1600200"/>
            <a:ext cx="8153400" cy="4998720"/>
          </a:xfrm>
        </p:spPr>
        <p:txBody>
          <a:bodyPr/>
          <a:lstStyle/>
          <a:p>
            <a:r>
              <a:rPr lang="en-US" sz="2800" dirty="0" smtClean="0"/>
              <a:t>Attack vector </a:t>
            </a:r>
            <a:r>
              <a:rPr lang="en-US" sz="2800" dirty="0"/>
              <a:t>- </a:t>
            </a:r>
            <a:r>
              <a:rPr lang="en-US" sz="2800" b="0" dirty="0" smtClean="0"/>
              <a:t>a </a:t>
            </a:r>
            <a:r>
              <a:rPr lang="en-US" sz="2800" b="0" dirty="0"/>
              <a:t>method of gaining unauthorized access to a network or computer system</a:t>
            </a:r>
            <a:r>
              <a:rPr lang="en-US" sz="2800" b="0" dirty="0" smtClean="0"/>
              <a:t>..</a:t>
            </a:r>
          </a:p>
          <a:p>
            <a:pPr marL="0" indent="0">
              <a:buNone/>
            </a:pPr>
            <a:endParaRPr lang="en-US" sz="2800" b="0" dirty="0" smtClean="0"/>
          </a:p>
        </p:txBody>
      </p:sp>
      <p:pic>
        <p:nvPicPr>
          <p:cNvPr id="4" name="Picture 3" descr="Top 10 Common Vectors Of Cyberattacks - The Sec Mas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00" y="2590800"/>
            <a:ext cx="6837680" cy="4008120"/>
          </a:xfrm>
          <a:prstGeom prst="rect">
            <a:avLst/>
          </a:prstGeom>
          <a:noFill/>
          <a:ln>
            <a:noFill/>
          </a:ln>
        </p:spPr>
      </p:pic>
    </p:spTree>
    <p:extLst>
      <p:ext uri="{BB962C8B-B14F-4D97-AF65-F5344CB8AC3E}">
        <p14:creationId xmlns:p14="http://schemas.microsoft.com/office/powerpoint/2010/main" val="268512133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Terminologies….</a:t>
            </a:r>
            <a:endParaRPr lang="en-US" sz="3600" dirty="0"/>
          </a:p>
        </p:txBody>
      </p:sp>
      <p:sp>
        <p:nvSpPr>
          <p:cNvPr id="3" name="Content Placeholder 2"/>
          <p:cNvSpPr>
            <a:spLocks noGrp="1"/>
          </p:cNvSpPr>
          <p:nvPr>
            <p:ph idx="1"/>
          </p:nvPr>
        </p:nvSpPr>
        <p:spPr>
          <a:xfrm>
            <a:off x="762000" y="1600200"/>
            <a:ext cx="8153400" cy="4998720"/>
          </a:xfrm>
        </p:spPr>
        <p:txBody>
          <a:bodyPr/>
          <a:lstStyle/>
          <a:p>
            <a:r>
              <a:rPr lang="en-US" sz="2800" dirty="0" smtClean="0"/>
              <a:t>Attack surface - </a:t>
            </a:r>
            <a:r>
              <a:rPr lang="en-US" sz="2800" b="0" dirty="0" smtClean="0"/>
              <a:t>the </a:t>
            </a:r>
            <a:r>
              <a:rPr lang="en-US" sz="2800" b="0" dirty="0"/>
              <a:t>total number of attack </a:t>
            </a:r>
            <a:r>
              <a:rPr lang="en-US" sz="2800" b="0" dirty="0" smtClean="0"/>
              <a:t>vectors </a:t>
            </a:r>
            <a:r>
              <a:rPr lang="en-US" sz="2800" b="0" dirty="0"/>
              <a:t>(vulnerabilities, pathways or methods)</a:t>
            </a:r>
            <a:r>
              <a:rPr lang="en-US" sz="2800" b="0" dirty="0" smtClean="0"/>
              <a:t> </a:t>
            </a:r>
            <a:r>
              <a:rPr lang="en-US" sz="2800" b="0" dirty="0"/>
              <a:t>an attacker </a:t>
            </a:r>
            <a:r>
              <a:rPr lang="en-US" sz="2800" b="0" dirty="0" smtClean="0"/>
              <a:t>can </a:t>
            </a:r>
            <a:r>
              <a:rPr lang="en-US" sz="2800" b="0" dirty="0"/>
              <a:t>use to manipulate a network or computer system or extract data.</a:t>
            </a:r>
            <a:endParaRPr lang="en-US" sz="2800" dirty="0" smtClean="0"/>
          </a:p>
          <a:p>
            <a:r>
              <a:rPr lang="en-US" sz="2800" dirty="0" smtClean="0"/>
              <a:t>Threat </a:t>
            </a:r>
            <a:r>
              <a:rPr lang="en-US" sz="2800" dirty="0"/>
              <a:t>- </a:t>
            </a:r>
            <a:r>
              <a:rPr lang="en-US" sz="2800" b="0" dirty="0"/>
              <a:t>a potential negative action or event facilitated by a vulnerability that </a:t>
            </a:r>
            <a:r>
              <a:rPr lang="en-US" sz="2800" b="0" dirty="0" smtClean="0"/>
              <a:t>can result </a:t>
            </a:r>
            <a:r>
              <a:rPr lang="en-US" sz="2800" b="0" dirty="0"/>
              <a:t>in an unwanted impact to a computer system or application</a:t>
            </a:r>
            <a:r>
              <a:rPr lang="en-US" sz="2800" b="0" dirty="0" smtClean="0"/>
              <a:t>.</a:t>
            </a:r>
          </a:p>
          <a:p>
            <a:r>
              <a:rPr lang="en-US" sz="2800" dirty="0"/>
              <a:t>Risk - </a:t>
            </a:r>
            <a:r>
              <a:rPr lang="en-US" sz="2800" b="0" dirty="0"/>
              <a:t>any risk of financial loss, disruption or damage to the reputation of an organisation from failure of its IT</a:t>
            </a:r>
            <a:r>
              <a:rPr lang="en-US" sz="2800" b="0" dirty="0" smtClean="0"/>
              <a:t>.</a:t>
            </a:r>
            <a:endParaRPr lang="en-US" sz="2800" b="0" dirty="0"/>
          </a:p>
        </p:txBody>
      </p:sp>
    </p:spTree>
    <p:extLst>
      <p:ext uri="{BB962C8B-B14F-4D97-AF65-F5344CB8AC3E}">
        <p14:creationId xmlns:p14="http://schemas.microsoft.com/office/powerpoint/2010/main" val="215637275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Terminologies….</a:t>
            </a:r>
            <a:endParaRPr lang="en-US" sz="3600" dirty="0"/>
          </a:p>
        </p:txBody>
      </p:sp>
      <p:sp>
        <p:nvSpPr>
          <p:cNvPr id="3" name="Content Placeholder 2"/>
          <p:cNvSpPr>
            <a:spLocks noGrp="1"/>
          </p:cNvSpPr>
          <p:nvPr>
            <p:ph idx="1"/>
          </p:nvPr>
        </p:nvSpPr>
        <p:spPr/>
        <p:txBody>
          <a:bodyPr/>
          <a:lstStyle/>
          <a:p>
            <a:r>
              <a:rPr lang="en-US" sz="2800" dirty="0" smtClean="0"/>
              <a:t>Vulnerability </a:t>
            </a:r>
            <a:r>
              <a:rPr lang="en-US" sz="2800" dirty="0"/>
              <a:t>- </a:t>
            </a:r>
            <a:r>
              <a:rPr lang="en-US" sz="2800" b="0" dirty="0"/>
              <a:t>a weakness in a host or </a:t>
            </a:r>
            <a:r>
              <a:rPr lang="en-US" sz="2800" b="0" dirty="0" smtClean="0"/>
              <a:t>system that </a:t>
            </a:r>
            <a:r>
              <a:rPr lang="en-US" sz="2800" b="0" dirty="0"/>
              <a:t>can be exploited by cybercriminals to compromise an IT resource and advance the attack </a:t>
            </a:r>
            <a:r>
              <a:rPr lang="en-US" sz="2800" b="0" dirty="0" smtClean="0"/>
              <a:t>path. Types are network, operating system, human and process vulnerabilities.</a:t>
            </a:r>
          </a:p>
          <a:p>
            <a:r>
              <a:rPr lang="en-US" sz="2800" dirty="0"/>
              <a:t>Exploit - </a:t>
            </a:r>
            <a:r>
              <a:rPr lang="en-US" sz="2800" b="0" dirty="0" smtClean="0"/>
              <a:t>a code that </a:t>
            </a:r>
            <a:r>
              <a:rPr lang="en-US" sz="2800" b="0" dirty="0"/>
              <a:t>takes advantage of a </a:t>
            </a:r>
            <a:r>
              <a:rPr lang="en-US" sz="2800" b="0" dirty="0" smtClean="0"/>
              <a:t>vulnerability </a:t>
            </a:r>
            <a:r>
              <a:rPr lang="en-US" sz="2800" b="0" dirty="0"/>
              <a:t>to cause unintended or unanticipated behavior </a:t>
            </a:r>
            <a:r>
              <a:rPr lang="en-US" sz="2800" b="0" dirty="0" smtClean="0"/>
              <a:t>on the computing resources. Exploits can be Known or Unknown.</a:t>
            </a:r>
          </a:p>
        </p:txBody>
      </p:sp>
    </p:spTree>
    <p:extLst>
      <p:ext uri="{BB962C8B-B14F-4D97-AF65-F5344CB8AC3E}">
        <p14:creationId xmlns:p14="http://schemas.microsoft.com/office/powerpoint/2010/main" val="303214351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t>Terminologies….</a:t>
            </a:r>
            <a:endParaRPr lang="en-US" sz="3600" dirty="0"/>
          </a:p>
        </p:txBody>
      </p:sp>
      <p:sp>
        <p:nvSpPr>
          <p:cNvPr id="3" name="Content Placeholder 2"/>
          <p:cNvSpPr>
            <a:spLocks noGrp="1"/>
          </p:cNvSpPr>
          <p:nvPr>
            <p:ph idx="1"/>
          </p:nvPr>
        </p:nvSpPr>
        <p:spPr>
          <a:xfrm>
            <a:off x="762000" y="2727960"/>
            <a:ext cx="8153400" cy="3566160"/>
          </a:xfrm>
        </p:spPr>
        <p:txBody>
          <a:bodyPr/>
          <a:lstStyle/>
          <a:p>
            <a:r>
              <a:rPr lang="en-US" sz="2800" dirty="0" smtClean="0"/>
              <a:t>Exploitation </a:t>
            </a:r>
            <a:r>
              <a:rPr lang="en-US" sz="2800" dirty="0"/>
              <a:t>- </a:t>
            </a:r>
            <a:r>
              <a:rPr lang="en-US" sz="2800" b="0" dirty="0" smtClean="0"/>
              <a:t>the </a:t>
            </a:r>
            <a:r>
              <a:rPr lang="en-US" sz="2800" b="0" dirty="0"/>
              <a:t>act of monitoring and related espionage on computer </a:t>
            </a:r>
            <a:r>
              <a:rPr lang="en-US" sz="2800" b="0" dirty="0" smtClean="0"/>
              <a:t>systems</a:t>
            </a:r>
            <a:r>
              <a:rPr lang="en-US" sz="2800" b="0" dirty="0"/>
              <a:t> </a:t>
            </a:r>
            <a:r>
              <a:rPr lang="en-US" sz="2800" b="0" dirty="0" smtClean="0"/>
              <a:t>and </a:t>
            </a:r>
            <a:r>
              <a:rPr lang="en-US" sz="2800" b="0" dirty="0"/>
              <a:t>copying </a:t>
            </a:r>
            <a:r>
              <a:rPr lang="en-US" sz="2800" b="0" dirty="0" smtClean="0"/>
              <a:t>of </a:t>
            </a:r>
            <a:r>
              <a:rPr lang="en-US" sz="2800" b="0" dirty="0"/>
              <a:t>data on these </a:t>
            </a:r>
            <a:r>
              <a:rPr lang="en-US" sz="2800" b="0" dirty="0" smtClean="0"/>
              <a:t>systems. </a:t>
            </a:r>
          </a:p>
          <a:p>
            <a:r>
              <a:rPr lang="en-US" sz="2800" b="0" dirty="0" smtClean="0"/>
              <a:t>E.g</a:t>
            </a:r>
            <a:r>
              <a:rPr lang="en-US" sz="2800" b="0" dirty="0"/>
              <a:t>. non-consensual distribution or publication of intimate photos or videos </a:t>
            </a:r>
            <a:r>
              <a:rPr lang="en-US" sz="2800" b="0" dirty="0" smtClean="0"/>
              <a:t>online. </a:t>
            </a:r>
          </a:p>
          <a:p>
            <a:r>
              <a:rPr lang="en-US" sz="2800" b="0" dirty="0" smtClean="0"/>
              <a:t>It is different from cyber attack </a:t>
            </a:r>
            <a:r>
              <a:rPr lang="en-US" sz="2800" b="0" dirty="0"/>
              <a:t>which intends to affect the normal functioning of the </a:t>
            </a:r>
            <a:r>
              <a:rPr lang="en-US" sz="2800" b="0" dirty="0" smtClean="0"/>
              <a:t>computer.</a:t>
            </a:r>
            <a:endParaRPr lang="en-US" sz="2800" b="0" dirty="0"/>
          </a:p>
        </p:txBody>
      </p:sp>
      <p:pic>
        <p:nvPicPr>
          <p:cNvPr id="4" name="Picture 3" descr="Metadata can be deadly in cyber exploitation | App Developer Magazine"/>
          <p:cNvPicPr/>
          <p:nvPr/>
        </p:nvPicPr>
        <p:blipFill>
          <a:blip r:embed="rId2">
            <a:extLst>
              <a:ext uri="{28A0092B-C50C-407E-A947-70E740481C1C}">
                <a14:useLocalDpi xmlns:a14="http://schemas.microsoft.com/office/drawing/2010/main" val="0"/>
              </a:ext>
            </a:extLst>
          </a:blip>
          <a:srcRect/>
          <a:stretch>
            <a:fillRect/>
          </a:stretch>
        </p:blipFill>
        <p:spPr bwMode="auto">
          <a:xfrm>
            <a:off x="5379720" y="190500"/>
            <a:ext cx="3352800" cy="2400300"/>
          </a:xfrm>
          <a:prstGeom prst="rect">
            <a:avLst/>
          </a:prstGeom>
          <a:noFill/>
          <a:ln>
            <a:noFill/>
          </a:ln>
        </p:spPr>
      </p:pic>
    </p:spTree>
    <p:extLst>
      <p:ext uri="{BB962C8B-B14F-4D97-AF65-F5344CB8AC3E}">
        <p14:creationId xmlns:p14="http://schemas.microsoft.com/office/powerpoint/2010/main" val="264238857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heme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hapter 3 teaching vers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hapter 3 teaching ver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apter 3 teaching ver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apter 3 teaching ver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apter 3 teaching ver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apter 3 teaching ver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apter 3 teaching ver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apter 3 teaching ver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3331C4E4-7656-492A-8A3B-54E74B1FDB6D}" vid="{851B3941-2BF4-486B-A2FA-B5BFF3C478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13324</TotalTime>
  <Words>2109</Words>
  <Application>Microsoft Office PowerPoint</Application>
  <PresentationFormat>On-screen Show (4:3)</PresentationFormat>
  <Paragraphs>152</Paragraphs>
  <Slides>39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Times New Roman</vt:lpstr>
      <vt:lpstr>Wingdings</vt:lpstr>
      <vt:lpstr>Theme1</vt:lpstr>
      <vt:lpstr>CYBER SECURITY</vt:lpstr>
      <vt:lpstr>To Cover</vt:lpstr>
      <vt:lpstr>Cyber security</vt:lpstr>
      <vt:lpstr>Terminologies </vt:lpstr>
      <vt:lpstr>Terminologies…</vt:lpstr>
      <vt:lpstr>Terminologies….</vt:lpstr>
      <vt:lpstr>Terminologies….</vt:lpstr>
      <vt:lpstr>Terminologies….</vt:lpstr>
      <vt:lpstr>Terminologies….</vt:lpstr>
      <vt:lpstr>Terminologies….</vt:lpstr>
      <vt:lpstr>Types/Pillars of Cyber Security</vt:lpstr>
      <vt:lpstr>Types/Pillars of Cyber Security…</vt:lpstr>
      <vt:lpstr>Types/Pillars of Cyber Security…</vt:lpstr>
      <vt:lpstr>Types of Cyber attackers</vt:lpstr>
      <vt:lpstr>Types of Cyber attackers…</vt:lpstr>
      <vt:lpstr>Types of Cyber attackers…</vt:lpstr>
      <vt:lpstr>Types of Cyber attackers…</vt:lpstr>
      <vt:lpstr>Types of Cyber attackers…</vt:lpstr>
      <vt:lpstr>Types of Cyber attackers…</vt:lpstr>
      <vt:lpstr>How to deceive Cyber Attackers</vt:lpstr>
      <vt:lpstr>Cyber security increasing threat landscape</vt:lpstr>
      <vt:lpstr>Evolution of Cyber Attacks</vt:lpstr>
      <vt:lpstr>Cyber security increasing threat landscape</vt:lpstr>
      <vt:lpstr>Cyber security increasing threat landscape</vt:lpstr>
      <vt:lpstr>Cyber warfare</vt:lpstr>
      <vt:lpstr>Types of Cyber warfare</vt:lpstr>
      <vt:lpstr>Types of Cyber warfare…</vt:lpstr>
      <vt:lpstr>Types of Cyber warfare…</vt:lpstr>
      <vt:lpstr>Types of Cyber warfare…</vt:lpstr>
      <vt:lpstr>Cyber terrorism</vt:lpstr>
      <vt:lpstr>Critical IT and National Critical Infrastructure</vt:lpstr>
      <vt:lpstr>National Critical Infrastructure</vt:lpstr>
      <vt:lpstr>Critical Infrastructure Protection Process</vt:lpstr>
      <vt:lpstr>Critical IT and National Critical Infrastructure</vt:lpstr>
      <vt:lpstr>Cyber Resilience</vt:lpstr>
      <vt:lpstr>Case studies of Cyber warfare</vt:lpstr>
      <vt:lpstr>Case Studies… </vt:lpstr>
      <vt:lpstr>Case Studies… </vt:lpstr>
      <vt:lpstr>Case Studies…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SECURITY</dc:title>
  <dc:creator>hp i5</dc:creator>
  <cp:lastModifiedBy>hp i5</cp:lastModifiedBy>
  <cp:revision>68</cp:revision>
  <dcterms:created xsi:type="dcterms:W3CDTF">2023-03-01T07:38:27Z</dcterms:created>
  <dcterms:modified xsi:type="dcterms:W3CDTF">2024-08-21T12:20:52Z</dcterms:modified>
</cp:coreProperties>
</file>