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0" r:id="rId7"/>
    <p:sldId id="261" r:id="rId8"/>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06617-053D-40B5-800D-FC1178672C6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919D3C78-903D-40FA-96EB-ABDC3D4A32F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33669514-3C16-4AC4-8D04-A2C1A05D3EF3}"/>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F5FC9A49-B4CD-490F-B2AD-1EB861D9B19B}"/>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A71FD5DC-5734-4562-8AAC-732F2273A413}"/>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3678882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F2DBA-E498-4AA5-ABDD-92B0434618F3}"/>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3530EECF-02E4-438E-916F-976858B3BF2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8AD61906-D4AC-481D-ACB3-715B2EDD75FA}"/>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5CBC2418-BF11-41B9-BF56-54CEDE6099BC}"/>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9749D9FB-D751-4852-B5DD-338905B7230D}"/>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364930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04DA9-3AC0-450E-8473-1F4CD7332BF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457B8283-D2E0-4872-8735-72D7C131047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87990597-E303-4AE8-A527-36361A3FD838}"/>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3E689F41-B7DE-40F7-BCD5-063B1876AD70}"/>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1959DD5D-BDAA-4E99-8B55-D36BA4E4B569}"/>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4107733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B181E-C009-48EF-BAD5-36CDCA957D31}"/>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92DDE4CC-B0DE-48FB-9322-DE6F0CA2753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BBD0E27B-5B10-4651-9CC5-EE78EF12D9D2}"/>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66F9E76B-7ED1-4F19-838D-71B91713202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1A1F326-B6C7-4B6E-8FDD-D256433B1418}"/>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3862384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E368F-C118-44CE-B094-97CB666340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32EEA031-84D0-45AD-8F0D-F5B9C03AB9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AA3A2F5-D12E-4AD0-B51B-05133D0C3A63}"/>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D9309C59-D32D-4ED8-A477-36685A11E313}"/>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9BC92362-5CB9-4E39-AF99-5368A4F61272}"/>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1552855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0AE2B-18A3-40CC-A760-8227AC2FFF73}"/>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EAB17357-1A03-4285-8673-05CAEA256BC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77E29DD1-1DFB-4309-A28C-25527501CE5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CB62F854-56E6-427C-9D0A-5242B5B63163}"/>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6" name="Footer Placeholder 5">
            <a:extLst>
              <a:ext uri="{FF2B5EF4-FFF2-40B4-BE49-F238E27FC236}">
                <a16:creationId xmlns:a16="http://schemas.microsoft.com/office/drawing/2014/main" id="{832E3776-4D6D-4BB0-B57C-84DF5AA5E672}"/>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EDB69632-0582-4F3B-B43B-A42ABC4C2A43}"/>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10920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C3C1A-C533-4919-910D-C696DE2A037A}"/>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B76CE0D8-7986-4998-9E42-E487C2438C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30E0B9C-735E-4107-8794-36C19458A90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E4A85C12-56A2-483D-9A51-4301769FCD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3C63819-354B-401D-87E0-C7A54ADA700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BCF06CC5-CE11-4FE7-B535-6A876D36A358}"/>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8" name="Footer Placeholder 7">
            <a:extLst>
              <a:ext uri="{FF2B5EF4-FFF2-40B4-BE49-F238E27FC236}">
                <a16:creationId xmlns:a16="http://schemas.microsoft.com/office/drawing/2014/main" id="{7C9AA625-1F79-4026-82BD-414D5DA02BF0}"/>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EB3F5F48-E45F-4148-966E-145AB4F6F8FD}"/>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2266771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548A0-C857-4AC5-8B64-76F98AD04A00}"/>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3702FA26-A096-4B74-88B9-725525DFCB48}"/>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4" name="Footer Placeholder 3">
            <a:extLst>
              <a:ext uri="{FF2B5EF4-FFF2-40B4-BE49-F238E27FC236}">
                <a16:creationId xmlns:a16="http://schemas.microsoft.com/office/drawing/2014/main" id="{E45C8FFF-979B-4446-B32B-20F75512E604}"/>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1454ED9D-FD90-4983-ABE8-18600D439036}"/>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3276949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A939EF-7E83-4D84-80E3-784EF4B97361}"/>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3" name="Footer Placeholder 2">
            <a:extLst>
              <a:ext uri="{FF2B5EF4-FFF2-40B4-BE49-F238E27FC236}">
                <a16:creationId xmlns:a16="http://schemas.microsoft.com/office/drawing/2014/main" id="{83FFDD55-35C7-4C5C-B29D-74567D7659E4}"/>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BB26AB06-346A-4203-A0A0-60CAC92FD6CD}"/>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3303372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71CB9-C820-4362-B3E5-E1F914BCB8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E3ECD485-7862-4835-8C0D-5DF8A8101A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C50AF3F6-95DE-4649-9796-A91267451D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987B49A-97BE-425D-8FB4-988FAD862F21}"/>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6" name="Footer Placeholder 5">
            <a:extLst>
              <a:ext uri="{FF2B5EF4-FFF2-40B4-BE49-F238E27FC236}">
                <a16:creationId xmlns:a16="http://schemas.microsoft.com/office/drawing/2014/main" id="{90862DC2-921F-4462-950C-934BACA1B291}"/>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488F24A-94EA-4406-B8EB-79AFCEB85EBD}"/>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2130827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5EEEC-0010-4968-891A-FBAC0252FF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9D5D8F50-D964-4170-9F23-E31477EB46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46E5C9B9-EE88-4CF7-A502-FCD625729B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E917D8-1BF3-48EA-BBED-EE35A541F590}"/>
              </a:ext>
            </a:extLst>
          </p:cNvPr>
          <p:cNvSpPr>
            <a:spLocks noGrp="1"/>
          </p:cNvSpPr>
          <p:nvPr>
            <p:ph type="dt" sz="half" idx="10"/>
          </p:nvPr>
        </p:nvSpPr>
        <p:spPr/>
        <p:txBody>
          <a:bodyPr/>
          <a:lstStyle/>
          <a:p>
            <a:fld id="{08617F7A-ADCF-46CB-A7D9-1995D73B5827}" type="datetimeFigureOut">
              <a:rPr lang="en-UG" smtClean="0"/>
              <a:t>31/08/2023</a:t>
            </a:fld>
            <a:endParaRPr lang="en-UG"/>
          </a:p>
        </p:txBody>
      </p:sp>
      <p:sp>
        <p:nvSpPr>
          <p:cNvPr id="6" name="Footer Placeholder 5">
            <a:extLst>
              <a:ext uri="{FF2B5EF4-FFF2-40B4-BE49-F238E27FC236}">
                <a16:creationId xmlns:a16="http://schemas.microsoft.com/office/drawing/2014/main" id="{059F7D54-43CF-42C2-8078-6FA86C1E504E}"/>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2ABB3A8F-43B8-45B9-9952-5EAB51C26182}"/>
              </a:ext>
            </a:extLst>
          </p:cNvPr>
          <p:cNvSpPr>
            <a:spLocks noGrp="1"/>
          </p:cNvSpPr>
          <p:nvPr>
            <p:ph type="sldNum" sz="quarter" idx="12"/>
          </p:nvPr>
        </p:nvSpPr>
        <p:spPr/>
        <p:txBody>
          <a:bodyPr/>
          <a:lstStyle/>
          <a:p>
            <a:fld id="{60F029B4-0D0E-48FC-BC87-44220D8D8CAC}" type="slidenum">
              <a:rPr lang="en-UG" smtClean="0"/>
              <a:t>‹#›</a:t>
            </a:fld>
            <a:endParaRPr lang="en-UG"/>
          </a:p>
        </p:txBody>
      </p:sp>
    </p:spTree>
    <p:extLst>
      <p:ext uri="{BB962C8B-B14F-4D97-AF65-F5344CB8AC3E}">
        <p14:creationId xmlns:p14="http://schemas.microsoft.com/office/powerpoint/2010/main" val="2506043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EEBA9D3-7831-4A6C-B09A-E8CD2C34E8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0928C134-3530-4998-9009-19D61F092C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64A0AC14-7CEC-4456-A267-3697BB8EB2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17F7A-ADCF-46CB-A7D9-1995D73B5827}" type="datetimeFigureOut">
              <a:rPr lang="en-UG" smtClean="0"/>
              <a:t>31/08/2023</a:t>
            </a:fld>
            <a:endParaRPr lang="en-UG"/>
          </a:p>
        </p:txBody>
      </p:sp>
      <p:sp>
        <p:nvSpPr>
          <p:cNvPr id="5" name="Footer Placeholder 4">
            <a:extLst>
              <a:ext uri="{FF2B5EF4-FFF2-40B4-BE49-F238E27FC236}">
                <a16:creationId xmlns:a16="http://schemas.microsoft.com/office/drawing/2014/main" id="{EFEDFCE7-D85A-4C3C-9D34-001D77AF99A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BCD6946B-CBAD-4126-9406-C2B8DA6BFD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F029B4-0D0E-48FC-BC87-44220D8D8CAC}" type="slidenum">
              <a:rPr lang="en-UG" smtClean="0"/>
              <a:t>‹#›</a:t>
            </a:fld>
            <a:endParaRPr lang="en-UG"/>
          </a:p>
        </p:txBody>
      </p:sp>
    </p:spTree>
    <p:extLst>
      <p:ext uri="{BB962C8B-B14F-4D97-AF65-F5344CB8AC3E}">
        <p14:creationId xmlns:p14="http://schemas.microsoft.com/office/powerpoint/2010/main" val="3373241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3AFAB-A60D-49E3-9D29-8D2D7AB33C0A}"/>
              </a:ext>
            </a:extLst>
          </p:cNvPr>
          <p:cNvSpPr>
            <a:spLocks noGrp="1"/>
          </p:cNvSpPr>
          <p:nvPr>
            <p:ph type="ctrTitle"/>
          </p:nvPr>
        </p:nvSpPr>
        <p:spPr/>
        <p:txBody>
          <a:bodyPr/>
          <a:lstStyle/>
          <a:p>
            <a:r>
              <a:rPr lang="en-US" b="1" dirty="0"/>
              <a:t>Graphics Pipeline</a:t>
            </a:r>
            <a:endParaRPr lang="en-UG" dirty="0"/>
          </a:p>
        </p:txBody>
      </p:sp>
    </p:spTree>
    <p:extLst>
      <p:ext uri="{BB962C8B-B14F-4D97-AF65-F5344CB8AC3E}">
        <p14:creationId xmlns:p14="http://schemas.microsoft.com/office/powerpoint/2010/main" val="2514325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F59C2-F1AD-4189-9CF0-ABB61B365935}"/>
              </a:ext>
            </a:extLst>
          </p:cNvPr>
          <p:cNvSpPr>
            <a:spLocks noGrp="1"/>
          </p:cNvSpPr>
          <p:nvPr>
            <p:ph type="title"/>
          </p:nvPr>
        </p:nvSpPr>
        <p:spPr/>
        <p:txBody>
          <a:bodyPr/>
          <a:lstStyle/>
          <a:p>
            <a:r>
              <a:rPr lang="en-US" b="1" dirty="0"/>
              <a:t>Graphics Pipeline</a:t>
            </a:r>
            <a:endParaRPr lang="en-UG" dirty="0"/>
          </a:p>
        </p:txBody>
      </p:sp>
      <p:sp>
        <p:nvSpPr>
          <p:cNvPr id="3" name="Content Placeholder 2">
            <a:extLst>
              <a:ext uri="{FF2B5EF4-FFF2-40B4-BE49-F238E27FC236}">
                <a16:creationId xmlns:a16="http://schemas.microsoft.com/office/drawing/2014/main" id="{7DA23502-C117-4984-9A2F-807E5806032C}"/>
              </a:ext>
            </a:extLst>
          </p:cNvPr>
          <p:cNvSpPr>
            <a:spLocks noGrp="1"/>
          </p:cNvSpPr>
          <p:nvPr>
            <p:ph idx="1"/>
          </p:nvPr>
        </p:nvSpPr>
        <p:spPr/>
        <p:txBody>
          <a:bodyPr/>
          <a:lstStyle/>
          <a:p>
            <a:r>
              <a:rPr lang="en-US" dirty="0"/>
              <a:t>The graphics pipeline, also known as the rendering pipeline, is a sequence of stages and processes used to convert 3D geometric data and textures into 2D images displayed on a computer screen. It involves a series of computations and transformations that take place in a specific order to render graphics efficiently and accurately.</a:t>
            </a:r>
          </a:p>
          <a:p>
            <a:endParaRPr lang="en-UG" dirty="0"/>
          </a:p>
        </p:txBody>
      </p:sp>
    </p:spTree>
    <p:extLst>
      <p:ext uri="{BB962C8B-B14F-4D97-AF65-F5344CB8AC3E}">
        <p14:creationId xmlns:p14="http://schemas.microsoft.com/office/powerpoint/2010/main" val="144184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8CC93-5893-4E21-A8CF-8585A4B98955}"/>
              </a:ext>
            </a:extLst>
          </p:cNvPr>
          <p:cNvSpPr>
            <a:spLocks noGrp="1"/>
          </p:cNvSpPr>
          <p:nvPr>
            <p:ph type="title"/>
          </p:nvPr>
        </p:nvSpPr>
        <p:spPr/>
        <p:txBody>
          <a:bodyPr/>
          <a:lstStyle/>
          <a:p>
            <a:r>
              <a:rPr lang="en-US" b="1" dirty="0"/>
              <a:t>Before</a:t>
            </a:r>
            <a:br>
              <a:rPr lang="en-US" dirty="0"/>
            </a:br>
            <a:endParaRPr lang="en-UG" dirty="0"/>
          </a:p>
        </p:txBody>
      </p:sp>
      <p:sp>
        <p:nvSpPr>
          <p:cNvPr id="3" name="Content Placeholder 2">
            <a:extLst>
              <a:ext uri="{FF2B5EF4-FFF2-40B4-BE49-F238E27FC236}">
                <a16:creationId xmlns:a16="http://schemas.microsoft.com/office/drawing/2014/main" id="{AB7B7467-0EA3-432F-B249-6A36233CE01F}"/>
              </a:ext>
            </a:extLst>
          </p:cNvPr>
          <p:cNvSpPr>
            <a:spLocks noGrp="1"/>
          </p:cNvSpPr>
          <p:nvPr>
            <p:ph idx="1"/>
          </p:nvPr>
        </p:nvSpPr>
        <p:spPr/>
        <p:txBody>
          <a:bodyPr/>
          <a:lstStyle/>
          <a:p>
            <a:endParaRPr lang="en-US" dirty="0"/>
          </a:p>
          <a:p>
            <a:endParaRPr lang="en-US" dirty="0"/>
          </a:p>
          <a:p>
            <a:endParaRPr lang="en-US" dirty="0"/>
          </a:p>
          <a:p>
            <a:endParaRPr lang="en-US" dirty="0"/>
          </a:p>
          <a:p>
            <a:r>
              <a:rPr lang="en-US" sz="4400" dirty="0"/>
              <a:t>After</a:t>
            </a:r>
          </a:p>
          <a:p>
            <a:endParaRPr lang="en-US" dirty="0"/>
          </a:p>
          <a:p>
            <a:endParaRPr lang="en-US" dirty="0"/>
          </a:p>
          <a:p>
            <a:endParaRPr lang="en-UG" dirty="0"/>
          </a:p>
        </p:txBody>
      </p:sp>
      <p:pic>
        <p:nvPicPr>
          <p:cNvPr id="4" name="Picture 3">
            <a:extLst>
              <a:ext uri="{FF2B5EF4-FFF2-40B4-BE49-F238E27FC236}">
                <a16:creationId xmlns:a16="http://schemas.microsoft.com/office/drawing/2014/main" id="{F5145F7E-A8CC-4CEE-9943-9767DF8DF11F}"/>
              </a:ext>
            </a:extLst>
          </p:cNvPr>
          <p:cNvPicPr>
            <a:picLocks noChangeAspect="1"/>
          </p:cNvPicPr>
          <p:nvPr/>
        </p:nvPicPr>
        <p:blipFill>
          <a:blip r:embed="rId2"/>
          <a:stretch>
            <a:fillRect/>
          </a:stretch>
        </p:blipFill>
        <p:spPr>
          <a:xfrm>
            <a:off x="930101" y="1087239"/>
            <a:ext cx="9652173" cy="2451633"/>
          </a:xfrm>
          <a:prstGeom prst="rect">
            <a:avLst/>
          </a:prstGeom>
        </p:spPr>
      </p:pic>
      <p:pic>
        <p:nvPicPr>
          <p:cNvPr id="5" name="Picture 4">
            <a:extLst>
              <a:ext uri="{FF2B5EF4-FFF2-40B4-BE49-F238E27FC236}">
                <a16:creationId xmlns:a16="http://schemas.microsoft.com/office/drawing/2014/main" id="{0532BF31-993D-42F6-9D52-0A982E02FF1A}"/>
              </a:ext>
            </a:extLst>
          </p:cNvPr>
          <p:cNvPicPr>
            <a:picLocks noChangeAspect="1"/>
          </p:cNvPicPr>
          <p:nvPr/>
        </p:nvPicPr>
        <p:blipFill>
          <a:blip r:embed="rId3"/>
          <a:stretch>
            <a:fillRect/>
          </a:stretch>
        </p:blipFill>
        <p:spPr>
          <a:xfrm>
            <a:off x="838199" y="4408104"/>
            <a:ext cx="9191626" cy="2398938"/>
          </a:xfrm>
          <a:prstGeom prst="rect">
            <a:avLst/>
          </a:prstGeom>
        </p:spPr>
      </p:pic>
    </p:spTree>
    <p:extLst>
      <p:ext uri="{BB962C8B-B14F-4D97-AF65-F5344CB8AC3E}">
        <p14:creationId xmlns:p14="http://schemas.microsoft.com/office/powerpoint/2010/main" val="3182410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B391D-8B9F-4097-BBA2-D078BA18EA75}"/>
              </a:ext>
            </a:extLst>
          </p:cNvPr>
          <p:cNvSpPr>
            <a:spLocks noGrp="1"/>
          </p:cNvSpPr>
          <p:nvPr>
            <p:ph type="title"/>
          </p:nvPr>
        </p:nvSpPr>
        <p:spPr/>
        <p:txBody>
          <a:bodyPr/>
          <a:lstStyle/>
          <a:p>
            <a:pPr algn="ctr"/>
            <a:r>
              <a:rPr lang="en-US" b="1" dirty="0"/>
              <a:t>Stages of Graphics Pipeline</a:t>
            </a:r>
            <a:endParaRPr lang="en-UG" b="1" dirty="0"/>
          </a:p>
        </p:txBody>
      </p:sp>
      <p:sp>
        <p:nvSpPr>
          <p:cNvPr id="3" name="Content Placeholder 2">
            <a:extLst>
              <a:ext uri="{FF2B5EF4-FFF2-40B4-BE49-F238E27FC236}">
                <a16:creationId xmlns:a16="http://schemas.microsoft.com/office/drawing/2014/main" id="{F52C8314-88FB-462F-8F8D-D8578446714D}"/>
              </a:ext>
            </a:extLst>
          </p:cNvPr>
          <p:cNvSpPr>
            <a:spLocks noGrp="1"/>
          </p:cNvSpPr>
          <p:nvPr>
            <p:ph idx="1"/>
          </p:nvPr>
        </p:nvSpPr>
        <p:spPr/>
        <p:txBody>
          <a:bodyPr/>
          <a:lstStyle/>
          <a:p>
            <a:r>
              <a:rPr lang="en-US" dirty="0"/>
              <a:t>Vertex Processing (Vertex Shading): In this stage, individual vertices (points) of 3D objects are processed. Transformations, such as translation, rotation, and scaling, are applied to place the objects in the correct position and orientation in the 3D scene.</a:t>
            </a:r>
          </a:p>
          <a:p>
            <a:endParaRPr lang="en-US" dirty="0"/>
          </a:p>
          <a:p>
            <a:r>
              <a:rPr lang="en-US" dirty="0"/>
              <a:t>Rasterization: This stage involves converting the 3D primitives (e.g., triangles) defined by vertices into 2D fragments, which are essentially pixels on the screen. Rasterization determines which pixels will be affected by the 3D primitives.</a:t>
            </a:r>
            <a:endParaRPr lang="en-UG" dirty="0"/>
          </a:p>
        </p:txBody>
      </p:sp>
    </p:spTree>
    <p:extLst>
      <p:ext uri="{BB962C8B-B14F-4D97-AF65-F5344CB8AC3E}">
        <p14:creationId xmlns:p14="http://schemas.microsoft.com/office/powerpoint/2010/main" val="13066226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E5099-4EB3-4DBD-BCF8-96770A73E299}"/>
              </a:ext>
            </a:extLst>
          </p:cNvPr>
          <p:cNvSpPr>
            <a:spLocks noGrp="1"/>
          </p:cNvSpPr>
          <p:nvPr>
            <p:ph type="title"/>
          </p:nvPr>
        </p:nvSpPr>
        <p:spPr/>
        <p:txBody>
          <a:bodyPr/>
          <a:lstStyle/>
          <a:p>
            <a:r>
              <a:rPr lang="en-US" b="1" dirty="0"/>
              <a:t>Stages of Graphics Pipeline..</a:t>
            </a:r>
            <a:r>
              <a:rPr lang="en-US" b="1" dirty="0" err="1"/>
              <a:t>continu</a:t>
            </a:r>
            <a:endParaRPr lang="en-UG" dirty="0"/>
          </a:p>
        </p:txBody>
      </p:sp>
      <p:sp>
        <p:nvSpPr>
          <p:cNvPr id="3" name="Content Placeholder 2">
            <a:extLst>
              <a:ext uri="{FF2B5EF4-FFF2-40B4-BE49-F238E27FC236}">
                <a16:creationId xmlns:a16="http://schemas.microsoft.com/office/drawing/2014/main" id="{BC423234-FF10-42AE-B4DE-A6DEFCC2C392}"/>
              </a:ext>
            </a:extLst>
          </p:cNvPr>
          <p:cNvSpPr>
            <a:spLocks noGrp="1"/>
          </p:cNvSpPr>
          <p:nvPr>
            <p:ph idx="1"/>
          </p:nvPr>
        </p:nvSpPr>
        <p:spPr/>
        <p:txBody>
          <a:bodyPr/>
          <a:lstStyle/>
          <a:p>
            <a:r>
              <a:rPr lang="en-US" dirty="0"/>
              <a:t>Pixel Processing (Pixel Shading): After rasterization, pixel shading takes place. Each pixel's color, lighting, and other properties are calculated based on the information provided by the 3D model and textures.</a:t>
            </a:r>
          </a:p>
          <a:p>
            <a:endParaRPr lang="en-US" dirty="0"/>
          </a:p>
          <a:p>
            <a:r>
              <a:rPr lang="en-US" dirty="0"/>
              <a:t>Output Merging: The final stage involves combining the shaded pixels to produce the 2D image that will be displayed on the screen. This may include handling transparency, depth sorting, and blending of pixels.</a:t>
            </a:r>
            <a:endParaRPr lang="en-UG" dirty="0"/>
          </a:p>
        </p:txBody>
      </p:sp>
    </p:spTree>
    <p:extLst>
      <p:ext uri="{BB962C8B-B14F-4D97-AF65-F5344CB8AC3E}">
        <p14:creationId xmlns:p14="http://schemas.microsoft.com/office/powerpoint/2010/main" val="150848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65ADF-1EBB-435E-87EA-E251E8CB3F6A}"/>
              </a:ext>
            </a:extLst>
          </p:cNvPr>
          <p:cNvSpPr>
            <a:spLocks noGrp="1"/>
          </p:cNvSpPr>
          <p:nvPr>
            <p:ph type="title"/>
          </p:nvPr>
        </p:nvSpPr>
        <p:spPr/>
        <p:txBody>
          <a:bodyPr/>
          <a:lstStyle/>
          <a:p>
            <a:r>
              <a:rPr lang="en-US" b="1" dirty="0"/>
              <a:t>Advantages of Graphics Pipeline</a:t>
            </a:r>
            <a:endParaRPr lang="en-UG" b="1" dirty="0"/>
          </a:p>
        </p:txBody>
      </p:sp>
      <p:sp>
        <p:nvSpPr>
          <p:cNvPr id="3" name="Content Placeholder 2">
            <a:extLst>
              <a:ext uri="{FF2B5EF4-FFF2-40B4-BE49-F238E27FC236}">
                <a16:creationId xmlns:a16="http://schemas.microsoft.com/office/drawing/2014/main" id="{913940CA-FCA4-4DF5-844B-E406A2F849F6}"/>
              </a:ext>
            </a:extLst>
          </p:cNvPr>
          <p:cNvSpPr>
            <a:spLocks noGrp="1"/>
          </p:cNvSpPr>
          <p:nvPr>
            <p:ph idx="1"/>
          </p:nvPr>
        </p:nvSpPr>
        <p:spPr/>
        <p:txBody>
          <a:bodyPr>
            <a:normAutofit fontScale="92500" lnSpcReduction="10000"/>
          </a:bodyPr>
          <a:lstStyle/>
          <a:p>
            <a:r>
              <a:rPr lang="en-US" dirty="0"/>
              <a:t>Efficiency: The pipeline allows for parallel processing of multiple objects and pixels, leading to efficient rendering of complex scenes.</a:t>
            </a:r>
          </a:p>
          <a:p>
            <a:r>
              <a:rPr lang="en-US" dirty="0"/>
              <a:t>Real-time Rendering: Graphics pipeline optimization enables real-time rendering in applications like video games and interactive simulations.</a:t>
            </a:r>
          </a:p>
          <a:p>
            <a:r>
              <a:rPr lang="en-US" dirty="0"/>
              <a:t>Hardware Acceleration: Modern GPUs are designed to accelerate the graphics pipeline, making rendering faster and more efficient.</a:t>
            </a:r>
          </a:p>
          <a:p>
            <a:r>
              <a:rPr lang="en-US" dirty="0"/>
              <a:t>Flexibility: The modular nature of the pipeline allows developers to customize and extend stages for specific rendering effects and optimizations.</a:t>
            </a:r>
          </a:p>
          <a:p>
            <a:r>
              <a:rPr lang="en-US" dirty="0"/>
              <a:t>High-Quality Graphics: The pipeline enables sophisticated shading and rendering techniques, resulting in high-quality visuals.</a:t>
            </a:r>
            <a:endParaRPr lang="en-UG" dirty="0"/>
          </a:p>
        </p:txBody>
      </p:sp>
    </p:spTree>
    <p:extLst>
      <p:ext uri="{BB962C8B-B14F-4D97-AF65-F5344CB8AC3E}">
        <p14:creationId xmlns:p14="http://schemas.microsoft.com/office/powerpoint/2010/main" val="3464970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A73B7-D8F6-47C8-96D1-FBB821E0AEEB}"/>
              </a:ext>
            </a:extLst>
          </p:cNvPr>
          <p:cNvSpPr>
            <a:spLocks noGrp="1"/>
          </p:cNvSpPr>
          <p:nvPr>
            <p:ph type="title"/>
          </p:nvPr>
        </p:nvSpPr>
        <p:spPr/>
        <p:txBody>
          <a:bodyPr/>
          <a:lstStyle/>
          <a:p>
            <a:r>
              <a:rPr lang="en-US" b="1" dirty="0"/>
              <a:t>Challenges of Graphics Pipeline</a:t>
            </a:r>
            <a:endParaRPr lang="en-UG" b="1" dirty="0"/>
          </a:p>
        </p:txBody>
      </p:sp>
      <p:sp>
        <p:nvSpPr>
          <p:cNvPr id="3" name="Content Placeholder 2">
            <a:extLst>
              <a:ext uri="{FF2B5EF4-FFF2-40B4-BE49-F238E27FC236}">
                <a16:creationId xmlns:a16="http://schemas.microsoft.com/office/drawing/2014/main" id="{EA7B2809-F70F-4E3F-86A0-E0A4FCFF3690}"/>
              </a:ext>
            </a:extLst>
          </p:cNvPr>
          <p:cNvSpPr>
            <a:spLocks noGrp="1"/>
          </p:cNvSpPr>
          <p:nvPr>
            <p:ph idx="1"/>
          </p:nvPr>
        </p:nvSpPr>
        <p:spPr/>
        <p:txBody>
          <a:bodyPr>
            <a:normAutofit fontScale="92500" lnSpcReduction="10000"/>
          </a:bodyPr>
          <a:lstStyle/>
          <a:p>
            <a:r>
              <a:rPr lang="en-US" dirty="0"/>
              <a:t>Complexity: The graphics pipeline involves multiple stages with intricate computations, making it challenging to optimize and debug.</a:t>
            </a:r>
          </a:p>
          <a:p>
            <a:r>
              <a:rPr lang="en-US" dirty="0"/>
              <a:t>Bottlenecks: Certain stages may become bottlenecks in the rendering process, limiting overall performance.</a:t>
            </a:r>
          </a:p>
          <a:p>
            <a:r>
              <a:rPr lang="en-US" dirty="0"/>
              <a:t>Memory Bandwidth: High-resolution textures and complex scenes can strain memory bandwidth and affect performance.</a:t>
            </a:r>
          </a:p>
          <a:p>
            <a:r>
              <a:rPr lang="en-US" dirty="0"/>
              <a:t>Artifacts: Rasterization and pixel shading can cause artifacts like aliasing or Z-fighting, impacting visual quality.</a:t>
            </a:r>
          </a:p>
          <a:p>
            <a:r>
              <a:rPr lang="en-US" dirty="0"/>
              <a:t>Compatibility: Different hardware and APIs may have varying support and performance characteristics, requiring developers to consider platform-specific optimizations.</a:t>
            </a:r>
            <a:endParaRPr lang="en-UG" dirty="0"/>
          </a:p>
        </p:txBody>
      </p:sp>
    </p:spTree>
    <p:extLst>
      <p:ext uri="{BB962C8B-B14F-4D97-AF65-F5344CB8AC3E}">
        <p14:creationId xmlns:p14="http://schemas.microsoft.com/office/powerpoint/2010/main" val="1736925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439</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Graphics Pipeline</vt:lpstr>
      <vt:lpstr>Graphics Pipeline</vt:lpstr>
      <vt:lpstr>Before </vt:lpstr>
      <vt:lpstr>Stages of Graphics Pipeline</vt:lpstr>
      <vt:lpstr>Stages of Graphics Pipeline..continu</vt:lpstr>
      <vt:lpstr>Advantages of Graphics Pipeline</vt:lpstr>
      <vt:lpstr>Challenges of Graphics Pipeline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Graphics Pipeline</dc:title>
  <dc:creator>sadat</dc:creator>
  <cp:lastModifiedBy>Ssessanga Swaleh</cp:lastModifiedBy>
  <cp:revision>5</cp:revision>
  <dcterms:created xsi:type="dcterms:W3CDTF">2023-07-27T08:51:33Z</dcterms:created>
  <dcterms:modified xsi:type="dcterms:W3CDTF">2023-08-31T12:23:13Z</dcterms:modified>
</cp:coreProperties>
</file>