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257" r:id="rId3"/>
    <p:sldId id="284" r:id="rId4"/>
    <p:sldId id="258" r:id="rId5"/>
    <p:sldId id="283" r:id="rId6"/>
    <p:sldId id="280" r:id="rId7"/>
    <p:sldId id="279" r:id="rId8"/>
    <p:sldId id="281" r:id="rId9"/>
    <p:sldId id="259" r:id="rId10"/>
    <p:sldId id="285" r:id="rId11"/>
    <p:sldId id="286" r:id="rId12"/>
    <p:sldId id="287" r:id="rId13"/>
    <p:sldId id="278" r:id="rId14"/>
    <p:sldId id="264" r:id="rId15"/>
    <p:sldId id="265" r:id="rId16"/>
    <p:sldId id="288" r:id="rId17"/>
    <p:sldId id="289" r:id="rId18"/>
    <p:sldId id="291" r:id="rId19"/>
    <p:sldId id="292" r:id="rId20"/>
    <p:sldId id="293" r:id="rId21"/>
    <p:sldId id="290" r:id="rId22"/>
    <p:sldId id="268" r:id="rId23"/>
    <p:sldId id="269" r:id="rId24"/>
    <p:sldId id="270" r:id="rId25"/>
    <p:sldId id="266" r:id="rId26"/>
    <p:sldId id="260" r:id="rId27"/>
    <p:sldId id="277" r:id="rId28"/>
    <p:sldId id="282" r:id="rId29"/>
  </p:sldIdLst>
  <p:sldSz cx="12192000" cy="6858000"/>
  <p:notesSz cx="6858000" cy="9144000"/>
  <p:defaultTextStyle>
    <a:defPPr>
      <a:defRPr lang="en-AF"/>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2438"/>
  </p:normalViewPr>
  <p:slideViewPr>
    <p:cSldViewPr snapToGrid="0">
      <p:cViewPr varScale="1">
        <p:scale>
          <a:sx n="94" d="100"/>
          <a:sy n="94" d="100"/>
        </p:scale>
        <p:origin x="208"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F"/>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BE9058-E5E8-CC4F-A282-7A51F1C21B77}" type="datetimeFigureOut">
              <a:rPr lang="en-AF" smtClean="0"/>
              <a:t>13/09/2023 R</a:t>
            </a:fld>
            <a:endParaRPr lang="en-AF"/>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F"/>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F"/>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F"/>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6A9FF3-76A4-3B41-8623-54354B120A22}" type="slidenum">
              <a:rPr lang="en-AF" smtClean="0"/>
              <a:t>‹#›</a:t>
            </a:fld>
            <a:endParaRPr lang="en-AF"/>
          </a:p>
        </p:txBody>
      </p:sp>
    </p:spTree>
    <p:extLst>
      <p:ext uri="{BB962C8B-B14F-4D97-AF65-F5344CB8AC3E}">
        <p14:creationId xmlns:p14="http://schemas.microsoft.com/office/powerpoint/2010/main" val="1121096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F" dirty="0"/>
          </a:p>
        </p:txBody>
      </p:sp>
      <p:sp>
        <p:nvSpPr>
          <p:cNvPr id="4" name="Slide Number Placeholder 3"/>
          <p:cNvSpPr>
            <a:spLocks noGrp="1"/>
          </p:cNvSpPr>
          <p:nvPr>
            <p:ph type="sldNum" sz="quarter" idx="5"/>
          </p:nvPr>
        </p:nvSpPr>
        <p:spPr/>
        <p:txBody>
          <a:bodyPr/>
          <a:lstStyle/>
          <a:p>
            <a:fld id="{5E6A9FF3-76A4-3B41-8623-54354B120A22}" type="slidenum">
              <a:rPr lang="en-AF" smtClean="0"/>
              <a:t>2</a:t>
            </a:fld>
            <a:endParaRPr lang="en-AF"/>
          </a:p>
        </p:txBody>
      </p:sp>
    </p:spTree>
    <p:extLst>
      <p:ext uri="{BB962C8B-B14F-4D97-AF65-F5344CB8AC3E}">
        <p14:creationId xmlns:p14="http://schemas.microsoft.com/office/powerpoint/2010/main" val="3270760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F" dirty="0"/>
          </a:p>
        </p:txBody>
      </p:sp>
      <p:sp>
        <p:nvSpPr>
          <p:cNvPr id="4" name="Slide Number Placeholder 3"/>
          <p:cNvSpPr>
            <a:spLocks noGrp="1"/>
          </p:cNvSpPr>
          <p:nvPr>
            <p:ph type="sldNum" sz="quarter" idx="5"/>
          </p:nvPr>
        </p:nvSpPr>
        <p:spPr/>
        <p:txBody>
          <a:bodyPr/>
          <a:lstStyle/>
          <a:p>
            <a:fld id="{5E6A9FF3-76A4-3B41-8623-54354B120A22}" type="slidenum">
              <a:rPr lang="en-AF" smtClean="0"/>
              <a:t>7</a:t>
            </a:fld>
            <a:endParaRPr lang="en-AF"/>
          </a:p>
        </p:txBody>
      </p:sp>
    </p:spTree>
    <p:extLst>
      <p:ext uri="{BB962C8B-B14F-4D97-AF65-F5344CB8AC3E}">
        <p14:creationId xmlns:p14="http://schemas.microsoft.com/office/powerpoint/2010/main" val="1951436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F" dirty="0"/>
          </a:p>
        </p:txBody>
      </p:sp>
      <p:sp>
        <p:nvSpPr>
          <p:cNvPr id="4" name="Slide Number Placeholder 3"/>
          <p:cNvSpPr>
            <a:spLocks noGrp="1"/>
          </p:cNvSpPr>
          <p:nvPr>
            <p:ph type="sldNum" sz="quarter" idx="5"/>
          </p:nvPr>
        </p:nvSpPr>
        <p:spPr/>
        <p:txBody>
          <a:bodyPr/>
          <a:lstStyle/>
          <a:p>
            <a:fld id="{5E6A9FF3-76A4-3B41-8623-54354B120A22}" type="slidenum">
              <a:rPr lang="en-AF" smtClean="0"/>
              <a:t>12</a:t>
            </a:fld>
            <a:endParaRPr lang="en-AF"/>
          </a:p>
        </p:txBody>
      </p:sp>
    </p:spTree>
    <p:extLst>
      <p:ext uri="{BB962C8B-B14F-4D97-AF65-F5344CB8AC3E}">
        <p14:creationId xmlns:p14="http://schemas.microsoft.com/office/powerpoint/2010/main" val="1893529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F" dirty="0"/>
          </a:p>
        </p:txBody>
      </p:sp>
      <p:sp>
        <p:nvSpPr>
          <p:cNvPr id="4" name="Slide Number Placeholder 3"/>
          <p:cNvSpPr>
            <a:spLocks noGrp="1"/>
          </p:cNvSpPr>
          <p:nvPr>
            <p:ph type="sldNum" sz="quarter" idx="5"/>
          </p:nvPr>
        </p:nvSpPr>
        <p:spPr/>
        <p:txBody>
          <a:bodyPr/>
          <a:lstStyle/>
          <a:p>
            <a:fld id="{5E6A9FF3-76A4-3B41-8623-54354B120A22}" type="slidenum">
              <a:rPr lang="en-AF" smtClean="0"/>
              <a:t>16</a:t>
            </a:fld>
            <a:endParaRPr lang="en-AF"/>
          </a:p>
        </p:txBody>
      </p:sp>
    </p:spTree>
    <p:extLst>
      <p:ext uri="{BB962C8B-B14F-4D97-AF65-F5344CB8AC3E}">
        <p14:creationId xmlns:p14="http://schemas.microsoft.com/office/powerpoint/2010/main" val="3422408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F" dirty="0"/>
          </a:p>
        </p:txBody>
      </p:sp>
      <p:sp>
        <p:nvSpPr>
          <p:cNvPr id="4" name="Slide Number Placeholder 3"/>
          <p:cNvSpPr>
            <a:spLocks noGrp="1"/>
          </p:cNvSpPr>
          <p:nvPr>
            <p:ph type="sldNum" sz="quarter" idx="5"/>
          </p:nvPr>
        </p:nvSpPr>
        <p:spPr/>
        <p:txBody>
          <a:bodyPr/>
          <a:lstStyle/>
          <a:p>
            <a:fld id="{5E6A9FF3-76A4-3B41-8623-54354B120A22}" type="slidenum">
              <a:rPr lang="en-AF" smtClean="0"/>
              <a:t>25</a:t>
            </a:fld>
            <a:endParaRPr lang="en-AF"/>
          </a:p>
        </p:txBody>
      </p:sp>
    </p:spTree>
    <p:extLst>
      <p:ext uri="{BB962C8B-B14F-4D97-AF65-F5344CB8AC3E}">
        <p14:creationId xmlns:p14="http://schemas.microsoft.com/office/powerpoint/2010/main" val="3803765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E2C38-2180-995A-A202-758D772F7F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F"/>
          </a:p>
        </p:txBody>
      </p:sp>
      <p:sp>
        <p:nvSpPr>
          <p:cNvPr id="3" name="Subtitle 2">
            <a:extLst>
              <a:ext uri="{FF2B5EF4-FFF2-40B4-BE49-F238E27FC236}">
                <a16:creationId xmlns:a16="http://schemas.microsoft.com/office/drawing/2014/main" id="{225A8A0F-9DDE-7AB8-871B-8049F57ECC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F"/>
          </a:p>
        </p:txBody>
      </p:sp>
      <p:sp>
        <p:nvSpPr>
          <p:cNvPr id="4" name="Date Placeholder 3">
            <a:extLst>
              <a:ext uri="{FF2B5EF4-FFF2-40B4-BE49-F238E27FC236}">
                <a16:creationId xmlns:a16="http://schemas.microsoft.com/office/drawing/2014/main" id="{D8BA051B-2FB0-0CE7-518D-AB30B9A37528}"/>
              </a:ext>
            </a:extLst>
          </p:cNvPr>
          <p:cNvSpPr>
            <a:spLocks noGrp="1"/>
          </p:cNvSpPr>
          <p:nvPr>
            <p:ph type="dt" sz="half" idx="10"/>
          </p:nvPr>
        </p:nvSpPr>
        <p:spPr/>
        <p:txBody>
          <a:bodyPr/>
          <a:lstStyle/>
          <a:p>
            <a:fld id="{048E9286-6BF6-DA4D-9E79-62E67F6CC669}" type="datetimeFigureOut">
              <a:rPr lang="en-AF" smtClean="0"/>
              <a:t>13/09/2023 R</a:t>
            </a:fld>
            <a:endParaRPr lang="en-AF"/>
          </a:p>
        </p:txBody>
      </p:sp>
      <p:sp>
        <p:nvSpPr>
          <p:cNvPr id="5" name="Footer Placeholder 4">
            <a:extLst>
              <a:ext uri="{FF2B5EF4-FFF2-40B4-BE49-F238E27FC236}">
                <a16:creationId xmlns:a16="http://schemas.microsoft.com/office/drawing/2014/main" id="{C83EB688-4E3C-F755-99F6-7594E28B08BE}"/>
              </a:ext>
            </a:extLst>
          </p:cNvPr>
          <p:cNvSpPr>
            <a:spLocks noGrp="1"/>
          </p:cNvSpPr>
          <p:nvPr>
            <p:ph type="ftr" sz="quarter" idx="11"/>
          </p:nvPr>
        </p:nvSpPr>
        <p:spPr/>
        <p:txBody>
          <a:bodyPr/>
          <a:lstStyle/>
          <a:p>
            <a:endParaRPr lang="en-AF"/>
          </a:p>
        </p:txBody>
      </p:sp>
      <p:sp>
        <p:nvSpPr>
          <p:cNvPr id="6" name="Slide Number Placeholder 5">
            <a:extLst>
              <a:ext uri="{FF2B5EF4-FFF2-40B4-BE49-F238E27FC236}">
                <a16:creationId xmlns:a16="http://schemas.microsoft.com/office/drawing/2014/main" id="{BC5B1677-EACD-82D5-59F7-48F67B5CBFFB}"/>
              </a:ext>
            </a:extLst>
          </p:cNvPr>
          <p:cNvSpPr>
            <a:spLocks noGrp="1"/>
          </p:cNvSpPr>
          <p:nvPr>
            <p:ph type="sldNum" sz="quarter" idx="12"/>
          </p:nvPr>
        </p:nvSpPr>
        <p:spPr/>
        <p:txBody>
          <a:bodyPr/>
          <a:lstStyle/>
          <a:p>
            <a:fld id="{46BF602A-7D08-0C46-91EE-53BC7EBA2CDE}" type="slidenum">
              <a:rPr lang="en-AF" smtClean="0"/>
              <a:t>‹#›</a:t>
            </a:fld>
            <a:endParaRPr lang="en-AF"/>
          </a:p>
        </p:txBody>
      </p:sp>
    </p:spTree>
    <p:extLst>
      <p:ext uri="{BB962C8B-B14F-4D97-AF65-F5344CB8AC3E}">
        <p14:creationId xmlns:p14="http://schemas.microsoft.com/office/powerpoint/2010/main" val="3595104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F00C0-E84B-BDD0-B154-2B2035659495}"/>
              </a:ext>
            </a:extLst>
          </p:cNvPr>
          <p:cNvSpPr>
            <a:spLocks noGrp="1"/>
          </p:cNvSpPr>
          <p:nvPr>
            <p:ph type="title"/>
          </p:nvPr>
        </p:nvSpPr>
        <p:spPr/>
        <p:txBody>
          <a:bodyPr/>
          <a:lstStyle/>
          <a:p>
            <a:r>
              <a:rPr lang="en-US"/>
              <a:t>Click to edit Master title style</a:t>
            </a:r>
            <a:endParaRPr lang="en-AF"/>
          </a:p>
        </p:txBody>
      </p:sp>
      <p:sp>
        <p:nvSpPr>
          <p:cNvPr id="3" name="Vertical Text Placeholder 2">
            <a:extLst>
              <a:ext uri="{FF2B5EF4-FFF2-40B4-BE49-F238E27FC236}">
                <a16:creationId xmlns:a16="http://schemas.microsoft.com/office/drawing/2014/main" id="{4A8DB24A-F47F-E042-CA89-D4C32BABAB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F"/>
          </a:p>
        </p:txBody>
      </p:sp>
      <p:sp>
        <p:nvSpPr>
          <p:cNvPr id="4" name="Date Placeholder 3">
            <a:extLst>
              <a:ext uri="{FF2B5EF4-FFF2-40B4-BE49-F238E27FC236}">
                <a16:creationId xmlns:a16="http://schemas.microsoft.com/office/drawing/2014/main" id="{49DF9A83-CEA7-1A05-5823-13B93A6EB7AC}"/>
              </a:ext>
            </a:extLst>
          </p:cNvPr>
          <p:cNvSpPr>
            <a:spLocks noGrp="1"/>
          </p:cNvSpPr>
          <p:nvPr>
            <p:ph type="dt" sz="half" idx="10"/>
          </p:nvPr>
        </p:nvSpPr>
        <p:spPr/>
        <p:txBody>
          <a:bodyPr/>
          <a:lstStyle/>
          <a:p>
            <a:fld id="{048E9286-6BF6-DA4D-9E79-62E67F6CC669}" type="datetimeFigureOut">
              <a:rPr lang="en-AF" smtClean="0"/>
              <a:t>13/09/2023 R</a:t>
            </a:fld>
            <a:endParaRPr lang="en-AF"/>
          </a:p>
        </p:txBody>
      </p:sp>
      <p:sp>
        <p:nvSpPr>
          <p:cNvPr id="5" name="Footer Placeholder 4">
            <a:extLst>
              <a:ext uri="{FF2B5EF4-FFF2-40B4-BE49-F238E27FC236}">
                <a16:creationId xmlns:a16="http://schemas.microsoft.com/office/drawing/2014/main" id="{D0ECBC6F-4D71-0D4A-ED0D-7F6C1310D0E4}"/>
              </a:ext>
            </a:extLst>
          </p:cNvPr>
          <p:cNvSpPr>
            <a:spLocks noGrp="1"/>
          </p:cNvSpPr>
          <p:nvPr>
            <p:ph type="ftr" sz="quarter" idx="11"/>
          </p:nvPr>
        </p:nvSpPr>
        <p:spPr/>
        <p:txBody>
          <a:bodyPr/>
          <a:lstStyle/>
          <a:p>
            <a:endParaRPr lang="en-AF"/>
          </a:p>
        </p:txBody>
      </p:sp>
      <p:sp>
        <p:nvSpPr>
          <p:cNvPr id="6" name="Slide Number Placeholder 5">
            <a:extLst>
              <a:ext uri="{FF2B5EF4-FFF2-40B4-BE49-F238E27FC236}">
                <a16:creationId xmlns:a16="http://schemas.microsoft.com/office/drawing/2014/main" id="{B86F6AC3-D81C-62AF-0552-011EAA0146DC}"/>
              </a:ext>
            </a:extLst>
          </p:cNvPr>
          <p:cNvSpPr>
            <a:spLocks noGrp="1"/>
          </p:cNvSpPr>
          <p:nvPr>
            <p:ph type="sldNum" sz="quarter" idx="12"/>
          </p:nvPr>
        </p:nvSpPr>
        <p:spPr/>
        <p:txBody>
          <a:bodyPr/>
          <a:lstStyle/>
          <a:p>
            <a:fld id="{46BF602A-7D08-0C46-91EE-53BC7EBA2CDE}" type="slidenum">
              <a:rPr lang="en-AF" smtClean="0"/>
              <a:t>‹#›</a:t>
            </a:fld>
            <a:endParaRPr lang="en-AF"/>
          </a:p>
        </p:txBody>
      </p:sp>
    </p:spTree>
    <p:extLst>
      <p:ext uri="{BB962C8B-B14F-4D97-AF65-F5344CB8AC3E}">
        <p14:creationId xmlns:p14="http://schemas.microsoft.com/office/powerpoint/2010/main" val="306014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028C4F-BF04-45E7-AD72-977365637D3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F"/>
          </a:p>
        </p:txBody>
      </p:sp>
      <p:sp>
        <p:nvSpPr>
          <p:cNvPr id="3" name="Vertical Text Placeholder 2">
            <a:extLst>
              <a:ext uri="{FF2B5EF4-FFF2-40B4-BE49-F238E27FC236}">
                <a16:creationId xmlns:a16="http://schemas.microsoft.com/office/drawing/2014/main" id="{877B933A-BADD-B7D9-703E-D17DFE12D0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F"/>
          </a:p>
        </p:txBody>
      </p:sp>
      <p:sp>
        <p:nvSpPr>
          <p:cNvPr id="4" name="Date Placeholder 3">
            <a:extLst>
              <a:ext uri="{FF2B5EF4-FFF2-40B4-BE49-F238E27FC236}">
                <a16:creationId xmlns:a16="http://schemas.microsoft.com/office/drawing/2014/main" id="{E7111D61-BE79-9338-E660-383EA0F43016}"/>
              </a:ext>
            </a:extLst>
          </p:cNvPr>
          <p:cNvSpPr>
            <a:spLocks noGrp="1"/>
          </p:cNvSpPr>
          <p:nvPr>
            <p:ph type="dt" sz="half" idx="10"/>
          </p:nvPr>
        </p:nvSpPr>
        <p:spPr/>
        <p:txBody>
          <a:bodyPr/>
          <a:lstStyle/>
          <a:p>
            <a:fld id="{048E9286-6BF6-DA4D-9E79-62E67F6CC669}" type="datetimeFigureOut">
              <a:rPr lang="en-AF" smtClean="0"/>
              <a:t>13/09/2023 R</a:t>
            </a:fld>
            <a:endParaRPr lang="en-AF"/>
          </a:p>
        </p:txBody>
      </p:sp>
      <p:sp>
        <p:nvSpPr>
          <p:cNvPr id="5" name="Footer Placeholder 4">
            <a:extLst>
              <a:ext uri="{FF2B5EF4-FFF2-40B4-BE49-F238E27FC236}">
                <a16:creationId xmlns:a16="http://schemas.microsoft.com/office/drawing/2014/main" id="{ECECEC74-08AB-9098-450E-A83C53DAAAB9}"/>
              </a:ext>
            </a:extLst>
          </p:cNvPr>
          <p:cNvSpPr>
            <a:spLocks noGrp="1"/>
          </p:cNvSpPr>
          <p:nvPr>
            <p:ph type="ftr" sz="quarter" idx="11"/>
          </p:nvPr>
        </p:nvSpPr>
        <p:spPr/>
        <p:txBody>
          <a:bodyPr/>
          <a:lstStyle/>
          <a:p>
            <a:endParaRPr lang="en-AF"/>
          </a:p>
        </p:txBody>
      </p:sp>
      <p:sp>
        <p:nvSpPr>
          <p:cNvPr id="6" name="Slide Number Placeholder 5">
            <a:extLst>
              <a:ext uri="{FF2B5EF4-FFF2-40B4-BE49-F238E27FC236}">
                <a16:creationId xmlns:a16="http://schemas.microsoft.com/office/drawing/2014/main" id="{062B9B10-4A6A-3D80-8618-C3B4F49DA025}"/>
              </a:ext>
            </a:extLst>
          </p:cNvPr>
          <p:cNvSpPr>
            <a:spLocks noGrp="1"/>
          </p:cNvSpPr>
          <p:nvPr>
            <p:ph type="sldNum" sz="quarter" idx="12"/>
          </p:nvPr>
        </p:nvSpPr>
        <p:spPr/>
        <p:txBody>
          <a:bodyPr/>
          <a:lstStyle/>
          <a:p>
            <a:fld id="{46BF602A-7D08-0C46-91EE-53BC7EBA2CDE}" type="slidenum">
              <a:rPr lang="en-AF" smtClean="0"/>
              <a:t>‹#›</a:t>
            </a:fld>
            <a:endParaRPr lang="en-AF"/>
          </a:p>
        </p:txBody>
      </p:sp>
    </p:spTree>
    <p:extLst>
      <p:ext uri="{BB962C8B-B14F-4D97-AF65-F5344CB8AC3E}">
        <p14:creationId xmlns:p14="http://schemas.microsoft.com/office/powerpoint/2010/main" val="3634501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0D09A-D7C0-81F5-0CA2-0872D987D51A}"/>
              </a:ext>
            </a:extLst>
          </p:cNvPr>
          <p:cNvSpPr>
            <a:spLocks noGrp="1"/>
          </p:cNvSpPr>
          <p:nvPr>
            <p:ph type="title"/>
          </p:nvPr>
        </p:nvSpPr>
        <p:spPr/>
        <p:txBody>
          <a:bodyPr/>
          <a:lstStyle/>
          <a:p>
            <a:r>
              <a:rPr lang="en-US"/>
              <a:t>Click to edit Master title style</a:t>
            </a:r>
            <a:endParaRPr lang="en-AF"/>
          </a:p>
        </p:txBody>
      </p:sp>
      <p:sp>
        <p:nvSpPr>
          <p:cNvPr id="3" name="Content Placeholder 2">
            <a:extLst>
              <a:ext uri="{FF2B5EF4-FFF2-40B4-BE49-F238E27FC236}">
                <a16:creationId xmlns:a16="http://schemas.microsoft.com/office/drawing/2014/main" id="{72993E7B-E984-0A17-2FB4-F319181AEB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F"/>
          </a:p>
        </p:txBody>
      </p:sp>
      <p:sp>
        <p:nvSpPr>
          <p:cNvPr id="4" name="Date Placeholder 3">
            <a:extLst>
              <a:ext uri="{FF2B5EF4-FFF2-40B4-BE49-F238E27FC236}">
                <a16:creationId xmlns:a16="http://schemas.microsoft.com/office/drawing/2014/main" id="{E38CA56F-2335-F10D-4016-B7C197B77BD2}"/>
              </a:ext>
            </a:extLst>
          </p:cNvPr>
          <p:cNvSpPr>
            <a:spLocks noGrp="1"/>
          </p:cNvSpPr>
          <p:nvPr>
            <p:ph type="dt" sz="half" idx="10"/>
          </p:nvPr>
        </p:nvSpPr>
        <p:spPr/>
        <p:txBody>
          <a:bodyPr/>
          <a:lstStyle/>
          <a:p>
            <a:fld id="{048E9286-6BF6-DA4D-9E79-62E67F6CC669}" type="datetimeFigureOut">
              <a:rPr lang="en-AF" smtClean="0"/>
              <a:t>13/09/2023 R</a:t>
            </a:fld>
            <a:endParaRPr lang="en-AF"/>
          </a:p>
        </p:txBody>
      </p:sp>
      <p:sp>
        <p:nvSpPr>
          <p:cNvPr id="5" name="Footer Placeholder 4">
            <a:extLst>
              <a:ext uri="{FF2B5EF4-FFF2-40B4-BE49-F238E27FC236}">
                <a16:creationId xmlns:a16="http://schemas.microsoft.com/office/drawing/2014/main" id="{00A5D9F8-278A-DA58-1122-431EEAE5DEBC}"/>
              </a:ext>
            </a:extLst>
          </p:cNvPr>
          <p:cNvSpPr>
            <a:spLocks noGrp="1"/>
          </p:cNvSpPr>
          <p:nvPr>
            <p:ph type="ftr" sz="quarter" idx="11"/>
          </p:nvPr>
        </p:nvSpPr>
        <p:spPr/>
        <p:txBody>
          <a:bodyPr/>
          <a:lstStyle/>
          <a:p>
            <a:endParaRPr lang="en-AF"/>
          </a:p>
        </p:txBody>
      </p:sp>
      <p:sp>
        <p:nvSpPr>
          <p:cNvPr id="6" name="Slide Number Placeholder 5">
            <a:extLst>
              <a:ext uri="{FF2B5EF4-FFF2-40B4-BE49-F238E27FC236}">
                <a16:creationId xmlns:a16="http://schemas.microsoft.com/office/drawing/2014/main" id="{EE0839B0-A023-8486-CA18-981CC8C731C4}"/>
              </a:ext>
            </a:extLst>
          </p:cNvPr>
          <p:cNvSpPr>
            <a:spLocks noGrp="1"/>
          </p:cNvSpPr>
          <p:nvPr>
            <p:ph type="sldNum" sz="quarter" idx="12"/>
          </p:nvPr>
        </p:nvSpPr>
        <p:spPr/>
        <p:txBody>
          <a:bodyPr/>
          <a:lstStyle/>
          <a:p>
            <a:fld id="{46BF602A-7D08-0C46-91EE-53BC7EBA2CDE}" type="slidenum">
              <a:rPr lang="en-AF" smtClean="0"/>
              <a:t>‹#›</a:t>
            </a:fld>
            <a:endParaRPr lang="en-AF"/>
          </a:p>
        </p:txBody>
      </p:sp>
    </p:spTree>
    <p:extLst>
      <p:ext uri="{BB962C8B-B14F-4D97-AF65-F5344CB8AC3E}">
        <p14:creationId xmlns:p14="http://schemas.microsoft.com/office/powerpoint/2010/main" val="2984591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D1AD2-57A6-8159-EEBF-CC0F6EAFCE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F"/>
          </a:p>
        </p:txBody>
      </p:sp>
      <p:sp>
        <p:nvSpPr>
          <p:cNvPr id="3" name="Text Placeholder 2">
            <a:extLst>
              <a:ext uri="{FF2B5EF4-FFF2-40B4-BE49-F238E27FC236}">
                <a16:creationId xmlns:a16="http://schemas.microsoft.com/office/drawing/2014/main" id="{097077CB-B149-F14E-9BCB-EB89018D87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64BB8F-5D28-7602-6B54-8DCF16F68747}"/>
              </a:ext>
            </a:extLst>
          </p:cNvPr>
          <p:cNvSpPr>
            <a:spLocks noGrp="1"/>
          </p:cNvSpPr>
          <p:nvPr>
            <p:ph type="dt" sz="half" idx="10"/>
          </p:nvPr>
        </p:nvSpPr>
        <p:spPr/>
        <p:txBody>
          <a:bodyPr/>
          <a:lstStyle/>
          <a:p>
            <a:fld id="{048E9286-6BF6-DA4D-9E79-62E67F6CC669}" type="datetimeFigureOut">
              <a:rPr lang="en-AF" smtClean="0"/>
              <a:t>13/09/2023 R</a:t>
            </a:fld>
            <a:endParaRPr lang="en-AF"/>
          </a:p>
        </p:txBody>
      </p:sp>
      <p:sp>
        <p:nvSpPr>
          <p:cNvPr id="5" name="Footer Placeholder 4">
            <a:extLst>
              <a:ext uri="{FF2B5EF4-FFF2-40B4-BE49-F238E27FC236}">
                <a16:creationId xmlns:a16="http://schemas.microsoft.com/office/drawing/2014/main" id="{7297F2AB-D8E6-366B-AA7C-66EFA21BA814}"/>
              </a:ext>
            </a:extLst>
          </p:cNvPr>
          <p:cNvSpPr>
            <a:spLocks noGrp="1"/>
          </p:cNvSpPr>
          <p:nvPr>
            <p:ph type="ftr" sz="quarter" idx="11"/>
          </p:nvPr>
        </p:nvSpPr>
        <p:spPr/>
        <p:txBody>
          <a:bodyPr/>
          <a:lstStyle/>
          <a:p>
            <a:endParaRPr lang="en-AF"/>
          </a:p>
        </p:txBody>
      </p:sp>
      <p:sp>
        <p:nvSpPr>
          <p:cNvPr id="6" name="Slide Number Placeholder 5">
            <a:extLst>
              <a:ext uri="{FF2B5EF4-FFF2-40B4-BE49-F238E27FC236}">
                <a16:creationId xmlns:a16="http://schemas.microsoft.com/office/drawing/2014/main" id="{63B3BE4A-651C-7C2D-A490-0CB76FB9BC56}"/>
              </a:ext>
            </a:extLst>
          </p:cNvPr>
          <p:cNvSpPr>
            <a:spLocks noGrp="1"/>
          </p:cNvSpPr>
          <p:nvPr>
            <p:ph type="sldNum" sz="quarter" idx="12"/>
          </p:nvPr>
        </p:nvSpPr>
        <p:spPr/>
        <p:txBody>
          <a:bodyPr/>
          <a:lstStyle/>
          <a:p>
            <a:fld id="{46BF602A-7D08-0C46-91EE-53BC7EBA2CDE}" type="slidenum">
              <a:rPr lang="en-AF" smtClean="0"/>
              <a:t>‹#›</a:t>
            </a:fld>
            <a:endParaRPr lang="en-AF"/>
          </a:p>
        </p:txBody>
      </p:sp>
    </p:spTree>
    <p:extLst>
      <p:ext uri="{BB962C8B-B14F-4D97-AF65-F5344CB8AC3E}">
        <p14:creationId xmlns:p14="http://schemas.microsoft.com/office/powerpoint/2010/main" val="3593458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EBACE-439E-D493-2E72-85E39922EE10}"/>
              </a:ext>
            </a:extLst>
          </p:cNvPr>
          <p:cNvSpPr>
            <a:spLocks noGrp="1"/>
          </p:cNvSpPr>
          <p:nvPr>
            <p:ph type="title"/>
          </p:nvPr>
        </p:nvSpPr>
        <p:spPr/>
        <p:txBody>
          <a:bodyPr/>
          <a:lstStyle/>
          <a:p>
            <a:r>
              <a:rPr lang="en-US"/>
              <a:t>Click to edit Master title style</a:t>
            </a:r>
            <a:endParaRPr lang="en-AF"/>
          </a:p>
        </p:txBody>
      </p:sp>
      <p:sp>
        <p:nvSpPr>
          <p:cNvPr id="3" name="Content Placeholder 2">
            <a:extLst>
              <a:ext uri="{FF2B5EF4-FFF2-40B4-BE49-F238E27FC236}">
                <a16:creationId xmlns:a16="http://schemas.microsoft.com/office/drawing/2014/main" id="{4533B0F4-7798-4426-2BFF-C3B81C7B2D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F"/>
          </a:p>
        </p:txBody>
      </p:sp>
      <p:sp>
        <p:nvSpPr>
          <p:cNvPr id="4" name="Content Placeholder 3">
            <a:extLst>
              <a:ext uri="{FF2B5EF4-FFF2-40B4-BE49-F238E27FC236}">
                <a16:creationId xmlns:a16="http://schemas.microsoft.com/office/drawing/2014/main" id="{0FE5DB77-4970-CAE9-B18B-6FE204C99D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F"/>
          </a:p>
        </p:txBody>
      </p:sp>
      <p:sp>
        <p:nvSpPr>
          <p:cNvPr id="5" name="Date Placeholder 4">
            <a:extLst>
              <a:ext uri="{FF2B5EF4-FFF2-40B4-BE49-F238E27FC236}">
                <a16:creationId xmlns:a16="http://schemas.microsoft.com/office/drawing/2014/main" id="{547F517E-A14B-BC0A-7249-DCB9913F8513}"/>
              </a:ext>
            </a:extLst>
          </p:cNvPr>
          <p:cNvSpPr>
            <a:spLocks noGrp="1"/>
          </p:cNvSpPr>
          <p:nvPr>
            <p:ph type="dt" sz="half" idx="10"/>
          </p:nvPr>
        </p:nvSpPr>
        <p:spPr/>
        <p:txBody>
          <a:bodyPr/>
          <a:lstStyle/>
          <a:p>
            <a:fld id="{048E9286-6BF6-DA4D-9E79-62E67F6CC669}" type="datetimeFigureOut">
              <a:rPr lang="en-AF" smtClean="0"/>
              <a:t>13/09/2023 R</a:t>
            </a:fld>
            <a:endParaRPr lang="en-AF"/>
          </a:p>
        </p:txBody>
      </p:sp>
      <p:sp>
        <p:nvSpPr>
          <p:cNvPr id="6" name="Footer Placeholder 5">
            <a:extLst>
              <a:ext uri="{FF2B5EF4-FFF2-40B4-BE49-F238E27FC236}">
                <a16:creationId xmlns:a16="http://schemas.microsoft.com/office/drawing/2014/main" id="{DD0E111F-6054-B43D-97F9-7008B14F45E6}"/>
              </a:ext>
            </a:extLst>
          </p:cNvPr>
          <p:cNvSpPr>
            <a:spLocks noGrp="1"/>
          </p:cNvSpPr>
          <p:nvPr>
            <p:ph type="ftr" sz="quarter" idx="11"/>
          </p:nvPr>
        </p:nvSpPr>
        <p:spPr/>
        <p:txBody>
          <a:bodyPr/>
          <a:lstStyle/>
          <a:p>
            <a:endParaRPr lang="en-AF"/>
          </a:p>
        </p:txBody>
      </p:sp>
      <p:sp>
        <p:nvSpPr>
          <p:cNvPr id="7" name="Slide Number Placeholder 6">
            <a:extLst>
              <a:ext uri="{FF2B5EF4-FFF2-40B4-BE49-F238E27FC236}">
                <a16:creationId xmlns:a16="http://schemas.microsoft.com/office/drawing/2014/main" id="{0EA4CF94-BD1C-6CE3-F4B9-E9FC75DCC806}"/>
              </a:ext>
            </a:extLst>
          </p:cNvPr>
          <p:cNvSpPr>
            <a:spLocks noGrp="1"/>
          </p:cNvSpPr>
          <p:nvPr>
            <p:ph type="sldNum" sz="quarter" idx="12"/>
          </p:nvPr>
        </p:nvSpPr>
        <p:spPr/>
        <p:txBody>
          <a:bodyPr/>
          <a:lstStyle/>
          <a:p>
            <a:fld id="{46BF602A-7D08-0C46-91EE-53BC7EBA2CDE}" type="slidenum">
              <a:rPr lang="en-AF" smtClean="0"/>
              <a:t>‹#›</a:t>
            </a:fld>
            <a:endParaRPr lang="en-AF"/>
          </a:p>
        </p:txBody>
      </p:sp>
    </p:spTree>
    <p:extLst>
      <p:ext uri="{BB962C8B-B14F-4D97-AF65-F5344CB8AC3E}">
        <p14:creationId xmlns:p14="http://schemas.microsoft.com/office/powerpoint/2010/main" val="4078983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328A7-5F49-1F9C-C9C5-DC7CB0E67A15}"/>
              </a:ext>
            </a:extLst>
          </p:cNvPr>
          <p:cNvSpPr>
            <a:spLocks noGrp="1"/>
          </p:cNvSpPr>
          <p:nvPr>
            <p:ph type="title"/>
          </p:nvPr>
        </p:nvSpPr>
        <p:spPr>
          <a:xfrm>
            <a:off x="839788" y="365125"/>
            <a:ext cx="10515600" cy="1325563"/>
          </a:xfrm>
        </p:spPr>
        <p:txBody>
          <a:bodyPr/>
          <a:lstStyle/>
          <a:p>
            <a:r>
              <a:rPr lang="en-US"/>
              <a:t>Click to edit Master title style</a:t>
            </a:r>
            <a:endParaRPr lang="en-AF"/>
          </a:p>
        </p:txBody>
      </p:sp>
      <p:sp>
        <p:nvSpPr>
          <p:cNvPr id="3" name="Text Placeholder 2">
            <a:extLst>
              <a:ext uri="{FF2B5EF4-FFF2-40B4-BE49-F238E27FC236}">
                <a16:creationId xmlns:a16="http://schemas.microsoft.com/office/drawing/2014/main" id="{74B6A5AF-F7E6-4DFA-BF14-07B0EE65E5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CA6B44-E178-8B99-80F2-24913E7B17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F"/>
          </a:p>
        </p:txBody>
      </p:sp>
      <p:sp>
        <p:nvSpPr>
          <p:cNvPr id="5" name="Text Placeholder 4">
            <a:extLst>
              <a:ext uri="{FF2B5EF4-FFF2-40B4-BE49-F238E27FC236}">
                <a16:creationId xmlns:a16="http://schemas.microsoft.com/office/drawing/2014/main" id="{66980F49-6DA1-35DF-02B0-3FC5D1531E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D3EA3B-2AA8-55FB-1FD9-E074C3577E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F"/>
          </a:p>
        </p:txBody>
      </p:sp>
      <p:sp>
        <p:nvSpPr>
          <p:cNvPr id="7" name="Date Placeholder 6">
            <a:extLst>
              <a:ext uri="{FF2B5EF4-FFF2-40B4-BE49-F238E27FC236}">
                <a16:creationId xmlns:a16="http://schemas.microsoft.com/office/drawing/2014/main" id="{5CBCF699-5C75-0D40-CD64-030A4368C671}"/>
              </a:ext>
            </a:extLst>
          </p:cNvPr>
          <p:cNvSpPr>
            <a:spLocks noGrp="1"/>
          </p:cNvSpPr>
          <p:nvPr>
            <p:ph type="dt" sz="half" idx="10"/>
          </p:nvPr>
        </p:nvSpPr>
        <p:spPr/>
        <p:txBody>
          <a:bodyPr/>
          <a:lstStyle/>
          <a:p>
            <a:fld id="{048E9286-6BF6-DA4D-9E79-62E67F6CC669}" type="datetimeFigureOut">
              <a:rPr lang="en-AF" smtClean="0"/>
              <a:t>13/09/2023 R</a:t>
            </a:fld>
            <a:endParaRPr lang="en-AF"/>
          </a:p>
        </p:txBody>
      </p:sp>
      <p:sp>
        <p:nvSpPr>
          <p:cNvPr id="8" name="Footer Placeholder 7">
            <a:extLst>
              <a:ext uri="{FF2B5EF4-FFF2-40B4-BE49-F238E27FC236}">
                <a16:creationId xmlns:a16="http://schemas.microsoft.com/office/drawing/2014/main" id="{318194DF-7723-350C-FF15-B01A34F43930}"/>
              </a:ext>
            </a:extLst>
          </p:cNvPr>
          <p:cNvSpPr>
            <a:spLocks noGrp="1"/>
          </p:cNvSpPr>
          <p:nvPr>
            <p:ph type="ftr" sz="quarter" idx="11"/>
          </p:nvPr>
        </p:nvSpPr>
        <p:spPr/>
        <p:txBody>
          <a:bodyPr/>
          <a:lstStyle/>
          <a:p>
            <a:endParaRPr lang="en-AF"/>
          </a:p>
        </p:txBody>
      </p:sp>
      <p:sp>
        <p:nvSpPr>
          <p:cNvPr id="9" name="Slide Number Placeholder 8">
            <a:extLst>
              <a:ext uri="{FF2B5EF4-FFF2-40B4-BE49-F238E27FC236}">
                <a16:creationId xmlns:a16="http://schemas.microsoft.com/office/drawing/2014/main" id="{36F4A0BF-46B2-D4ED-25B8-B335883BA040}"/>
              </a:ext>
            </a:extLst>
          </p:cNvPr>
          <p:cNvSpPr>
            <a:spLocks noGrp="1"/>
          </p:cNvSpPr>
          <p:nvPr>
            <p:ph type="sldNum" sz="quarter" idx="12"/>
          </p:nvPr>
        </p:nvSpPr>
        <p:spPr/>
        <p:txBody>
          <a:bodyPr/>
          <a:lstStyle/>
          <a:p>
            <a:fld id="{46BF602A-7D08-0C46-91EE-53BC7EBA2CDE}" type="slidenum">
              <a:rPr lang="en-AF" smtClean="0"/>
              <a:t>‹#›</a:t>
            </a:fld>
            <a:endParaRPr lang="en-AF"/>
          </a:p>
        </p:txBody>
      </p:sp>
    </p:spTree>
    <p:extLst>
      <p:ext uri="{BB962C8B-B14F-4D97-AF65-F5344CB8AC3E}">
        <p14:creationId xmlns:p14="http://schemas.microsoft.com/office/powerpoint/2010/main" val="4162057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1CCC9-33E8-5ADB-FD2A-2C982B045907}"/>
              </a:ext>
            </a:extLst>
          </p:cNvPr>
          <p:cNvSpPr>
            <a:spLocks noGrp="1"/>
          </p:cNvSpPr>
          <p:nvPr>
            <p:ph type="title"/>
          </p:nvPr>
        </p:nvSpPr>
        <p:spPr/>
        <p:txBody>
          <a:bodyPr/>
          <a:lstStyle/>
          <a:p>
            <a:r>
              <a:rPr lang="en-US"/>
              <a:t>Click to edit Master title style</a:t>
            </a:r>
            <a:endParaRPr lang="en-AF"/>
          </a:p>
        </p:txBody>
      </p:sp>
      <p:sp>
        <p:nvSpPr>
          <p:cNvPr id="3" name="Date Placeholder 2">
            <a:extLst>
              <a:ext uri="{FF2B5EF4-FFF2-40B4-BE49-F238E27FC236}">
                <a16:creationId xmlns:a16="http://schemas.microsoft.com/office/drawing/2014/main" id="{3B41E115-32A2-8371-B775-16BC4ED460E4}"/>
              </a:ext>
            </a:extLst>
          </p:cNvPr>
          <p:cNvSpPr>
            <a:spLocks noGrp="1"/>
          </p:cNvSpPr>
          <p:nvPr>
            <p:ph type="dt" sz="half" idx="10"/>
          </p:nvPr>
        </p:nvSpPr>
        <p:spPr/>
        <p:txBody>
          <a:bodyPr/>
          <a:lstStyle/>
          <a:p>
            <a:fld id="{048E9286-6BF6-DA4D-9E79-62E67F6CC669}" type="datetimeFigureOut">
              <a:rPr lang="en-AF" smtClean="0"/>
              <a:t>13/09/2023 R</a:t>
            </a:fld>
            <a:endParaRPr lang="en-AF"/>
          </a:p>
        </p:txBody>
      </p:sp>
      <p:sp>
        <p:nvSpPr>
          <p:cNvPr id="4" name="Footer Placeholder 3">
            <a:extLst>
              <a:ext uri="{FF2B5EF4-FFF2-40B4-BE49-F238E27FC236}">
                <a16:creationId xmlns:a16="http://schemas.microsoft.com/office/drawing/2014/main" id="{DCA82995-5D96-F878-6ED1-CBBB52517483}"/>
              </a:ext>
            </a:extLst>
          </p:cNvPr>
          <p:cNvSpPr>
            <a:spLocks noGrp="1"/>
          </p:cNvSpPr>
          <p:nvPr>
            <p:ph type="ftr" sz="quarter" idx="11"/>
          </p:nvPr>
        </p:nvSpPr>
        <p:spPr/>
        <p:txBody>
          <a:bodyPr/>
          <a:lstStyle/>
          <a:p>
            <a:endParaRPr lang="en-AF"/>
          </a:p>
        </p:txBody>
      </p:sp>
      <p:sp>
        <p:nvSpPr>
          <p:cNvPr id="5" name="Slide Number Placeholder 4">
            <a:extLst>
              <a:ext uri="{FF2B5EF4-FFF2-40B4-BE49-F238E27FC236}">
                <a16:creationId xmlns:a16="http://schemas.microsoft.com/office/drawing/2014/main" id="{04D3A7EC-F0B1-F450-BA7C-935EC3A902C8}"/>
              </a:ext>
            </a:extLst>
          </p:cNvPr>
          <p:cNvSpPr>
            <a:spLocks noGrp="1"/>
          </p:cNvSpPr>
          <p:nvPr>
            <p:ph type="sldNum" sz="quarter" idx="12"/>
          </p:nvPr>
        </p:nvSpPr>
        <p:spPr/>
        <p:txBody>
          <a:bodyPr/>
          <a:lstStyle/>
          <a:p>
            <a:fld id="{46BF602A-7D08-0C46-91EE-53BC7EBA2CDE}" type="slidenum">
              <a:rPr lang="en-AF" smtClean="0"/>
              <a:t>‹#›</a:t>
            </a:fld>
            <a:endParaRPr lang="en-AF"/>
          </a:p>
        </p:txBody>
      </p:sp>
    </p:spTree>
    <p:extLst>
      <p:ext uri="{BB962C8B-B14F-4D97-AF65-F5344CB8AC3E}">
        <p14:creationId xmlns:p14="http://schemas.microsoft.com/office/powerpoint/2010/main" val="2607263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9D2E8A-48C5-01C3-85D0-7E4FF64CC329}"/>
              </a:ext>
            </a:extLst>
          </p:cNvPr>
          <p:cNvSpPr>
            <a:spLocks noGrp="1"/>
          </p:cNvSpPr>
          <p:nvPr>
            <p:ph type="dt" sz="half" idx="10"/>
          </p:nvPr>
        </p:nvSpPr>
        <p:spPr/>
        <p:txBody>
          <a:bodyPr/>
          <a:lstStyle/>
          <a:p>
            <a:fld id="{048E9286-6BF6-DA4D-9E79-62E67F6CC669}" type="datetimeFigureOut">
              <a:rPr lang="en-AF" smtClean="0"/>
              <a:t>13/09/2023 R</a:t>
            </a:fld>
            <a:endParaRPr lang="en-AF"/>
          </a:p>
        </p:txBody>
      </p:sp>
      <p:sp>
        <p:nvSpPr>
          <p:cNvPr id="3" name="Footer Placeholder 2">
            <a:extLst>
              <a:ext uri="{FF2B5EF4-FFF2-40B4-BE49-F238E27FC236}">
                <a16:creationId xmlns:a16="http://schemas.microsoft.com/office/drawing/2014/main" id="{BD28343A-C602-B424-FE3D-70A9DA4C5228}"/>
              </a:ext>
            </a:extLst>
          </p:cNvPr>
          <p:cNvSpPr>
            <a:spLocks noGrp="1"/>
          </p:cNvSpPr>
          <p:nvPr>
            <p:ph type="ftr" sz="quarter" idx="11"/>
          </p:nvPr>
        </p:nvSpPr>
        <p:spPr/>
        <p:txBody>
          <a:bodyPr/>
          <a:lstStyle/>
          <a:p>
            <a:endParaRPr lang="en-AF"/>
          </a:p>
        </p:txBody>
      </p:sp>
      <p:sp>
        <p:nvSpPr>
          <p:cNvPr id="4" name="Slide Number Placeholder 3">
            <a:extLst>
              <a:ext uri="{FF2B5EF4-FFF2-40B4-BE49-F238E27FC236}">
                <a16:creationId xmlns:a16="http://schemas.microsoft.com/office/drawing/2014/main" id="{EAAD210E-3C80-C645-8D3E-815D5AE43BEE}"/>
              </a:ext>
            </a:extLst>
          </p:cNvPr>
          <p:cNvSpPr>
            <a:spLocks noGrp="1"/>
          </p:cNvSpPr>
          <p:nvPr>
            <p:ph type="sldNum" sz="quarter" idx="12"/>
          </p:nvPr>
        </p:nvSpPr>
        <p:spPr/>
        <p:txBody>
          <a:bodyPr/>
          <a:lstStyle/>
          <a:p>
            <a:fld id="{46BF602A-7D08-0C46-91EE-53BC7EBA2CDE}" type="slidenum">
              <a:rPr lang="en-AF" smtClean="0"/>
              <a:t>‹#›</a:t>
            </a:fld>
            <a:endParaRPr lang="en-AF"/>
          </a:p>
        </p:txBody>
      </p:sp>
    </p:spTree>
    <p:extLst>
      <p:ext uri="{BB962C8B-B14F-4D97-AF65-F5344CB8AC3E}">
        <p14:creationId xmlns:p14="http://schemas.microsoft.com/office/powerpoint/2010/main" val="4136800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ABE6E-DA16-6CC1-FE5B-FB00C37228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F"/>
          </a:p>
        </p:txBody>
      </p:sp>
      <p:sp>
        <p:nvSpPr>
          <p:cNvPr id="3" name="Content Placeholder 2">
            <a:extLst>
              <a:ext uri="{FF2B5EF4-FFF2-40B4-BE49-F238E27FC236}">
                <a16:creationId xmlns:a16="http://schemas.microsoft.com/office/drawing/2014/main" id="{D77BEDEF-930D-DB9E-BD4A-BA5A1BFC29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F"/>
          </a:p>
        </p:txBody>
      </p:sp>
      <p:sp>
        <p:nvSpPr>
          <p:cNvPr id="4" name="Text Placeholder 3">
            <a:extLst>
              <a:ext uri="{FF2B5EF4-FFF2-40B4-BE49-F238E27FC236}">
                <a16:creationId xmlns:a16="http://schemas.microsoft.com/office/drawing/2014/main" id="{71CE49D2-A201-FA6B-3FB9-4E20522E18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5A98EF-F4BC-4937-F8E8-8AF6E9B9BA64}"/>
              </a:ext>
            </a:extLst>
          </p:cNvPr>
          <p:cNvSpPr>
            <a:spLocks noGrp="1"/>
          </p:cNvSpPr>
          <p:nvPr>
            <p:ph type="dt" sz="half" idx="10"/>
          </p:nvPr>
        </p:nvSpPr>
        <p:spPr/>
        <p:txBody>
          <a:bodyPr/>
          <a:lstStyle/>
          <a:p>
            <a:fld id="{048E9286-6BF6-DA4D-9E79-62E67F6CC669}" type="datetimeFigureOut">
              <a:rPr lang="en-AF" smtClean="0"/>
              <a:t>13/09/2023 R</a:t>
            </a:fld>
            <a:endParaRPr lang="en-AF"/>
          </a:p>
        </p:txBody>
      </p:sp>
      <p:sp>
        <p:nvSpPr>
          <p:cNvPr id="6" name="Footer Placeholder 5">
            <a:extLst>
              <a:ext uri="{FF2B5EF4-FFF2-40B4-BE49-F238E27FC236}">
                <a16:creationId xmlns:a16="http://schemas.microsoft.com/office/drawing/2014/main" id="{1F6E123E-50AE-4116-E46C-809A7394F3BB}"/>
              </a:ext>
            </a:extLst>
          </p:cNvPr>
          <p:cNvSpPr>
            <a:spLocks noGrp="1"/>
          </p:cNvSpPr>
          <p:nvPr>
            <p:ph type="ftr" sz="quarter" idx="11"/>
          </p:nvPr>
        </p:nvSpPr>
        <p:spPr/>
        <p:txBody>
          <a:bodyPr/>
          <a:lstStyle/>
          <a:p>
            <a:endParaRPr lang="en-AF"/>
          </a:p>
        </p:txBody>
      </p:sp>
      <p:sp>
        <p:nvSpPr>
          <p:cNvPr id="7" name="Slide Number Placeholder 6">
            <a:extLst>
              <a:ext uri="{FF2B5EF4-FFF2-40B4-BE49-F238E27FC236}">
                <a16:creationId xmlns:a16="http://schemas.microsoft.com/office/drawing/2014/main" id="{93ED6AAD-834A-230E-46D0-392309E94275}"/>
              </a:ext>
            </a:extLst>
          </p:cNvPr>
          <p:cNvSpPr>
            <a:spLocks noGrp="1"/>
          </p:cNvSpPr>
          <p:nvPr>
            <p:ph type="sldNum" sz="quarter" idx="12"/>
          </p:nvPr>
        </p:nvSpPr>
        <p:spPr/>
        <p:txBody>
          <a:bodyPr/>
          <a:lstStyle/>
          <a:p>
            <a:fld id="{46BF602A-7D08-0C46-91EE-53BC7EBA2CDE}" type="slidenum">
              <a:rPr lang="en-AF" smtClean="0"/>
              <a:t>‹#›</a:t>
            </a:fld>
            <a:endParaRPr lang="en-AF"/>
          </a:p>
        </p:txBody>
      </p:sp>
    </p:spTree>
    <p:extLst>
      <p:ext uri="{BB962C8B-B14F-4D97-AF65-F5344CB8AC3E}">
        <p14:creationId xmlns:p14="http://schemas.microsoft.com/office/powerpoint/2010/main" val="1932157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6FC49-86DF-166E-52AC-15C350DCA9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F"/>
          </a:p>
        </p:txBody>
      </p:sp>
      <p:sp>
        <p:nvSpPr>
          <p:cNvPr id="3" name="Picture Placeholder 2">
            <a:extLst>
              <a:ext uri="{FF2B5EF4-FFF2-40B4-BE49-F238E27FC236}">
                <a16:creationId xmlns:a16="http://schemas.microsoft.com/office/drawing/2014/main" id="{4A597E67-3399-79D0-8597-10B4669E49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F"/>
          </a:p>
        </p:txBody>
      </p:sp>
      <p:sp>
        <p:nvSpPr>
          <p:cNvPr id="4" name="Text Placeholder 3">
            <a:extLst>
              <a:ext uri="{FF2B5EF4-FFF2-40B4-BE49-F238E27FC236}">
                <a16:creationId xmlns:a16="http://schemas.microsoft.com/office/drawing/2014/main" id="{EF51889B-9781-29D3-DFFF-600C1FA9E4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0F3749-5930-6C70-B210-1E932321F9A3}"/>
              </a:ext>
            </a:extLst>
          </p:cNvPr>
          <p:cNvSpPr>
            <a:spLocks noGrp="1"/>
          </p:cNvSpPr>
          <p:nvPr>
            <p:ph type="dt" sz="half" idx="10"/>
          </p:nvPr>
        </p:nvSpPr>
        <p:spPr/>
        <p:txBody>
          <a:bodyPr/>
          <a:lstStyle/>
          <a:p>
            <a:fld id="{048E9286-6BF6-DA4D-9E79-62E67F6CC669}" type="datetimeFigureOut">
              <a:rPr lang="en-AF" smtClean="0"/>
              <a:t>13/09/2023 R</a:t>
            </a:fld>
            <a:endParaRPr lang="en-AF"/>
          </a:p>
        </p:txBody>
      </p:sp>
      <p:sp>
        <p:nvSpPr>
          <p:cNvPr id="6" name="Footer Placeholder 5">
            <a:extLst>
              <a:ext uri="{FF2B5EF4-FFF2-40B4-BE49-F238E27FC236}">
                <a16:creationId xmlns:a16="http://schemas.microsoft.com/office/drawing/2014/main" id="{EAEB7FEB-8FE6-7F93-88C2-604FD76EA497}"/>
              </a:ext>
            </a:extLst>
          </p:cNvPr>
          <p:cNvSpPr>
            <a:spLocks noGrp="1"/>
          </p:cNvSpPr>
          <p:nvPr>
            <p:ph type="ftr" sz="quarter" idx="11"/>
          </p:nvPr>
        </p:nvSpPr>
        <p:spPr/>
        <p:txBody>
          <a:bodyPr/>
          <a:lstStyle/>
          <a:p>
            <a:endParaRPr lang="en-AF"/>
          </a:p>
        </p:txBody>
      </p:sp>
      <p:sp>
        <p:nvSpPr>
          <p:cNvPr id="7" name="Slide Number Placeholder 6">
            <a:extLst>
              <a:ext uri="{FF2B5EF4-FFF2-40B4-BE49-F238E27FC236}">
                <a16:creationId xmlns:a16="http://schemas.microsoft.com/office/drawing/2014/main" id="{D93E9658-E84D-AF97-CAFE-D1795ECBF502}"/>
              </a:ext>
            </a:extLst>
          </p:cNvPr>
          <p:cNvSpPr>
            <a:spLocks noGrp="1"/>
          </p:cNvSpPr>
          <p:nvPr>
            <p:ph type="sldNum" sz="quarter" idx="12"/>
          </p:nvPr>
        </p:nvSpPr>
        <p:spPr/>
        <p:txBody>
          <a:bodyPr/>
          <a:lstStyle/>
          <a:p>
            <a:fld id="{46BF602A-7D08-0C46-91EE-53BC7EBA2CDE}" type="slidenum">
              <a:rPr lang="en-AF" smtClean="0"/>
              <a:t>‹#›</a:t>
            </a:fld>
            <a:endParaRPr lang="en-AF"/>
          </a:p>
        </p:txBody>
      </p:sp>
    </p:spTree>
    <p:extLst>
      <p:ext uri="{BB962C8B-B14F-4D97-AF65-F5344CB8AC3E}">
        <p14:creationId xmlns:p14="http://schemas.microsoft.com/office/powerpoint/2010/main" val="3940262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3FBCCD-843A-2AAF-5BA2-C52B839DD6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F"/>
          </a:p>
        </p:txBody>
      </p:sp>
      <p:sp>
        <p:nvSpPr>
          <p:cNvPr id="3" name="Text Placeholder 2">
            <a:extLst>
              <a:ext uri="{FF2B5EF4-FFF2-40B4-BE49-F238E27FC236}">
                <a16:creationId xmlns:a16="http://schemas.microsoft.com/office/drawing/2014/main" id="{759E2D32-41DB-AAC9-FB1C-EC331B5387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F"/>
          </a:p>
        </p:txBody>
      </p:sp>
      <p:sp>
        <p:nvSpPr>
          <p:cNvPr id="4" name="Date Placeholder 3">
            <a:extLst>
              <a:ext uri="{FF2B5EF4-FFF2-40B4-BE49-F238E27FC236}">
                <a16:creationId xmlns:a16="http://schemas.microsoft.com/office/drawing/2014/main" id="{8458CF56-12E0-F197-4CE5-955368C28A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8E9286-6BF6-DA4D-9E79-62E67F6CC669}" type="datetimeFigureOut">
              <a:rPr lang="en-AF" smtClean="0"/>
              <a:t>13/09/2023 R</a:t>
            </a:fld>
            <a:endParaRPr lang="en-AF"/>
          </a:p>
        </p:txBody>
      </p:sp>
      <p:sp>
        <p:nvSpPr>
          <p:cNvPr id="5" name="Footer Placeholder 4">
            <a:extLst>
              <a:ext uri="{FF2B5EF4-FFF2-40B4-BE49-F238E27FC236}">
                <a16:creationId xmlns:a16="http://schemas.microsoft.com/office/drawing/2014/main" id="{841970D8-E672-6692-0660-811806E6C5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F"/>
          </a:p>
        </p:txBody>
      </p:sp>
      <p:sp>
        <p:nvSpPr>
          <p:cNvPr id="6" name="Slide Number Placeholder 5">
            <a:extLst>
              <a:ext uri="{FF2B5EF4-FFF2-40B4-BE49-F238E27FC236}">
                <a16:creationId xmlns:a16="http://schemas.microsoft.com/office/drawing/2014/main" id="{B9C51725-7AB0-86AB-7975-8B235F9FCC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BF602A-7D08-0C46-91EE-53BC7EBA2CDE}" type="slidenum">
              <a:rPr lang="en-AF" smtClean="0"/>
              <a:t>‹#›</a:t>
            </a:fld>
            <a:endParaRPr lang="en-AF"/>
          </a:p>
        </p:txBody>
      </p:sp>
    </p:spTree>
    <p:extLst>
      <p:ext uri="{BB962C8B-B14F-4D97-AF65-F5344CB8AC3E}">
        <p14:creationId xmlns:p14="http://schemas.microsoft.com/office/powerpoint/2010/main" val="4189242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F"/>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C02F2-9740-4919-FB06-FA909DC188E7}"/>
              </a:ext>
            </a:extLst>
          </p:cNvPr>
          <p:cNvSpPr>
            <a:spLocks noGrp="1"/>
          </p:cNvSpPr>
          <p:nvPr>
            <p:ph type="ctrTitle"/>
          </p:nvPr>
        </p:nvSpPr>
        <p:spPr/>
        <p:txBody>
          <a:bodyPr/>
          <a:lstStyle/>
          <a:p>
            <a:r>
              <a:rPr lang="en-AF" b="1" dirty="0">
                <a:latin typeface="Arial Narrow" panose="020B0604020202020204" pitchFamily="34" charset="0"/>
                <a:cs typeface="Arial Narrow" panose="020B0604020202020204" pitchFamily="34" charset="0"/>
              </a:rPr>
              <a:t>TRANPORT AND POLICIES ANALYSES</a:t>
            </a:r>
          </a:p>
        </p:txBody>
      </p:sp>
    </p:spTree>
    <p:extLst>
      <p:ext uri="{BB962C8B-B14F-4D97-AF65-F5344CB8AC3E}">
        <p14:creationId xmlns:p14="http://schemas.microsoft.com/office/powerpoint/2010/main" val="475698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90CBF-1A02-96EF-9310-F7947C46630C}"/>
              </a:ext>
            </a:extLst>
          </p:cNvPr>
          <p:cNvSpPr>
            <a:spLocks noGrp="1"/>
          </p:cNvSpPr>
          <p:nvPr>
            <p:ph type="title"/>
          </p:nvPr>
        </p:nvSpPr>
        <p:spPr>
          <a:xfrm>
            <a:off x="568409" y="365125"/>
            <a:ext cx="10785391" cy="1325563"/>
          </a:xfrm>
        </p:spPr>
        <p:txBody>
          <a:bodyPr/>
          <a:lstStyle/>
          <a:p>
            <a:pPr algn="ctr"/>
            <a:r>
              <a:rPr lang="en-US" u="none" strike="noStrike" cap="all" dirty="0">
                <a:solidFill>
                  <a:srgbClr val="000000"/>
                </a:solidFill>
                <a:effectLst/>
                <a:latin typeface="Arial Narrow" panose="020B0604020202020204" pitchFamily="34" charset="0"/>
                <a:cs typeface="Arial Narrow" panose="020B0604020202020204" pitchFamily="34" charset="0"/>
              </a:rPr>
              <a:t>FEATURED INVESTMENT PROJECTS</a:t>
            </a:r>
            <a:br>
              <a:rPr lang="en-US" b="0" i="0" u="none" strike="noStrike" cap="all" dirty="0">
                <a:solidFill>
                  <a:srgbClr val="000000"/>
                </a:solidFill>
                <a:effectLst/>
                <a:latin typeface="Comfortaa"/>
              </a:rPr>
            </a:br>
            <a:endParaRPr lang="en-AF" dirty="0"/>
          </a:p>
        </p:txBody>
      </p:sp>
      <p:pic>
        <p:nvPicPr>
          <p:cNvPr id="9218" name="Picture 2">
            <a:extLst>
              <a:ext uri="{FF2B5EF4-FFF2-40B4-BE49-F238E27FC236}">
                <a16:creationId xmlns:a16="http://schemas.microsoft.com/office/drawing/2014/main" id="{D8BD6FBB-AB72-C7A8-F98A-484CAE4402F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0" y="1798604"/>
            <a:ext cx="5689600" cy="453894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3AE3CE7-C5AF-3898-BC76-0CBC10B354E1}"/>
              </a:ext>
            </a:extLst>
          </p:cNvPr>
          <p:cNvSpPr txBox="1"/>
          <p:nvPr/>
        </p:nvSpPr>
        <p:spPr>
          <a:xfrm>
            <a:off x="568410" y="1690688"/>
            <a:ext cx="5527589" cy="4832092"/>
          </a:xfrm>
          <a:prstGeom prst="rect">
            <a:avLst/>
          </a:prstGeom>
          <a:noFill/>
        </p:spPr>
        <p:txBody>
          <a:bodyPr wrap="square">
            <a:spAutoFit/>
          </a:bodyPr>
          <a:lstStyle/>
          <a:p>
            <a:pPr algn="just"/>
            <a:r>
              <a:rPr lang="en-US" sz="2800" u="none" strike="noStrike" dirty="0">
                <a:solidFill>
                  <a:srgbClr val="000000"/>
                </a:solidFill>
                <a:effectLst/>
                <a:latin typeface="Arial Narrow" panose="020B0604020202020204" pitchFamily="34" charset="0"/>
                <a:cs typeface="Arial Narrow" panose="020B0604020202020204" pitchFamily="34" charset="0"/>
              </a:rPr>
              <a:t>Kampala Capital City Authority is proposing the introduction of an Urban Cable Car (Ropeway Vehicle) system. This technology is envisioned to achieve high order objectives such as; reduction in pollution (air and noise), traffic decongestion, improvement in transit connectivity, beautification of the urban environments, and development of a reliable and highly profitable transportation means</a:t>
            </a:r>
            <a:endParaRPr lang="en-AF" sz="2800" dirty="0">
              <a:latin typeface="Arial Narrow" panose="020B0604020202020204" pitchFamily="34" charset="0"/>
              <a:cs typeface="Arial Narrow" panose="020B0604020202020204" pitchFamily="34" charset="0"/>
            </a:endParaRPr>
          </a:p>
        </p:txBody>
      </p:sp>
      <p:sp>
        <p:nvSpPr>
          <p:cNvPr id="13" name="TextBox 12">
            <a:extLst>
              <a:ext uri="{FF2B5EF4-FFF2-40B4-BE49-F238E27FC236}">
                <a16:creationId xmlns:a16="http://schemas.microsoft.com/office/drawing/2014/main" id="{9DA687BB-5B70-2EA6-B2E5-80F255C954B4}"/>
              </a:ext>
            </a:extLst>
          </p:cNvPr>
          <p:cNvSpPr txBox="1"/>
          <p:nvPr/>
        </p:nvSpPr>
        <p:spPr>
          <a:xfrm>
            <a:off x="6095999" y="6478823"/>
            <a:ext cx="6098058" cy="369332"/>
          </a:xfrm>
          <a:prstGeom prst="rect">
            <a:avLst/>
          </a:prstGeom>
          <a:noFill/>
        </p:spPr>
        <p:txBody>
          <a:bodyPr wrap="square">
            <a:spAutoFit/>
          </a:bodyPr>
          <a:lstStyle/>
          <a:p>
            <a:pPr algn="ctr"/>
            <a:r>
              <a:rPr lang="en-US" b="1" u="none" strike="noStrike" cap="all" dirty="0">
                <a:solidFill>
                  <a:srgbClr val="FF3600"/>
                </a:solidFill>
                <a:effectLst/>
                <a:latin typeface="Arial Narrow" panose="020B0604020202020204" pitchFamily="34" charset="0"/>
                <a:cs typeface="Arial Narrow" panose="020B0604020202020204" pitchFamily="34" charset="0"/>
              </a:rPr>
              <a:t>KAMPALA CABLE CAR PROJECT</a:t>
            </a:r>
            <a:endParaRPr lang="en-AF" b="1"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1811414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DF6815F2-0956-9CB7-093F-8822CB167BD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76556" y="531340"/>
            <a:ext cx="6247714" cy="54122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408B039-4D26-BCB8-BC0E-D05D4D3C5434}"/>
              </a:ext>
            </a:extLst>
          </p:cNvPr>
          <p:cNvSpPr txBox="1"/>
          <p:nvPr/>
        </p:nvSpPr>
        <p:spPr>
          <a:xfrm>
            <a:off x="478824" y="737969"/>
            <a:ext cx="4809867" cy="5829416"/>
          </a:xfrm>
          <a:prstGeom prst="rect">
            <a:avLst/>
          </a:prstGeom>
          <a:noFill/>
        </p:spPr>
        <p:txBody>
          <a:bodyPr wrap="square">
            <a:spAutoFit/>
          </a:bodyPr>
          <a:lstStyle/>
          <a:p>
            <a:pPr algn="just">
              <a:lnSpc>
                <a:spcPct val="150000"/>
              </a:lnSpc>
            </a:pPr>
            <a:r>
              <a:rPr lang="en-US" sz="2800" b="0" i="0" u="none" strike="noStrike" dirty="0">
                <a:solidFill>
                  <a:srgbClr val="000000"/>
                </a:solidFill>
                <a:effectLst/>
                <a:latin typeface="Arial" panose="020B0604020202020204" pitchFamily="34" charset="0"/>
                <a:cs typeface="Arial" panose="020B0604020202020204" pitchFamily="34" charset="0"/>
              </a:rPr>
              <a:t>Bus rapid Transit (BRT) is a high quality mass public transport system based on buses using existing roads. BRT can be fast, reliable, frequent and comfortable; it has the characteristics of an urban railway service at a fraction of the cost.</a:t>
            </a:r>
            <a:endParaRPr lang="en-AF" sz="28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52AF84B3-FC0A-85C6-0E4F-36CED6FCAE7E}"/>
              </a:ext>
            </a:extLst>
          </p:cNvPr>
          <p:cNvSpPr txBox="1"/>
          <p:nvPr/>
        </p:nvSpPr>
        <p:spPr>
          <a:xfrm>
            <a:off x="5826212" y="6198053"/>
            <a:ext cx="6098058" cy="369332"/>
          </a:xfrm>
          <a:prstGeom prst="rect">
            <a:avLst/>
          </a:prstGeom>
          <a:noFill/>
        </p:spPr>
        <p:txBody>
          <a:bodyPr wrap="square">
            <a:spAutoFit/>
          </a:bodyPr>
          <a:lstStyle/>
          <a:p>
            <a:pPr algn="ctr"/>
            <a:r>
              <a:rPr lang="en-US" b="1" u="none" strike="noStrike" cap="all" dirty="0">
                <a:solidFill>
                  <a:srgbClr val="FF3600"/>
                </a:solidFill>
                <a:effectLst/>
                <a:latin typeface="Arial Narrow" panose="020B0604020202020204" pitchFamily="34" charset="0"/>
                <a:cs typeface="Arial Narrow" panose="020B0604020202020204" pitchFamily="34" charset="0"/>
              </a:rPr>
              <a:t>KLA BUS RAPID TRANSIT</a:t>
            </a:r>
            <a:endParaRPr lang="en-AF" b="1"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4005009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82380D57-EB3E-8355-FA4A-8F072DE8E1A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5999" y="395416"/>
            <a:ext cx="5754131" cy="604245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E0FEF4F-531A-7239-A758-559DA4C389B9}"/>
              </a:ext>
            </a:extLst>
          </p:cNvPr>
          <p:cNvSpPr txBox="1"/>
          <p:nvPr/>
        </p:nvSpPr>
        <p:spPr>
          <a:xfrm>
            <a:off x="341870" y="747751"/>
            <a:ext cx="5589373" cy="5908477"/>
          </a:xfrm>
          <a:prstGeom prst="rect">
            <a:avLst/>
          </a:prstGeom>
          <a:noFill/>
        </p:spPr>
        <p:txBody>
          <a:bodyPr wrap="square">
            <a:spAutoFit/>
          </a:bodyPr>
          <a:lstStyle/>
          <a:p>
            <a:pPr algn="just">
              <a:lnSpc>
                <a:spcPct val="150000"/>
              </a:lnSpc>
            </a:pPr>
            <a:r>
              <a:rPr lang="en-US" sz="3200" u="none" strike="noStrike" dirty="0">
                <a:solidFill>
                  <a:srgbClr val="000000"/>
                </a:solidFill>
                <a:effectLst/>
                <a:latin typeface="Arial Narrow" panose="020B0604020202020204" pitchFamily="34" charset="0"/>
                <a:cs typeface="Arial Narrow" panose="020B0604020202020204" pitchFamily="34" charset="0"/>
              </a:rPr>
              <a:t>Ports around the world are currently dredging their ship channels and investing heavily in the necessary infrastructure in order to meet current and future demand on navigation. The potential benefit is characterized not only by increasing port competitiveness</a:t>
            </a:r>
            <a:endParaRPr lang="en-AF" sz="3200" dirty="0">
              <a:latin typeface="Arial Narrow" panose="020B0604020202020204" pitchFamily="34" charset="0"/>
              <a:cs typeface="Arial Narrow" panose="020B0604020202020204" pitchFamily="34" charset="0"/>
            </a:endParaRPr>
          </a:p>
        </p:txBody>
      </p:sp>
      <p:sp>
        <p:nvSpPr>
          <p:cNvPr id="6" name="TextBox 5">
            <a:extLst>
              <a:ext uri="{FF2B5EF4-FFF2-40B4-BE49-F238E27FC236}">
                <a16:creationId xmlns:a16="http://schemas.microsoft.com/office/drawing/2014/main" id="{FB39D533-4E29-8E16-6ED9-4EFF93D2B160}"/>
              </a:ext>
            </a:extLst>
          </p:cNvPr>
          <p:cNvSpPr txBox="1"/>
          <p:nvPr/>
        </p:nvSpPr>
        <p:spPr>
          <a:xfrm>
            <a:off x="6771503" y="6471562"/>
            <a:ext cx="2116349" cy="369332"/>
          </a:xfrm>
          <a:prstGeom prst="rect">
            <a:avLst/>
          </a:prstGeom>
          <a:noFill/>
        </p:spPr>
        <p:txBody>
          <a:bodyPr wrap="none" rtlCol="0">
            <a:spAutoFit/>
          </a:bodyPr>
          <a:lstStyle/>
          <a:p>
            <a:r>
              <a:rPr lang="en-US" b="1" u="none" strike="noStrike" cap="all" dirty="0">
                <a:solidFill>
                  <a:srgbClr val="FF3600"/>
                </a:solidFill>
                <a:effectLst/>
                <a:latin typeface="Arial Narrow" panose="020B0604020202020204" pitchFamily="34" charset="0"/>
                <a:cs typeface="Arial Narrow" panose="020B0604020202020204" pitchFamily="34" charset="0"/>
              </a:rPr>
              <a:t>PORT AT L.VICTORIA</a:t>
            </a:r>
            <a:endParaRPr lang="en-AF" b="1"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2730152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4CC00-22FC-B320-8D7C-EDBA35513C8A}"/>
              </a:ext>
            </a:extLst>
          </p:cNvPr>
          <p:cNvSpPr>
            <a:spLocks noGrp="1"/>
          </p:cNvSpPr>
          <p:nvPr>
            <p:ph type="title"/>
          </p:nvPr>
        </p:nvSpPr>
        <p:spPr>
          <a:xfrm>
            <a:off x="838200" y="365125"/>
            <a:ext cx="10515600" cy="789907"/>
          </a:xfrm>
        </p:spPr>
        <p:txBody>
          <a:bodyPr/>
          <a:lstStyle/>
          <a:p>
            <a:pPr algn="ctr"/>
            <a:r>
              <a:rPr lang="en-AF" b="1" dirty="0">
                <a:latin typeface="Arial Narrow" panose="020B0604020202020204" pitchFamily="34" charset="0"/>
                <a:cs typeface="Arial Narrow" panose="020B0604020202020204" pitchFamily="34" charset="0"/>
              </a:rPr>
              <a:t>LEVELS FOR POLICY FORMULATION</a:t>
            </a:r>
          </a:p>
        </p:txBody>
      </p:sp>
      <p:sp>
        <p:nvSpPr>
          <p:cNvPr id="3" name="Content Placeholder 2">
            <a:extLst>
              <a:ext uri="{FF2B5EF4-FFF2-40B4-BE49-F238E27FC236}">
                <a16:creationId xmlns:a16="http://schemas.microsoft.com/office/drawing/2014/main" id="{48F883C1-CA64-5DFB-4F15-28E71AA35CF1}"/>
              </a:ext>
            </a:extLst>
          </p:cNvPr>
          <p:cNvSpPr>
            <a:spLocks noGrp="1"/>
          </p:cNvSpPr>
          <p:nvPr>
            <p:ph idx="1"/>
          </p:nvPr>
        </p:nvSpPr>
        <p:spPr>
          <a:xfrm>
            <a:off x="717885" y="1039146"/>
            <a:ext cx="10515600" cy="3793122"/>
          </a:xfrm>
        </p:spPr>
        <p:txBody>
          <a:bodyPr>
            <a:normAutofit/>
          </a:bodyPr>
          <a:lstStyle/>
          <a:p>
            <a:pPr marL="0" indent="0">
              <a:buNone/>
            </a:pPr>
            <a:r>
              <a:rPr lang="en-US" dirty="0">
                <a:effectLst/>
                <a:latin typeface="Times" pitchFamily="2" charset="0"/>
              </a:rPr>
              <a:t>Policy Formulation is most important at higher strategic levels but has to be considered at each level of a transport planning process:</a:t>
            </a:r>
          </a:p>
          <a:p>
            <a:r>
              <a:rPr lang="en-US" dirty="0">
                <a:effectLst/>
                <a:latin typeface="Helvetica" pitchFamily="2" charset="0"/>
              </a:rPr>
              <a:t> </a:t>
            </a:r>
            <a:r>
              <a:rPr lang="en-US" b="1" dirty="0">
                <a:effectLst/>
                <a:latin typeface="Times" pitchFamily="2" charset="0"/>
              </a:rPr>
              <a:t>Strategic policies in transport </a:t>
            </a:r>
            <a:r>
              <a:rPr lang="en-US" dirty="0">
                <a:effectLst/>
                <a:latin typeface="Times" pitchFamily="2" charset="0"/>
              </a:rPr>
              <a:t>cover a larger area and include long-term strategies. These policies have to be far sighted and consequently implemented.</a:t>
            </a:r>
          </a:p>
          <a:p>
            <a:r>
              <a:rPr lang="en-US" b="1" dirty="0">
                <a:effectLst/>
                <a:latin typeface="Times" pitchFamily="2" charset="0"/>
              </a:rPr>
              <a:t>Regional and local transport policies </a:t>
            </a:r>
            <a:r>
              <a:rPr lang="en-US" dirty="0">
                <a:effectLst/>
                <a:latin typeface="Times" pitchFamily="2" charset="0"/>
              </a:rPr>
              <a:t>are applied on regions and small areas (towns, villages, etc.), following the overall principles of a general concept – however on a smaller scale.</a:t>
            </a:r>
          </a:p>
          <a:p>
            <a:endParaRPr lang="en-AF" dirty="0"/>
          </a:p>
        </p:txBody>
      </p:sp>
      <p:sp>
        <p:nvSpPr>
          <p:cNvPr id="4" name="TextBox 3">
            <a:extLst>
              <a:ext uri="{FF2B5EF4-FFF2-40B4-BE49-F238E27FC236}">
                <a16:creationId xmlns:a16="http://schemas.microsoft.com/office/drawing/2014/main" id="{30AF4918-F383-6403-5FEE-F16A0721C1A2}"/>
              </a:ext>
            </a:extLst>
          </p:cNvPr>
          <p:cNvSpPr txBox="1"/>
          <p:nvPr/>
        </p:nvSpPr>
        <p:spPr>
          <a:xfrm>
            <a:off x="152401" y="4716381"/>
            <a:ext cx="11646568" cy="1200329"/>
          </a:xfrm>
          <a:prstGeom prst="rect">
            <a:avLst/>
          </a:prstGeom>
          <a:noFill/>
        </p:spPr>
        <p:txBody>
          <a:bodyPr wrap="square" rtlCol="0">
            <a:spAutoFit/>
          </a:bodyPr>
          <a:lstStyle/>
          <a:p>
            <a:pPr algn="just"/>
            <a:r>
              <a:rPr lang="en-AF" sz="2400" b="1" dirty="0">
                <a:latin typeface="Arial Narrow" panose="020B0604020202020204" pitchFamily="34" charset="0"/>
                <a:cs typeface="Arial Narrow" panose="020B0604020202020204" pitchFamily="34" charset="0"/>
              </a:rPr>
              <a:t>NB: </a:t>
            </a:r>
            <a:r>
              <a:rPr lang="en-US" sz="2400" b="1" dirty="0">
                <a:effectLst/>
                <a:latin typeface="Arial Narrow" panose="020B0604020202020204" pitchFamily="34" charset="0"/>
                <a:cs typeface="Arial Narrow" panose="020B0604020202020204" pitchFamily="34" charset="0"/>
              </a:rPr>
              <a:t>Strategic transport policy </a:t>
            </a:r>
            <a:r>
              <a:rPr lang="en-US" sz="2400" dirty="0">
                <a:effectLst/>
                <a:latin typeface="Arial Narrow" panose="020B0604020202020204" pitchFamily="34" charset="0"/>
                <a:cs typeface="Arial Narrow" panose="020B0604020202020204" pitchFamily="34" charset="0"/>
              </a:rPr>
              <a:t>includes general ideas and principles and is therefore easily based on a consensus. It should, however, include goals which are to be met in the future as well as a set of measures to achieve these goals. </a:t>
            </a:r>
            <a:endParaRPr lang="en-AF" dirty="0"/>
          </a:p>
        </p:txBody>
      </p:sp>
    </p:spTree>
    <p:extLst>
      <p:ext uri="{BB962C8B-B14F-4D97-AF65-F5344CB8AC3E}">
        <p14:creationId xmlns:p14="http://schemas.microsoft.com/office/powerpoint/2010/main" val="3689708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CFC24-D7A5-7B07-C49F-0C498DACE9B3}"/>
              </a:ext>
            </a:extLst>
          </p:cNvPr>
          <p:cNvSpPr>
            <a:spLocks noGrp="1"/>
          </p:cNvSpPr>
          <p:nvPr>
            <p:ph type="title"/>
          </p:nvPr>
        </p:nvSpPr>
        <p:spPr/>
        <p:txBody>
          <a:bodyPr/>
          <a:lstStyle/>
          <a:p>
            <a:r>
              <a:rPr lang="en-AF" b="1" dirty="0">
                <a:latin typeface="Arial Narrow" panose="020B0604020202020204" pitchFamily="34" charset="0"/>
                <a:cs typeface="Arial Narrow" panose="020B0604020202020204" pitchFamily="34" charset="0"/>
              </a:rPr>
              <a:t>OBJECTIVES OF TRANSPORT POLICIES</a:t>
            </a:r>
          </a:p>
        </p:txBody>
      </p:sp>
      <p:sp>
        <p:nvSpPr>
          <p:cNvPr id="3" name="Content Placeholder 2">
            <a:extLst>
              <a:ext uri="{FF2B5EF4-FFF2-40B4-BE49-F238E27FC236}">
                <a16:creationId xmlns:a16="http://schemas.microsoft.com/office/drawing/2014/main" id="{5DEE677D-119A-BF88-8758-A8A31FE0A9B4}"/>
              </a:ext>
            </a:extLst>
          </p:cNvPr>
          <p:cNvSpPr>
            <a:spLocks noGrp="1"/>
          </p:cNvSpPr>
          <p:nvPr>
            <p:ph idx="1"/>
          </p:nvPr>
        </p:nvSpPr>
        <p:spPr/>
        <p:txBody>
          <a:bodyPr>
            <a:normAutofit/>
          </a:bodyPr>
          <a:lstStyle/>
          <a:p>
            <a:pPr marL="0" indent="0" algn="just">
              <a:buNone/>
            </a:pPr>
            <a:r>
              <a:rPr lang="en-US" b="0" i="0" u="none" strike="noStrike" dirty="0">
                <a:solidFill>
                  <a:srgbClr val="333333"/>
                </a:solidFill>
                <a:effectLst/>
                <a:latin typeface="Arial" panose="020B0604020202020204" pitchFamily="34" charset="0"/>
                <a:cs typeface="Arial" panose="020B0604020202020204" pitchFamily="34" charset="0"/>
              </a:rPr>
              <a:t>(</a:t>
            </a:r>
            <a:r>
              <a:rPr lang="en-US" u="none" strike="noStrike" dirty="0" err="1">
                <a:solidFill>
                  <a:srgbClr val="333333"/>
                </a:solidFill>
                <a:effectLst/>
                <a:latin typeface="Arial" panose="020B0604020202020204" pitchFamily="34" charset="0"/>
                <a:cs typeface="Arial" panose="020B0604020202020204" pitchFamily="34" charset="0"/>
              </a:rPr>
              <a:t>i</a:t>
            </a:r>
            <a:r>
              <a:rPr lang="en-US" u="none" strike="noStrike" dirty="0">
                <a:solidFill>
                  <a:srgbClr val="333333"/>
                </a:solidFill>
                <a:effectLst/>
                <a:latin typeface="Arial" panose="020B0604020202020204" pitchFamily="34" charset="0"/>
                <a:cs typeface="Arial" panose="020B0604020202020204" pitchFamily="34" charset="0"/>
              </a:rPr>
              <a:t>) </a:t>
            </a:r>
            <a:r>
              <a:rPr lang="en-US" u="none" strike="noStrike" dirty="0">
                <a:solidFill>
                  <a:srgbClr val="333333"/>
                </a:solidFill>
                <a:effectLst/>
                <a:latin typeface="Arial Narrow" panose="020B0604020202020204" pitchFamily="34" charset="0"/>
                <a:cs typeface="Arial Narrow" panose="020B0604020202020204" pitchFamily="34" charset="0"/>
              </a:rPr>
              <a:t>to stimulate growth (for example, through lower transport costs</a:t>
            </a:r>
            <a:r>
              <a:rPr lang="en-US" dirty="0">
                <a:solidFill>
                  <a:srgbClr val="333333"/>
                </a:solidFill>
                <a:latin typeface="Arial Narrow" panose="020B0604020202020204" pitchFamily="34" charset="0"/>
                <a:cs typeface="Arial Narrow" panose="020B0604020202020204" pitchFamily="34" charset="0"/>
              </a:rPr>
              <a:t> that improve trade </a:t>
            </a:r>
            <a:r>
              <a:rPr lang="en-US" u="none" strike="noStrike" dirty="0">
                <a:solidFill>
                  <a:srgbClr val="333333"/>
                </a:solidFill>
                <a:effectLst/>
                <a:latin typeface="Arial Narrow" panose="020B0604020202020204" pitchFamily="34" charset="0"/>
                <a:cs typeface="Arial Narrow" panose="020B0604020202020204" pitchFamily="34" charset="0"/>
              </a:rPr>
              <a:t>and productivity). </a:t>
            </a:r>
          </a:p>
          <a:p>
            <a:pPr marL="0" indent="0" algn="just">
              <a:buNone/>
            </a:pPr>
            <a:endParaRPr lang="en-US" u="none" strike="noStrike" dirty="0">
              <a:solidFill>
                <a:srgbClr val="333333"/>
              </a:solidFill>
              <a:effectLst/>
              <a:latin typeface="Arial Narrow" panose="020B0604020202020204" pitchFamily="34" charset="0"/>
              <a:cs typeface="Arial Narrow" panose="020B0604020202020204" pitchFamily="34" charset="0"/>
            </a:endParaRPr>
          </a:p>
          <a:p>
            <a:pPr marL="0" indent="0" algn="just">
              <a:buNone/>
            </a:pPr>
            <a:r>
              <a:rPr lang="en-US" u="none" strike="noStrike" dirty="0">
                <a:solidFill>
                  <a:srgbClr val="333333"/>
                </a:solidFill>
                <a:effectLst/>
                <a:latin typeface="Arial Narrow" panose="020B0604020202020204" pitchFamily="34" charset="0"/>
                <a:cs typeface="Arial Narrow" panose="020B0604020202020204" pitchFamily="34" charset="0"/>
              </a:rPr>
              <a:t>(ii) to facilitate social inclusion (for instance, through better access to transport services, which can enhance economic opportunities for every one including the  poor)</a:t>
            </a:r>
          </a:p>
          <a:p>
            <a:pPr marL="0" indent="0" algn="just">
              <a:buNone/>
            </a:pPr>
            <a:endParaRPr lang="en-US" dirty="0">
              <a:solidFill>
                <a:srgbClr val="333333"/>
              </a:solidFill>
              <a:latin typeface="Arial Narrow" panose="020B0604020202020204" pitchFamily="34" charset="0"/>
              <a:cs typeface="Arial Narrow" panose="020B0604020202020204" pitchFamily="34" charset="0"/>
            </a:endParaRPr>
          </a:p>
          <a:p>
            <a:pPr marL="0" indent="0" algn="just">
              <a:buNone/>
            </a:pPr>
            <a:r>
              <a:rPr lang="en-US" u="none" strike="noStrike" dirty="0">
                <a:solidFill>
                  <a:srgbClr val="333333"/>
                </a:solidFill>
                <a:effectLst/>
                <a:latin typeface="Arial Narrow" panose="020B0604020202020204" pitchFamily="34" charset="0"/>
                <a:cs typeface="Arial Narrow" panose="020B0604020202020204" pitchFamily="34" charset="0"/>
              </a:rPr>
              <a:t> (iii) to improve sustainability (for example, through reduced environmental externalities).</a:t>
            </a:r>
            <a:endParaRPr lang="en-AF"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319857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AFF9F-34FD-55F4-1216-63847B6BE124}"/>
              </a:ext>
            </a:extLst>
          </p:cNvPr>
          <p:cNvSpPr>
            <a:spLocks noGrp="1"/>
          </p:cNvSpPr>
          <p:nvPr>
            <p:ph type="title"/>
          </p:nvPr>
        </p:nvSpPr>
        <p:spPr/>
        <p:txBody>
          <a:bodyPr/>
          <a:lstStyle/>
          <a:p>
            <a:pPr algn="ctr"/>
            <a:r>
              <a:rPr lang="en-AF" b="1" dirty="0">
                <a:latin typeface="Arial Narrow" panose="020B0604020202020204" pitchFamily="34" charset="0"/>
                <a:cs typeface="Arial Narrow" panose="020B0604020202020204" pitchFamily="34" charset="0"/>
              </a:rPr>
              <a:t>TRANSPORT POLICY FRAMEWORK</a:t>
            </a:r>
          </a:p>
        </p:txBody>
      </p:sp>
      <p:sp>
        <p:nvSpPr>
          <p:cNvPr id="3" name="Content Placeholder 2">
            <a:extLst>
              <a:ext uri="{FF2B5EF4-FFF2-40B4-BE49-F238E27FC236}">
                <a16:creationId xmlns:a16="http://schemas.microsoft.com/office/drawing/2014/main" id="{A79F4DDD-7AB1-8FB1-6236-A8444AEAC25F}"/>
              </a:ext>
            </a:extLst>
          </p:cNvPr>
          <p:cNvSpPr>
            <a:spLocks noGrp="1"/>
          </p:cNvSpPr>
          <p:nvPr>
            <p:ph idx="1"/>
          </p:nvPr>
        </p:nvSpPr>
        <p:spPr/>
        <p:txBody>
          <a:bodyPr>
            <a:normAutofit/>
          </a:bodyPr>
          <a:lstStyle/>
          <a:p>
            <a:pPr marL="0" indent="0">
              <a:buNone/>
            </a:pPr>
            <a:r>
              <a:rPr lang="en-US" dirty="0">
                <a:effectLst/>
                <a:latin typeface="Arial Narrow" panose="020B0604020202020204" pitchFamily="34" charset="0"/>
                <a:cs typeface="Arial Narrow" panose="020B0604020202020204" pitchFamily="34" charset="0"/>
              </a:rPr>
              <a:t>The transport sector policy framework typically includes:</a:t>
            </a:r>
          </a:p>
          <a:p>
            <a:r>
              <a:rPr lang="en-US" dirty="0">
                <a:effectLst/>
                <a:latin typeface="Arial Narrow" panose="020B0604020202020204" pitchFamily="34" charset="0"/>
                <a:cs typeface="Arial Narrow" panose="020B0604020202020204" pitchFamily="34" charset="0"/>
              </a:rPr>
              <a:t>A national transport strategy</a:t>
            </a:r>
          </a:p>
          <a:p>
            <a:r>
              <a:rPr lang="en-US" dirty="0">
                <a:effectLst/>
                <a:latin typeface="Arial Narrow" panose="020B0604020202020204" pitchFamily="34" charset="0"/>
                <a:cs typeface="Arial Narrow" panose="020B0604020202020204" pitchFamily="34" charset="0"/>
              </a:rPr>
              <a:t> A national transport policy  </a:t>
            </a:r>
            <a:r>
              <a:rPr lang="en-US" dirty="0" err="1">
                <a:effectLst/>
                <a:latin typeface="Arial Narrow" panose="020B0604020202020204" pitchFamily="34" charset="0"/>
                <a:cs typeface="Arial Narrow" panose="020B0604020202020204" pitchFamily="34" charset="0"/>
              </a:rPr>
              <a:t>e.g</a:t>
            </a:r>
            <a:r>
              <a:rPr lang="en-US" dirty="0">
                <a:effectLst/>
                <a:latin typeface="Arial Narrow" panose="020B0604020202020204" pitchFamily="34" charset="0"/>
                <a:cs typeface="Arial Narrow" panose="020B0604020202020204" pitchFamily="34" charset="0"/>
              </a:rPr>
              <a:t> the national transport and logistics policy</a:t>
            </a:r>
          </a:p>
          <a:p>
            <a:r>
              <a:rPr lang="en-US" dirty="0">
                <a:effectLst/>
                <a:latin typeface="Arial Narrow" panose="020B0604020202020204" pitchFamily="34" charset="0"/>
                <a:cs typeface="Arial Narrow" panose="020B0604020202020204" pitchFamily="34" charset="0"/>
              </a:rPr>
              <a:t>A transport master plan </a:t>
            </a:r>
            <a:r>
              <a:rPr lang="en-US" dirty="0" err="1">
                <a:effectLst/>
                <a:latin typeface="Arial Narrow" panose="020B0604020202020204" pitchFamily="34" charset="0"/>
                <a:cs typeface="Arial Narrow" panose="020B0604020202020204" pitchFamily="34" charset="0"/>
              </a:rPr>
              <a:t>e.g</a:t>
            </a:r>
            <a:r>
              <a:rPr lang="en-US" dirty="0">
                <a:effectLst/>
                <a:latin typeface="Arial Narrow" panose="020B0604020202020204" pitchFamily="34" charset="0"/>
                <a:cs typeface="Arial Narrow" panose="020B0604020202020204" pitchFamily="34" charset="0"/>
              </a:rPr>
              <a:t> </a:t>
            </a:r>
            <a:r>
              <a:rPr lang="en-US" u="none" strike="noStrike" dirty="0">
                <a:effectLst/>
                <a:latin typeface="Arial Narrow" panose="020B0604020202020204" pitchFamily="34" charset="0"/>
                <a:cs typeface="Arial Narrow" panose="020B0604020202020204" pitchFamily="34" charset="0"/>
              </a:rPr>
              <a:t>National Transport Master Plan Including a Transport Master Plan for Greater. Kampala Metropolitan Area (NTMP/GKMA) s</a:t>
            </a:r>
            <a:endParaRPr lang="en-US" dirty="0">
              <a:effectLst/>
              <a:latin typeface="Arial Narrow" panose="020B0604020202020204" pitchFamily="34" charset="0"/>
              <a:cs typeface="Arial Narrow" panose="020B0604020202020204" pitchFamily="34" charset="0"/>
            </a:endParaRPr>
          </a:p>
          <a:p>
            <a:pPr marL="0" indent="0">
              <a:buNone/>
            </a:pPr>
            <a:endParaRPr lang="en-US" dirty="0">
              <a:latin typeface="Arial Narrow" panose="020B0604020202020204" pitchFamily="34" charset="0"/>
              <a:cs typeface="Arial Narrow" panose="020B0604020202020204" pitchFamily="34" charset="0"/>
            </a:endParaRPr>
          </a:p>
          <a:p>
            <a:pPr marL="0" indent="0" algn="just">
              <a:buNone/>
            </a:pPr>
            <a:r>
              <a:rPr lang="en-US" b="1" dirty="0">
                <a:solidFill>
                  <a:srgbClr val="C00000"/>
                </a:solidFill>
                <a:latin typeface="Arial Narrow" panose="020B0604020202020204" pitchFamily="34" charset="0"/>
                <a:cs typeface="Arial Narrow" panose="020B0604020202020204" pitchFamily="34" charset="0"/>
              </a:rPr>
              <a:t>These </a:t>
            </a:r>
            <a:r>
              <a:rPr lang="en-US" b="1" dirty="0">
                <a:solidFill>
                  <a:srgbClr val="C00000"/>
                </a:solidFill>
                <a:effectLst/>
                <a:latin typeface="Arial Narrow" panose="020B0604020202020204" pitchFamily="34" charset="0"/>
                <a:cs typeface="Arial Narrow" panose="020B0604020202020204" pitchFamily="34" charset="0"/>
              </a:rPr>
              <a:t>become operational through the implementation of a set of transport development programs and projects.</a:t>
            </a:r>
          </a:p>
          <a:p>
            <a:endParaRPr lang="en-AF" dirty="0"/>
          </a:p>
        </p:txBody>
      </p:sp>
    </p:spTree>
    <p:extLst>
      <p:ext uri="{BB962C8B-B14F-4D97-AF65-F5344CB8AC3E}">
        <p14:creationId xmlns:p14="http://schemas.microsoft.com/office/powerpoint/2010/main" val="185798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386D9-E0C4-BCDA-511E-5C1B530FA3EC}"/>
              </a:ext>
            </a:extLst>
          </p:cNvPr>
          <p:cNvSpPr>
            <a:spLocks noGrp="1"/>
          </p:cNvSpPr>
          <p:nvPr>
            <p:ph type="title"/>
          </p:nvPr>
        </p:nvSpPr>
        <p:spPr/>
        <p:txBody>
          <a:bodyPr/>
          <a:lstStyle/>
          <a:p>
            <a:pPr algn="ctr"/>
            <a:r>
              <a:rPr lang="en-US" b="1" dirty="0">
                <a:effectLst/>
                <a:latin typeface="Arial Narrow" panose="020B0604020202020204" pitchFamily="34" charset="0"/>
                <a:cs typeface="Arial Narrow" panose="020B0604020202020204" pitchFamily="34" charset="0"/>
              </a:rPr>
              <a:t>A national transport strategy</a:t>
            </a:r>
            <a:endParaRPr lang="en-AF" dirty="0"/>
          </a:p>
        </p:txBody>
      </p:sp>
      <p:sp>
        <p:nvSpPr>
          <p:cNvPr id="3" name="Content Placeholder 2">
            <a:extLst>
              <a:ext uri="{FF2B5EF4-FFF2-40B4-BE49-F238E27FC236}">
                <a16:creationId xmlns:a16="http://schemas.microsoft.com/office/drawing/2014/main" id="{A13DC2EF-DAD4-7549-C3A1-FB10315A202E}"/>
              </a:ext>
            </a:extLst>
          </p:cNvPr>
          <p:cNvSpPr>
            <a:spLocks noGrp="1"/>
          </p:cNvSpPr>
          <p:nvPr>
            <p:ph idx="1"/>
          </p:nvPr>
        </p:nvSpPr>
        <p:spPr>
          <a:xfrm>
            <a:off x="527221" y="1380781"/>
            <a:ext cx="11125201" cy="4834668"/>
          </a:xfrm>
        </p:spPr>
        <p:txBody>
          <a:bodyPr>
            <a:normAutofit fontScale="25000" lnSpcReduction="20000"/>
          </a:bodyPr>
          <a:lstStyle/>
          <a:p>
            <a:pPr algn="just">
              <a:lnSpc>
                <a:spcPct val="150000"/>
              </a:lnSpc>
            </a:pPr>
            <a:r>
              <a:rPr lang="en-US" sz="11200" u="none" strike="noStrike" dirty="0">
                <a:effectLst/>
                <a:latin typeface="Arial Narrow" panose="020B0604020202020204" pitchFamily="34" charset="0"/>
                <a:cs typeface="Arial Narrow" panose="020B0604020202020204" pitchFamily="34" charset="0"/>
              </a:rPr>
              <a:t>Involves Government developing a vision of where it wants the transport sector to be in the long term/future, and the strategic direction required to get there.</a:t>
            </a:r>
          </a:p>
          <a:p>
            <a:pPr algn="just">
              <a:lnSpc>
                <a:spcPct val="150000"/>
              </a:lnSpc>
            </a:pPr>
            <a:r>
              <a:rPr lang="en-AF" sz="11200" dirty="0">
                <a:latin typeface="Arial Narrow" panose="020B0604020202020204" pitchFamily="34" charset="0"/>
                <a:cs typeface="Arial Narrow" panose="020B0604020202020204" pitchFamily="34" charset="0"/>
              </a:rPr>
              <a:t>Strategic directions refers to actions that need to be taken in order to achieve the vision.</a:t>
            </a:r>
          </a:p>
          <a:p>
            <a:pPr marL="0" indent="0" algn="just">
              <a:lnSpc>
                <a:spcPct val="150000"/>
              </a:lnSpc>
              <a:buNone/>
            </a:pPr>
            <a:r>
              <a:rPr lang="en-US" sz="11200" b="1" dirty="0">
                <a:latin typeface="Arial Narrow" panose="020B0604020202020204" pitchFamily="34" charset="0"/>
                <a:cs typeface="Arial Narrow" panose="020B0604020202020204" pitchFamily="34" charset="0"/>
              </a:rPr>
              <a:t>O</a:t>
            </a:r>
            <a:r>
              <a:rPr lang="en-AF" sz="11200" b="1" dirty="0">
                <a:latin typeface="Arial Narrow" panose="020B0604020202020204" pitchFamily="34" charset="0"/>
                <a:cs typeface="Arial Narrow" panose="020B0604020202020204" pitchFamily="34" charset="0"/>
              </a:rPr>
              <a:t>r </a:t>
            </a:r>
          </a:p>
          <a:p>
            <a:pPr algn="just">
              <a:lnSpc>
                <a:spcPct val="150000"/>
              </a:lnSpc>
            </a:pPr>
            <a:r>
              <a:rPr lang="en-US" sz="11200" u="none" strike="noStrike" dirty="0">
                <a:effectLst/>
                <a:latin typeface="Arial Narrow" panose="020B0604020202020204" pitchFamily="34" charset="0"/>
                <a:cs typeface="Arial Narrow" panose="020B0604020202020204" pitchFamily="34" charset="0"/>
              </a:rPr>
              <a:t>Strategic direction is the set of activities and decisions required to be  made in order to achieve the goals and objectives.</a:t>
            </a:r>
            <a:endParaRPr lang="en-US" sz="11200" dirty="0">
              <a:latin typeface="Arial Narrow" panose="020B0604020202020204" pitchFamily="34" charset="0"/>
              <a:cs typeface="Arial Narrow" panose="020B0604020202020204" pitchFamily="34" charset="0"/>
            </a:endParaRPr>
          </a:p>
          <a:p>
            <a:endParaRPr lang="en-AF" dirty="0"/>
          </a:p>
        </p:txBody>
      </p:sp>
    </p:spTree>
    <p:extLst>
      <p:ext uri="{BB962C8B-B14F-4D97-AF65-F5344CB8AC3E}">
        <p14:creationId xmlns:p14="http://schemas.microsoft.com/office/powerpoint/2010/main" val="3996741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7B242-24FB-A937-0351-ED70529FC1D1}"/>
              </a:ext>
            </a:extLst>
          </p:cNvPr>
          <p:cNvSpPr>
            <a:spLocks noGrp="1"/>
          </p:cNvSpPr>
          <p:nvPr>
            <p:ph type="title"/>
          </p:nvPr>
        </p:nvSpPr>
        <p:spPr/>
        <p:txBody>
          <a:bodyPr/>
          <a:lstStyle/>
          <a:p>
            <a:r>
              <a:rPr lang="en-AF" b="1" dirty="0">
                <a:latin typeface="Arial Narrow" panose="020B0604020202020204" pitchFamily="34" charset="0"/>
                <a:cs typeface="Arial Narrow" panose="020B0604020202020204" pitchFamily="34" charset="0"/>
              </a:rPr>
              <a:t>Where we want to see  Kampala </a:t>
            </a:r>
            <a:r>
              <a:rPr lang="en-AF" sz="4000" b="1" i="1" dirty="0">
                <a:latin typeface="Arial Narrow" panose="020B0604020202020204" pitchFamily="34" charset="0"/>
                <a:cs typeface="Arial Narrow" panose="020B0604020202020204" pitchFamily="34" charset="0"/>
              </a:rPr>
              <a:t>as per Vision 2040</a:t>
            </a:r>
            <a:endParaRPr lang="en-AF" b="1" i="1" dirty="0">
              <a:latin typeface="Arial Narrow" panose="020B0604020202020204" pitchFamily="34" charset="0"/>
              <a:cs typeface="Arial Narrow" panose="020B0604020202020204" pitchFamily="34" charset="0"/>
            </a:endParaRPr>
          </a:p>
        </p:txBody>
      </p:sp>
      <p:pic>
        <p:nvPicPr>
          <p:cNvPr id="4" name="Picture 2">
            <a:extLst>
              <a:ext uri="{FF2B5EF4-FFF2-40B4-BE49-F238E27FC236}">
                <a16:creationId xmlns:a16="http://schemas.microsoft.com/office/drawing/2014/main" id="{2ADE5ED7-80FD-7A03-76CE-6AB0CB2B6EE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532238"/>
            <a:ext cx="10515600" cy="459671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495F41D-330F-E948-1458-7030620E16C4}"/>
              </a:ext>
            </a:extLst>
          </p:cNvPr>
          <p:cNvSpPr txBox="1"/>
          <p:nvPr/>
        </p:nvSpPr>
        <p:spPr>
          <a:xfrm>
            <a:off x="2233484" y="6308209"/>
            <a:ext cx="6098058" cy="369332"/>
          </a:xfrm>
          <a:prstGeom prst="rect">
            <a:avLst/>
          </a:prstGeom>
          <a:noFill/>
        </p:spPr>
        <p:txBody>
          <a:bodyPr wrap="square">
            <a:spAutoFit/>
          </a:bodyPr>
          <a:lstStyle/>
          <a:p>
            <a:r>
              <a:rPr lang="en-AF" sz="1800" b="1" i="1" dirty="0">
                <a:latin typeface="Arial Narrow" panose="020B0604020202020204" pitchFamily="34" charset="0"/>
                <a:cs typeface="Arial Narrow" panose="020B0604020202020204" pitchFamily="34" charset="0"/>
              </a:rPr>
              <a:t>(Source National Planning Authority)</a:t>
            </a:r>
            <a:endParaRPr lang="en-AF" dirty="0"/>
          </a:p>
        </p:txBody>
      </p:sp>
    </p:spTree>
    <p:extLst>
      <p:ext uri="{BB962C8B-B14F-4D97-AF65-F5344CB8AC3E}">
        <p14:creationId xmlns:p14="http://schemas.microsoft.com/office/powerpoint/2010/main" val="1621701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FEA3A-3668-7665-3019-53CF5203F060}"/>
              </a:ext>
            </a:extLst>
          </p:cNvPr>
          <p:cNvSpPr>
            <a:spLocks noGrp="1"/>
          </p:cNvSpPr>
          <p:nvPr>
            <p:ph type="title"/>
          </p:nvPr>
        </p:nvSpPr>
        <p:spPr/>
        <p:txBody>
          <a:bodyPr/>
          <a:lstStyle/>
          <a:p>
            <a:r>
              <a:rPr lang="en-AF" b="1" dirty="0">
                <a:latin typeface="Arial Narrow" panose="020B0604020202020204" pitchFamily="34" charset="0"/>
                <a:cs typeface="Arial Narrow" panose="020B0604020202020204" pitchFamily="34" charset="0"/>
              </a:rPr>
              <a:t>Where we want to see  Kampala </a:t>
            </a:r>
            <a:r>
              <a:rPr lang="en-AF" sz="4000" b="1" i="1" dirty="0">
                <a:latin typeface="Arial Narrow" panose="020B0604020202020204" pitchFamily="34" charset="0"/>
                <a:cs typeface="Arial Narrow" panose="020B0604020202020204" pitchFamily="34" charset="0"/>
              </a:rPr>
              <a:t>as per Vision 2040</a:t>
            </a:r>
            <a:endParaRPr lang="en-AF" dirty="0"/>
          </a:p>
        </p:txBody>
      </p:sp>
      <p:pic>
        <p:nvPicPr>
          <p:cNvPr id="4098" name="Picture 2">
            <a:extLst>
              <a:ext uri="{FF2B5EF4-FFF2-40B4-BE49-F238E27FC236}">
                <a16:creationId xmlns:a16="http://schemas.microsoft.com/office/drawing/2014/main" id="{41F2A374-5B1D-0419-272E-84DA7BE0021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920081"/>
            <a:ext cx="10515600" cy="41624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81381AB-395E-E1B5-C48F-93280E52EA52}"/>
              </a:ext>
            </a:extLst>
          </p:cNvPr>
          <p:cNvSpPr txBox="1"/>
          <p:nvPr/>
        </p:nvSpPr>
        <p:spPr>
          <a:xfrm>
            <a:off x="3046971" y="6308209"/>
            <a:ext cx="6098058" cy="369332"/>
          </a:xfrm>
          <a:prstGeom prst="rect">
            <a:avLst/>
          </a:prstGeom>
          <a:noFill/>
        </p:spPr>
        <p:txBody>
          <a:bodyPr wrap="square">
            <a:spAutoFit/>
          </a:bodyPr>
          <a:lstStyle/>
          <a:p>
            <a:r>
              <a:rPr lang="en-AF" sz="1800" b="1" i="1" dirty="0">
                <a:latin typeface="Arial Narrow" panose="020B0604020202020204" pitchFamily="34" charset="0"/>
                <a:cs typeface="Arial Narrow" panose="020B0604020202020204" pitchFamily="34" charset="0"/>
              </a:rPr>
              <a:t>(Source National Planning Authority)</a:t>
            </a:r>
            <a:endParaRPr lang="en-AF" dirty="0"/>
          </a:p>
        </p:txBody>
      </p:sp>
    </p:spTree>
    <p:extLst>
      <p:ext uri="{BB962C8B-B14F-4D97-AF65-F5344CB8AC3E}">
        <p14:creationId xmlns:p14="http://schemas.microsoft.com/office/powerpoint/2010/main" val="3416203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29DD9-50AD-1719-92CC-E242DD50E556}"/>
              </a:ext>
            </a:extLst>
          </p:cNvPr>
          <p:cNvSpPr>
            <a:spLocks noGrp="1"/>
          </p:cNvSpPr>
          <p:nvPr>
            <p:ph type="title"/>
          </p:nvPr>
        </p:nvSpPr>
        <p:spPr>
          <a:xfrm>
            <a:off x="1060622" y="396874"/>
            <a:ext cx="10515600" cy="566953"/>
          </a:xfrm>
        </p:spPr>
        <p:txBody>
          <a:bodyPr>
            <a:normAutofit fontScale="90000"/>
          </a:bodyPr>
          <a:lstStyle/>
          <a:p>
            <a:pPr algn="ctr"/>
            <a:r>
              <a:rPr lang="en-AF" b="1" dirty="0"/>
              <a:t>Modern bridges</a:t>
            </a:r>
          </a:p>
        </p:txBody>
      </p:sp>
      <p:pic>
        <p:nvPicPr>
          <p:cNvPr id="5122" name="Picture 2">
            <a:extLst>
              <a:ext uri="{FF2B5EF4-FFF2-40B4-BE49-F238E27FC236}">
                <a16:creationId xmlns:a16="http://schemas.microsoft.com/office/drawing/2014/main" id="{3F67992D-7FC8-D3B7-B4BF-FDC76C58E2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654" y="963827"/>
            <a:ext cx="11788346" cy="511569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8124362-FF72-E388-4161-5AE2213B0C59}"/>
              </a:ext>
            </a:extLst>
          </p:cNvPr>
          <p:cNvSpPr txBox="1"/>
          <p:nvPr/>
        </p:nvSpPr>
        <p:spPr>
          <a:xfrm>
            <a:off x="2900749" y="6185242"/>
            <a:ext cx="6098058" cy="369332"/>
          </a:xfrm>
          <a:prstGeom prst="rect">
            <a:avLst/>
          </a:prstGeom>
          <a:noFill/>
        </p:spPr>
        <p:txBody>
          <a:bodyPr wrap="square">
            <a:spAutoFit/>
          </a:bodyPr>
          <a:lstStyle/>
          <a:p>
            <a:r>
              <a:rPr lang="en-AF" sz="1800" b="1" i="1" dirty="0">
                <a:latin typeface="Arial Narrow" panose="020B0604020202020204" pitchFamily="34" charset="0"/>
                <a:cs typeface="Arial Narrow" panose="020B0604020202020204" pitchFamily="34" charset="0"/>
              </a:rPr>
              <a:t>(Source National Planning Authority)</a:t>
            </a:r>
            <a:endParaRPr lang="en-AF" dirty="0"/>
          </a:p>
        </p:txBody>
      </p:sp>
    </p:spTree>
    <p:extLst>
      <p:ext uri="{BB962C8B-B14F-4D97-AF65-F5344CB8AC3E}">
        <p14:creationId xmlns:p14="http://schemas.microsoft.com/office/powerpoint/2010/main" val="753506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1D1C5-414C-92F9-E907-53145E7B7A04}"/>
              </a:ext>
            </a:extLst>
          </p:cNvPr>
          <p:cNvSpPr>
            <a:spLocks noGrp="1"/>
          </p:cNvSpPr>
          <p:nvPr>
            <p:ph type="title"/>
          </p:nvPr>
        </p:nvSpPr>
        <p:spPr/>
        <p:txBody>
          <a:bodyPr/>
          <a:lstStyle/>
          <a:p>
            <a:pPr algn="ctr"/>
            <a:r>
              <a:rPr lang="en-AF" b="1" dirty="0">
                <a:latin typeface="Arial Narrow" panose="020B0604020202020204" pitchFamily="34" charset="0"/>
                <a:cs typeface="Arial Narrow" panose="020B0604020202020204" pitchFamily="34" charset="0"/>
              </a:rPr>
              <a:t>DEFINITION OF CONCEPTS</a:t>
            </a:r>
          </a:p>
        </p:txBody>
      </p:sp>
      <p:sp>
        <p:nvSpPr>
          <p:cNvPr id="3" name="Content Placeholder 2">
            <a:extLst>
              <a:ext uri="{FF2B5EF4-FFF2-40B4-BE49-F238E27FC236}">
                <a16:creationId xmlns:a16="http://schemas.microsoft.com/office/drawing/2014/main" id="{48DBD93E-DCC2-6D60-264E-A244E5107A20}"/>
              </a:ext>
            </a:extLst>
          </p:cNvPr>
          <p:cNvSpPr>
            <a:spLocks noGrp="1"/>
          </p:cNvSpPr>
          <p:nvPr>
            <p:ph idx="1"/>
          </p:nvPr>
        </p:nvSpPr>
        <p:spPr>
          <a:xfrm>
            <a:off x="838200" y="1825625"/>
            <a:ext cx="6649995" cy="4351338"/>
          </a:xfrm>
        </p:spPr>
        <p:txBody>
          <a:bodyPr>
            <a:normAutofit/>
          </a:bodyPr>
          <a:lstStyle/>
          <a:p>
            <a:pPr algn="just">
              <a:lnSpc>
                <a:spcPct val="200000"/>
              </a:lnSpc>
            </a:pPr>
            <a:r>
              <a:rPr lang="en-US" sz="3200" b="1" u="none" strike="noStrike" dirty="0">
                <a:effectLst/>
                <a:latin typeface="Arial Narrow" panose="020B0604020202020204" pitchFamily="34" charset="0"/>
                <a:cs typeface="Arial Narrow" panose="020B0604020202020204" pitchFamily="34" charset="0"/>
              </a:rPr>
              <a:t>A policy </a:t>
            </a:r>
            <a:r>
              <a:rPr lang="en-US" sz="3200" u="none" strike="noStrike" dirty="0">
                <a:effectLst/>
                <a:latin typeface="Arial Narrow" panose="020B0604020202020204" pitchFamily="34" charset="0"/>
                <a:cs typeface="Arial Narrow" panose="020B0604020202020204" pitchFamily="34" charset="0"/>
              </a:rPr>
              <a:t>refers to a plan of action adopted or pursued by an individual, government, party, business, </a:t>
            </a:r>
            <a:r>
              <a:rPr lang="en-US" sz="3200" u="none" strike="noStrike" dirty="0" err="1">
                <a:effectLst/>
                <a:latin typeface="Arial Narrow" panose="020B0604020202020204" pitchFamily="34" charset="0"/>
                <a:cs typeface="Arial Narrow" panose="020B0604020202020204" pitchFamily="34" charset="0"/>
              </a:rPr>
              <a:t>etc</a:t>
            </a:r>
            <a:r>
              <a:rPr lang="en-US" sz="3200" u="none" strike="noStrike" dirty="0">
                <a:effectLst/>
                <a:latin typeface="Arial Narrow" panose="020B0604020202020204" pitchFamily="34" charset="0"/>
                <a:cs typeface="Arial Narrow" panose="020B0604020202020204" pitchFamily="34" charset="0"/>
              </a:rPr>
              <a:t> · </a:t>
            </a:r>
            <a:endParaRPr lang="en-GB" sz="3200" dirty="0">
              <a:effectLst/>
              <a:latin typeface="Arial Narrow" panose="020B0604020202020204" pitchFamily="34" charset="0"/>
              <a:ea typeface="Times New Roman" panose="02020603050405020304" pitchFamily="18" charset="0"/>
              <a:cs typeface="Arial Narrow" panose="020B0604020202020204" pitchFamily="34" charset="0"/>
            </a:endParaRPr>
          </a:p>
          <a:p>
            <a:pPr algn="just"/>
            <a:endParaRPr lang="en-GB" b="1" dirty="0">
              <a:solidFill>
                <a:srgbClr val="000000"/>
              </a:solidFill>
              <a:effectLst/>
              <a:latin typeface="Arial Narrow" panose="020B0604020202020204" pitchFamily="34" charset="0"/>
              <a:ea typeface="Times New Roman" panose="02020603050405020304" pitchFamily="18" charset="0"/>
              <a:cs typeface="Arial Narrow" panose="020B0604020202020204" pitchFamily="34" charset="0"/>
            </a:endParaRPr>
          </a:p>
        </p:txBody>
      </p:sp>
      <p:pic>
        <p:nvPicPr>
          <p:cNvPr id="2050" name="Picture 2" descr="We're hiring an Accessibility Policy Development Assistant! | CiTR">
            <a:extLst>
              <a:ext uri="{FF2B5EF4-FFF2-40B4-BE49-F238E27FC236}">
                <a16:creationId xmlns:a16="http://schemas.microsoft.com/office/drawing/2014/main" id="{2103D71B-EFE8-5C8E-F098-03386FAD43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9766" y="1507524"/>
            <a:ext cx="3709087"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olicy Briefs and Papers - UMI :: Uganda Management Institute">
            <a:extLst>
              <a:ext uri="{FF2B5EF4-FFF2-40B4-BE49-F238E27FC236}">
                <a16:creationId xmlns:a16="http://schemas.microsoft.com/office/drawing/2014/main" id="{0D6641EA-B3C7-4FFB-5442-DE59C80BE5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2099" y="3793524"/>
            <a:ext cx="3802105"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415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B1AF1-C0B0-4178-F5EC-1B0EC1CAA9AD}"/>
              </a:ext>
            </a:extLst>
          </p:cNvPr>
          <p:cNvSpPr>
            <a:spLocks noGrp="1"/>
          </p:cNvSpPr>
          <p:nvPr>
            <p:ph type="title"/>
          </p:nvPr>
        </p:nvSpPr>
        <p:spPr>
          <a:xfrm>
            <a:off x="838200" y="365125"/>
            <a:ext cx="10515600" cy="845837"/>
          </a:xfrm>
        </p:spPr>
        <p:txBody>
          <a:bodyPr/>
          <a:lstStyle/>
          <a:p>
            <a:pPr algn="ctr"/>
            <a:r>
              <a:rPr lang="en-AF" b="1" dirty="0">
                <a:latin typeface="Arial Narrow" panose="020B0604020202020204" pitchFamily="34" charset="0"/>
                <a:cs typeface="Arial Narrow" panose="020B0604020202020204" pitchFamily="34" charset="0"/>
              </a:rPr>
              <a:t>Car factory</a:t>
            </a:r>
          </a:p>
        </p:txBody>
      </p:sp>
      <p:pic>
        <p:nvPicPr>
          <p:cNvPr id="6146" name="Picture 2">
            <a:extLst>
              <a:ext uri="{FF2B5EF4-FFF2-40B4-BE49-F238E27FC236}">
                <a16:creationId xmlns:a16="http://schemas.microsoft.com/office/drawing/2014/main" id="{1C8DD494-7617-8AC4-C13C-E28E37B5586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1703" y="1210962"/>
            <a:ext cx="10515600" cy="41624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F60B88F-3FE8-1BC7-7B58-5ED9EDFE8F4E}"/>
              </a:ext>
            </a:extLst>
          </p:cNvPr>
          <p:cNvSpPr txBox="1"/>
          <p:nvPr/>
        </p:nvSpPr>
        <p:spPr>
          <a:xfrm>
            <a:off x="3357949" y="5462372"/>
            <a:ext cx="6098058" cy="369332"/>
          </a:xfrm>
          <a:prstGeom prst="rect">
            <a:avLst/>
          </a:prstGeom>
          <a:noFill/>
        </p:spPr>
        <p:txBody>
          <a:bodyPr wrap="square">
            <a:spAutoFit/>
          </a:bodyPr>
          <a:lstStyle/>
          <a:p>
            <a:r>
              <a:rPr lang="en-AF" sz="1800" b="1" i="1" dirty="0">
                <a:latin typeface="Arial Narrow" panose="020B0604020202020204" pitchFamily="34" charset="0"/>
                <a:cs typeface="Arial Narrow" panose="020B0604020202020204" pitchFamily="34" charset="0"/>
              </a:rPr>
              <a:t>(Source National Planning Authority)</a:t>
            </a:r>
            <a:endParaRPr lang="en-AF" dirty="0"/>
          </a:p>
        </p:txBody>
      </p:sp>
    </p:spTree>
    <p:extLst>
      <p:ext uri="{BB962C8B-B14F-4D97-AF65-F5344CB8AC3E}">
        <p14:creationId xmlns:p14="http://schemas.microsoft.com/office/powerpoint/2010/main" val="2756441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80E9D-7B51-1575-6FF7-A2C13A0B8F58}"/>
              </a:ext>
            </a:extLst>
          </p:cNvPr>
          <p:cNvSpPr>
            <a:spLocks noGrp="1"/>
          </p:cNvSpPr>
          <p:nvPr>
            <p:ph type="title"/>
          </p:nvPr>
        </p:nvSpPr>
        <p:spPr/>
        <p:txBody>
          <a:bodyPr/>
          <a:lstStyle/>
          <a:p>
            <a:pPr algn="ctr"/>
            <a:r>
              <a:rPr lang="en-AF" b="1" dirty="0">
                <a:latin typeface="Arial Narrow" panose="020B0604020202020204" pitchFamily="34" charset="0"/>
                <a:cs typeface="Arial Narrow" panose="020B0604020202020204" pitchFamily="34" charset="0"/>
              </a:rPr>
              <a:t>Masaka interchange </a:t>
            </a:r>
          </a:p>
        </p:txBody>
      </p:sp>
      <p:pic>
        <p:nvPicPr>
          <p:cNvPr id="3074" name="Picture 2">
            <a:extLst>
              <a:ext uri="{FF2B5EF4-FFF2-40B4-BE49-F238E27FC236}">
                <a16:creationId xmlns:a16="http://schemas.microsoft.com/office/drawing/2014/main" id="{C3B2C7A6-8B44-D5A0-A8D1-08F6BEDC8F2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920081"/>
            <a:ext cx="10515600" cy="4162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474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71100-D316-3EA7-3625-9621069C27F2}"/>
              </a:ext>
            </a:extLst>
          </p:cNvPr>
          <p:cNvSpPr>
            <a:spLocks noGrp="1"/>
          </p:cNvSpPr>
          <p:nvPr>
            <p:ph type="title"/>
          </p:nvPr>
        </p:nvSpPr>
        <p:spPr/>
        <p:txBody>
          <a:bodyPr/>
          <a:lstStyle/>
          <a:p>
            <a:pPr algn="ctr"/>
            <a:r>
              <a:rPr lang="en-US" b="1" dirty="0">
                <a:effectLst/>
                <a:latin typeface="Arial Narrow" panose="020B0604020202020204" pitchFamily="34" charset="0"/>
                <a:cs typeface="Arial Narrow" panose="020B0604020202020204" pitchFamily="34" charset="0"/>
              </a:rPr>
              <a:t> A national transport policy</a:t>
            </a:r>
            <a:endParaRPr lang="en-AF" b="1" dirty="0"/>
          </a:p>
        </p:txBody>
      </p:sp>
      <p:sp>
        <p:nvSpPr>
          <p:cNvPr id="3" name="Content Placeholder 2">
            <a:extLst>
              <a:ext uri="{FF2B5EF4-FFF2-40B4-BE49-F238E27FC236}">
                <a16:creationId xmlns:a16="http://schemas.microsoft.com/office/drawing/2014/main" id="{441B987E-2F8E-0D31-96B9-D5A9405E8554}"/>
              </a:ext>
            </a:extLst>
          </p:cNvPr>
          <p:cNvSpPr>
            <a:spLocks noGrp="1"/>
          </p:cNvSpPr>
          <p:nvPr>
            <p:ph idx="1"/>
          </p:nvPr>
        </p:nvSpPr>
        <p:spPr/>
        <p:txBody>
          <a:bodyPr/>
          <a:lstStyle/>
          <a:p>
            <a:pPr algn="just">
              <a:lnSpc>
                <a:spcPct val="200000"/>
              </a:lnSpc>
            </a:pPr>
            <a:r>
              <a:rPr lang="en-AF" b="1" dirty="0">
                <a:latin typeface="Arial Narrow" panose="020B0604020202020204" pitchFamily="34" charset="0"/>
                <a:cs typeface="Arial Narrow" panose="020B0604020202020204" pitchFamily="34" charset="0"/>
              </a:rPr>
              <a:t>National transport policy e.g </a:t>
            </a:r>
            <a:r>
              <a:rPr lang="en-AF" b="1" i="1" dirty="0">
                <a:latin typeface="Arial Narrow" panose="020B0604020202020204" pitchFamily="34" charset="0"/>
                <a:cs typeface="Arial Narrow" panose="020B0604020202020204" pitchFamily="34" charset="0"/>
              </a:rPr>
              <a:t>National Transport and Logistics policy </a:t>
            </a:r>
            <a:r>
              <a:rPr lang="en-AF" dirty="0">
                <a:latin typeface="Arial Narrow" panose="020B0604020202020204" pitchFamily="34" charset="0"/>
                <a:cs typeface="Arial Narrow" panose="020B0604020202020204" pitchFamily="34" charset="0"/>
              </a:rPr>
              <a:t>provides </a:t>
            </a:r>
            <a:r>
              <a:rPr lang="en-AF" b="1" dirty="0">
                <a:solidFill>
                  <a:srgbClr val="7030A0"/>
                </a:solidFill>
                <a:latin typeface="Arial Narrow" panose="020B0604020202020204" pitchFamily="34" charset="0"/>
                <a:cs typeface="Arial Narrow" panose="020B0604020202020204" pitchFamily="34" charset="0"/>
              </a:rPr>
              <a:t>guidelines and principles that enable the achievement of the established transport vision.</a:t>
            </a:r>
            <a:endParaRPr lang="en-AF"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20999205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36D96-82D1-DAB2-FD5D-9A117857EF7D}"/>
              </a:ext>
            </a:extLst>
          </p:cNvPr>
          <p:cNvSpPr>
            <a:spLocks noGrp="1"/>
          </p:cNvSpPr>
          <p:nvPr>
            <p:ph type="title"/>
          </p:nvPr>
        </p:nvSpPr>
        <p:spPr/>
        <p:txBody>
          <a:bodyPr/>
          <a:lstStyle/>
          <a:p>
            <a:pPr algn="just"/>
            <a:r>
              <a:rPr lang="en-AF" b="1" dirty="0">
                <a:latin typeface="Arial Narrow" panose="020B0604020202020204" pitchFamily="34" charset="0"/>
                <a:cs typeface="Arial Narrow" panose="020B0604020202020204" pitchFamily="34" charset="0"/>
              </a:rPr>
              <a:t>Examples of Transport policies and action point(activities to be taken)</a:t>
            </a:r>
          </a:p>
        </p:txBody>
      </p:sp>
      <p:sp>
        <p:nvSpPr>
          <p:cNvPr id="3" name="Content Placeholder 2">
            <a:extLst>
              <a:ext uri="{FF2B5EF4-FFF2-40B4-BE49-F238E27FC236}">
                <a16:creationId xmlns:a16="http://schemas.microsoft.com/office/drawing/2014/main" id="{489C73F4-5831-EB49-8E5B-985A4323F3AC}"/>
              </a:ext>
            </a:extLst>
          </p:cNvPr>
          <p:cNvSpPr>
            <a:spLocks noGrp="1"/>
          </p:cNvSpPr>
          <p:nvPr>
            <p:ph idx="1"/>
          </p:nvPr>
        </p:nvSpPr>
        <p:spPr>
          <a:xfrm>
            <a:off x="838200" y="1825624"/>
            <a:ext cx="10515600" cy="4791743"/>
          </a:xfrm>
        </p:spPr>
        <p:txBody>
          <a:bodyPr>
            <a:normAutofit lnSpcReduction="10000"/>
          </a:bodyPr>
          <a:lstStyle/>
          <a:p>
            <a:r>
              <a:rPr lang="en-US" sz="1800" b="1" dirty="0">
                <a:solidFill>
                  <a:srgbClr val="FFFFFF"/>
                </a:solidFill>
                <a:effectLst/>
                <a:latin typeface="DIN" pitchFamily="2" charset="0"/>
              </a:rPr>
              <a:t>Policy Thrust 4: Advance towards a green transport ecosystem </a:t>
            </a:r>
            <a:endParaRPr lang="en-US" dirty="0"/>
          </a:p>
          <a:p>
            <a:pPr marL="0" indent="0">
              <a:buNone/>
            </a:pPr>
            <a:r>
              <a:rPr lang="en-AF" b="1" dirty="0">
                <a:solidFill>
                  <a:srgbClr val="FF0000"/>
                </a:solidFill>
                <a:latin typeface="Arial Narrow" panose="020B0604020202020204" pitchFamily="34" charset="0"/>
                <a:cs typeface="Arial Narrow" panose="020B0604020202020204" pitchFamily="34" charset="0"/>
              </a:rPr>
              <a:t>Policy thrust 1:Advance towards a green transport ecosystem</a:t>
            </a:r>
          </a:p>
          <a:p>
            <a:pPr marL="342900" indent="-342900">
              <a:buAutoNum type="arabicPeriod"/>
            </a:pPr>
            <a:r>
              <a:rPr lang="en-US" dirty="0">
                <a:effectLst/>
                <a:latin typeface="Arial Narrow" panose="020B0604020202020204" pitchFamily="34" charset="0"/>
                <a:cs typeface="Arial Narrow" panose="020B0604020202020204" pitchFamily="34" charset="0"/>
              </a:rPr>
              <a:t> </a:t>
            </a:r>
            <a:r>
              <a:rPr lang="en-US" i="1" dirty="0">
                <a:effectLst/>
                <a:latin typeface="Arial Narrow" panose="020B0604020202020204" pitchFamily="34" charset="0"/>
                <a:cs typeface="Arial Narrow" panose="020B0604020202020204" pitchFamily="34" charset="0"/>
              </a:rPr>
              <a:t>Enforce compliance to acts/regulations and shift towards international environmental standards </a:t>
            </a:r>
            <a:r>
              <a:rPr lang="en-US" i="1" dirty="0" err="1">
                <a:effectLst/>
                <a:latin typeface="Arial Narrow" panose="020B0604020202020204" pitchFamily="34" charset="0"/>
                <a:cs typeface="Arial Narrow" panose="020B0604020202020204" pitchFamily="34" charset="0"/>
              </a:rPr>
              <a:t>e.g</a:t>
            </a:r>
            <a:r>
              <a:rPr lang="en-US" i="1" dirty="0">
                <a:effectLst/>
                <a:latin typeface="Arial Narrow" panose="020B0604020202020204" pitchFamily="34" charset="0"/>
                <a:cs typeface="Arial Narrow" panose="020B0604020202020204" pitchFamily="34" charset="0"/>
              </a:rPr>
              <a:t> ISO 14000  </a:t>
            </a:r>
            <a:r>
              <a:rPr lang="en-US" i="1" dirty="0" err="1">
                <a:effectLst/>
                <a:latin typeface="Arial Narrow" panose="020B0604020202020204" pitchFamily="34" charset="0"/>
                <a:cs typeface="Arial Narrow" panose="020B0604020202020204" pitchFamily="34" charset="0"/>
              </a:rPr>
              <a:t>etc</a:t>
            </a:r>
            <a:endParaRPr lang="en-US" i="1" dirty="0">
              <a:effectLst/>
              <a:latin typeface="Arial Narrow" panose="020B0604020202020204" pitchFamily="34" charset="0"/>
              <a:cs typeface="Arial Narrow" panose="020B0604020202020204" pitchFamily="34" charset="0"/>
            </a:endParaRPr>
          </a:p>
          <a:p>
            <a:pPr>
              <a:buFont typeface="+mj-lt"/>
              <a:buAutoNum type="arabicPeriod"/>
            </a:pPr>
            <a:r>
              <a:rPr lang="en-US" i="1" dirty="0">
                <a:effectLst/>
                <a:latin typeface="Arial Narrow" panose="020B0604020202020204" pitchFamily="34" charset="0"/>
                <a:cs typeface="Arial Narrow" panose="020B0604020202020204" pitchFamily="34" charset="0"/>
              </a:rPr>
              <a:t>  Prioritize public transport network as fundamental structure in charting out sustainable spatial and </a:t>
            </a:r>
            <a:r>
              <a:rPr lang="en-US" i="1" dirty="0">
                <a:latin typeface="Arial Narrow" panose="020B0604020202020204" pitchFamily="34" charset="0"/>
                <a:cs typeface="Arial Narrow" panose="020B0604020202020204" pitchFamily="34" charset="0"/>
              </a:rPr>
              <a:t> </a:t>
            </a:r>
            <a:r>
              <a:rPr lang="en-US" i="1" dirty="0">
                <a:effectLst/>
                <a:latin typeface="Arial Narrow" panose="020B0604020202020204" pitchFamily="34" charset="0"/>
                <a:cs typeface="Arial Narrow" panose="020B0604020202020204" pitchFamily="34" charset="0"/>
              </a:rPr>
              <a:t>transportation growth in urbanized areas </a:t>
            </a:r>
          </a:p>
          <a:p>
            <a:pPr marL="342900" indent="-342900">
              <a:buFont typeface="Arial" panose="020B0604020202020204" pitchFamily="34" charset="0"/>
              <a:buAutoNum type="arabicPeriod"/>
            </a:pPr>
            <a:r>
              <a:rPr lang="en-US" i="1" dirty="0">
                <a:effectLst/>
                <a:latin typeface="Arial Narrow" panose="020B0604020202020204" pitchFamily="34" charset="0"/>
                <a:cs typeface="Arial Narrow" panose="020B0604020202020204" pitchFamily="34" charset="0"/>
              </a:rPr>
              <a:t> Accelerate implementation of low carbon mobility initiatives </a:t>
            </a:r>
          </a:p>
          <a:p>
            <a:pPr marL="342900" indent="-342900">
              <a:buFont typeface="Arial" panose="020B0604020202020204" pitchFamily="34" charset="0"/>
              <a:buAutoNum type="arabicPeriod"/>
            </a:pPr>
            <a:r>
              <a:rPr lang="en-US" i="1" dirty="0">
                <a:effectLst/>
                <a:latin typeface="Arial Narrow" panose="020B0604020202020204" pitchFamily="34" charset="0"/>
                <a:cs typeface="Arial Narrow" panose="020B0604020202020204" pitchFamily="34" charset="0"/>
              </a:rPr>
              <a:t>Institute measures to control pollution, noise and waste from the transport sector </a:t>
            </a:r>
          </a:p>
          <a:p>
            <a:pPr marL="342900" indent="-342900">
              <a:buFont typeface="Arial" panose="020B0604020202020204" pitchFamily="34" charset="0"/>
              <a:buAutoNum type="arabicPeriod"/>
            </a:pPr>
            <a:r>
              <a:rPr lang="en-US" i="1" dirty="0">
                <a:effectLst/>
                <a:latin typeface="Arial Narrow" panose="020B0604020202020204" pitchFamily="34" charset="0"/>
                <a:cs typeface="Arial Narrow" panose="020B0604020202020204" pitchFamily="34" charset="0"/>
              </a:rPr>
              <a:t>Develop effective communication, education and public awareness (CEPA) to create behavioral change towards practices of sustainable transport </a:t>
            </a:r>
          </a:p>
          <a:p>
            <a:pPr marL="0" indent="0">
              <a:buNone/>
            </a:pPr>
            <a:endParaRPr lang="en-US" sz="1600" i="1" dirty="0">
              <a:effectLst/>
            </a:endParaRPr>
          </a:p>
          <a:p>
            <a:pPr marL="342900" indent="-342900">
              <a:buAutoNum type="arabicPeriod"/>
            </a:pPr>
            <a:endParaRPr lang="en-US" sz="1600" dirty="0">
              <a:effectLst/>
            </a:endParaRPr>
          </a:p>
          <a:p>
            <a:pPr marL="0" indent="0">
              <a:buNone/>
            </a:pPr>
            <a:endParaRPr lang="en-AF" dirty="0"/>
          </a:p>
        </p:txBody>
      </p:sp>
    </p:spTree>
    <p:extLst>
      <p:ext uri="{BB962C8B-B14F-4D97-AF65-F5344CB8AC3E}">
        <p14:creationId xmlns:p14="http://schemas.microsoft.com/office/powerpoint/2010/main" val="2385174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57F112-3309-6B9E-3649-6B3D13457C68}"/>
              </a:ext>
            </a:extLst>
          </p:cNvPr>
          <p:cNvSpPr>
            <a:spLocks noGrp="1"/>
          </p:cNvSpPr>
          <p:nvPr>
            <p:ph idx="1"/>
          </p:nvPr>
        </p:nvSpPr>
        <p:spPr>
          <a:xfrm>
            <a:off x="838200" y="962526"/>
            <a:ext cx="10515600" cy="5214437"/>
          </a:xfrm>
        </p:spPr>
        <p:txBody>
          <a:bodyPr/>
          <a:lstStyle/>
          <a:p>
            <a:pPr marL="0" indent="0" algn="just">
              <a:buNone/>
            </a:pPr>
            <a:r>
              <a:rPr lang="en-US" b="1" dirty="0">
                <a:latin typeface="Arial Narrow" panose="020B0604020202020204" pitchFamily="34" charset="0"/>
                <a:cs typeface="Arial Narrow" panose="020B0604020202020204" pitchFamily="34" charset="0"/>
              </a:rPr>
              <a:t>Policy Thrust 2: Expand global foot print and promote </a:t>
            </a:r>
            <a:r>
              <a:rPr lang="en-US" b="1" dirty="0">
                <a:highlight>
                  <a:srgbClr val="FFFF00"/>
                </a:highlight>
                <a:latin typeface="Arial Narrow" panose="020B0604020202020204" pitchFamily="34" charset="0"/>
                <a:cs typeface="Arial Narrow" panose="020B0604020202020204" pitchFamily="34" charset="0"/>
              </a:rPr>
              <a:t>internationalization</a:t>
            </a:r>
            <a:r>
              <a:rPr lang="en-US" b="1" dirty="0">
                <a:latin typeface="Arial Narrow" panose="020B0604020202020204" pitchFamily="34" charset="0"/>
                <a:cs typeface="Arial Narrow" panose="020B0604020202020204" pitchFamily="34" charset="0"/>
              </a:rPr>
              <a:t> of transport services</a:t>
            </a:r>
          </a:p>
          <a:p>
            <a:pPr marL="0" indent="0" algn="just">
              <a:buNone/>
            </a:pPr>
            <a:r>
              <a:rPr lang="en-US" b="1" dirty="0">
                <a:latin typeface="Arial Narrow" panose="020B0604020202020204" pitchFamily="34" charset="0"/>
                <a:cs typeface="Arial Narrow" panose="020B0604020202020204" pitchFamily="34" charset="0"/>
              </a:rPr>
              <a:t>S1:</a:t>
            </a:r>
            <a:r>
              <a:rPr lang="en-US" i="1" dirty="0">
                <a:latin typeface="Arial Narrow" panose="020B0604020202020204" pitchFamily="34" charset="0"/>
                <a:cs typeface="Arial Narrow" panose="020B0604020202020204" pitchFamily="34" charset="0"/>
              </a:rPr>
              <a:t>Create an environment that facilitates local transport industry operators to become regional or global players</a:t>
            </a:r>
          </a:p>
          <a:p>
            <a:pPr marL="0" indent="0" algn="just">
              <a:buNone/>
            </a:pPr>
            <a:r>
              <a:rPr lang="en-US" dirty="0">
                <a:latin typeface="Arial Narrow" panose="020B0604020202020204" pitchFamily="34" charset="0"/>
                <a:cs typeface="Arial Narrow" panose="020B0604020202020204" pitchFamily="34" charset="0"/>
              </a:rPr>
              <a:t>S2.</a:t>
            </a:r>
            <a:r>
              <a:rPr lang="en-US" i="1" dirty="0">
                <a:latin typeface="Arial Narrow" panose="020B0604020202020204" pitchFamily="34" charset="0"/>
                <a:cs typeface="Arial Narrow" panose="020B0604020202020204" pitchFamily="34" charset="0"/>
              </a:rPr>
              <a:t>Facilitate regional cooperation and agreements that improve the transport industry.</a:t>
            </a:r>
          </a:p>
          <a:p>
            <a:pPr marL="0" indent="0" algn="just">
              <a:buNone/>
            </a:pPr>
            <a:endParaRPr lang="en-US" dirty="0">
              <a:latin typeface="Arial Narrow" panose="020B0604020202020204" pitchFamily="34" charset="0"/>
              <a:cs typeface="Arial Narrow" panose="020B0604020202020204" pitchFamily="34" charset="0"/>
            </a:endParaRPr>
          </a:p>
          <a:p>
            <a:pPr marL="0" indent="0" algn="just">
              <a:buNone/>
            </a:pPr>
            <a:r>
              <a:rPr lang="en-US" b="1" dirty="0">
                <a:latin typeface="Arial Narrow" panose="020B0604020202020204" pitchFamily="34" charset="0"/>
                <a:cs typeface="Arial Narrow" panose="020B0604020202020204" pitchFamily="34" charset="0"/>
              </a:rPr>
              <a:t>Policy Thrust3: Build and maintain the use of transport infrastructure, services and networks to </a:t>
            </a:r>
            <a:r>
              <a:rPr lang="en-US" b="1" dirty="0" err="1">
                <a:latin typeface="Arial Narrow" panose="020B0604020202020204" pitchFamily="34" charset="0"/>
                <a:cs typeface="Arial Narrow" panose="020B0604020202020204" pitchFamily="34" charset="0"/>
              </a:rPr>
              <a:t>maximise</a:t>
            </a:r>
            <a:r>
              <a:rPr lang="en-US" b="1" dirty="0">
                <a:latin typeface="Arial Narrow" panose="020B0604020202020204" pitchFamily="34" charset="0"/>
                <a:cs typeface="Arial Narrow" panose="020B0604020202020204" pitchFamily="34" charset="0"/>
              </a:rPr>
              <a:t> efficiency</a:t>
            </a:r>
          </a:p>
          <a:p>
            <a:pPr marL="0" indent="0" algn="just">
              <a:buNone/>
            </a:pPr>
            <a:r>
              <a:rPr lang="en-US" dirty="0">
                <a:latin typeface="Arial Narrow" panose="020B0604020202020204" pitchFamily="34" charset="0"/>
                <a:cs typeface="Arial Narrow" panose="020B0604020202020204" pitchFamily="34" charset="0"/>
              </a:rPr>
              <a:t>S1.</a:t>
            </a:r>
            <a:r>
              <a:rPr lang="en-US" i="1" dirty="0">
                <a:latin typeface="Arial Narrow" panose="020B0604020202020204" pitchFamily="34" charset="0"/>
                <a:cs typeface="Arial Narrow" panose="020B0604020202020204" pitchFamily="34" charset="0"/>
              </a:rPr>
              <a:t>Increase the utilization of the various transport modes</a:t>
            </a:r>
          </a:p>
          <a:p>
            <a:pPr marL="0" indent="0" algn="just">
              <a:buNone/>
            </a:pPr>
            <a:r>
              <a:rPr lang="en-US" i="1" dirty="0">
                <a:latin typeface="Arial Narrow" panose="020B0604020202020204" pitchFamily="34" charset="0"/>
                <a:cs typeface="Arial Narrow" panose="020B0604020202020204" pitchFamily="34" charset="0"/>
              </a:rPr>
              <a:t>S2. Continuous maintenance of the transport infrastructure</a:t>
            </a:r>
          </a:p>
        </p:txBody>
      </p:sp>
    </p:spTree>
    <p:extLst>
      <p:ext uri="{BB962C8B-B14F-4D97-AF65-F5344CB8AC3E}">
        <p14:creationId xmlns:p14="http://schemas.microsoft.com/office/powerpoint/2010/main" val="18607402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C9CF1-5507-633B-6B54-AD9B5D120564}"/>
              </a:ext>
            </a:extLst>
          </p:cNvPr>
          <p:cNvSpPr>
            <a:spLocks noGrp="1"/>
          </p:cNvSpPr>
          <p:nvPr>
            <p:ph type="title"/>
          </p:nvPr>
        </p:nvSpPr>
        <p:spPr/>
        <p:txBody>
          <a:bodyPr/>
          <a:lstStyle/>
          <a:p>
            <a:pPr algn="ctr"/>
            <a:r>
              <a:rPr lang="en-AF" b="1" dirty="0">
                <a:latin typeface="Arial Narrow" panose="020B0604020202020204" pitchFamily="34" charset="0"/>
                <a:cs typeface="Arial Narrow" panose="020B0604020202020204" pitchFamily="34" charset="0"/>
              </a:rPr>
              <a:t>National Master Plan</a:t>
            </a:r>
          </a:p>
        </p:txBody>
      </p:sp>
      <p:sp>
        <p:nvSpPr>
          <p:cNvPr id="3" name="Content Placeholder 2">
            <a:extLst>
              <a:ext uri="{FF2B5EF4-FFF2-40B4-BE49-F238E27FC236}">
                <a16:creationId xmlns:a16="http://schemas.microsoft.com/office/drawing/2014/main" id="{6098F888-003B-EF9B-49A3-FD170D2F8056}"/>
              </a:ext>
            </a:extLst>
          </p:cNvPr>
          <p:cNvSpPr>
            <a:spLocks noGrp="1"/>
          </p:cNvSpPr>
          <p:nvPr>
            <p:ph idx="1"/>
          </p:nvPr>
        </p:nvSpPr>
        <p:spPr/>
        <p:txBody>
          <a:bodyPr>
            <a:normAutofit/>
          </a:bodyPr>
          <a:lstStyle/>
          <a:p>
            <a:pPr algn="just"/>
            <a:r>
              <a:rPr lang="en-US" sz="3600" b="1" dirty="0">
                <a:effectLst/>
                <a:latin typeface="Arial Narrow" panose="020B0604020202020204" pitchFamily="34" charset="0"/>
                <a:cs typeface="Arial Narrow" panose="020B0604020202020204" pitchFamily="34" charset="0"/>
              </a:rPr>
              <a:t>A </a:t>
            </a:r>
            <a:r>
              <a:rPr lang="en-US" sz="3600" b="1" dirty="0">
                <a:latin typeface="Arial Narrow" panose="020B0604020202020204" pitchFamily="34" charset="0"/>
                <a:cs typeface="Arial Narrow" panose="020B0604020202020204" pitchFamily="34" charset="0"/>
              </a:rPr>
              <a:t>national master plan </a:t>
            </a:r>
            <a:r>
              <a:rPr lang="en-US" sz="3600" dirty="0">
                <a:effectLst/>
                <a:latin typeface="Arial Narrow" panose="020B0604020202020204" pitchFamily="34" charset="0"/>
                <a:cs typeface="Arial Narrow" panose="020B0604020202020204" pitchFamily="34" charset="0"/>
              </a:rPr>
              <a:t>sets the medium term strategic direction, and development priorities. </a:t>
            </a:r>
          </a:p>
          <a:p>
            <a:pPr marL="0" indent="0" algn="just">
              <a:buNone/>
            </a:pPr>
            <a:endParaRPr lang="en-US" sz="3600" dirty="0">
              <a:latin typeface="Arial Narrow" panose="020B0604020202020204" pitchFamily="34" charset="0"/>
              <a:cs typeface="Arial Narrow" panose="020B0604020202020204" pitchFamily="34" charset="0"/>
            </a:endParaRPr>
          </a:p>
          <a:p>
            <a:pPr algn="just"/>
            <a:endParaRPr lang="en-US" sz="3600" dirty="0">
              <a:latin typeface="Arial Narrow" panose="020B0604020202020204" pitchFamily="34" charset="0"/>
              <a:cs typeface="Arial Narrow" panose="020B0604020202020204" pitchFamily="34" charset="0"/>
            </a:endParaRPr>
          </a:p>
          <a:p>
            <a:pPr algn="just"/>
            <a:r>
              <a:rPr lang="en-US" sz="3600" dirty="0">
                <a:latin typeface="Arial Narrow" panose="020B0604020202020204" pitchFamily="34" charset="0"/>
                <a:cs typeface="Arial Narrow" panose="020B0604020202020204" pitchFamily="34" charset="0"/>
              </a:rPr>
              <a:t>NB: </a:t>
            </a:r>
            <a:r>
              <a:rPr lang="en-US" sz="3600" u="none" strike="noStrike" dirty="0">
                <a:effectLst/>
                <a:latin typeface="Arial Narrow" panose="020B0604020202020204" pitchFamily="34" charset="0"/>
                <a:cs typeface="Arial Narrow" panose="020B0604020202020204" pitchFamily="34" charset="0"/>
              </a:rPr>
              <a:t>Strategic direction </a:t>
            </a:r>
            <a:r>
              <a:rPr lang="en-US" sz="3600" u="none" strike="noStrike" dirty="0">
                <a:solidFill>
                  <a:srgbClr val="FF0000"/>
                </a:solidFill>
                <a:effectLst/>
                <a:latin typeface="Arial Narrow" panose="020B0604020202020204" pitchFamily="34" charset="0"/>
                <a:cs typeface="Arial Narrow" panose="020B0604020202020204" pitchFamily="34" charset="0"/>
              </a:rPr>
              <a:t>refers to </a:t>
            </a:r>
            <a:r>
              <a:rPr lang="en-US" sz="3600" dirty="0">
                <a:solidFill>
                  <a:srgbClr val="FF0000"/>
                </a:solidFill>
                <a:latin typeface="Arial Narrow" panose="020B0604020202020204" pitchFamily="34" charset="0"/>
                <a:cs typeface="Arial Narrow" panose="020B0604020202020204" pitchFamily="34" charset="0"/>
              </a:rPr>
              <a:t>a</a:t>
            </a:r>
            <a:r>
              <a:rPr lang="en-US" sz="3600" u="none" strike="noStrike" dirty="0">
                <a:solidFill>
                  <a:srgbClr val="FF0000"/>
                </a:solidFill>
                <a:effectLst/>
                <a:latin typeface="Arial Narrow" panose="020B0604020202020204" pitchFamily="34" charset="0"/>
                <a:cs typeface="Arial Narrow" panose="020B0604020202020204" pitchFamily="34" charset="0"/>
              </a:rPr>
              <a:t> set of activities and decisions required to be  made </a:t>
            </a:r>
            <a:r>
              <a:rPr lang="en-US" sz="3600" u="none" strike="noStrike" dirty="0">
                <a:effectLst/>
                <a:latin typeface="Arial Narrow" panose="020B0604020202020204" pitchFamily="34" charset="0"/>
                <a:cs typeface="Arial Narrow" panose="020B0604020202020204" pitchFamily="34" charset="0"/>
              </a:rPr>
              <a:t>in order to achieve the goals and objectives.</a:t>
            </a:r>
            <a:endParaRPr lang="en-US" sz="3600" dirty="0">
              <a:latin typeface="Arial Narrow" panose="020B0604020202020204" pitchFamily="34" charset="0"/>
              <a:cs typeface="Arial Narrow" panose="020B0604020202020204" pitchFamily="34" charset="0"/>
            </a:endParaRPr>
          </a:p>
          <a:p>
            <a:pPr algn="just"/>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57906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9A350-E90E-AFCF-7A58-EA70563ECF9F}"/>
              </a:ext>
            </a:extLst>
          </p:cNvPr>
          <p:cNvSpPr>
            <a:spLocks noGrp="1"/>
          </p:cNvSpPr>
          <p:nvPr>
            <p:ph type="title"/>
          </p:nvPr>
        </p:nvSpPr>
        <p:spPr/>
        <p:txBody>
          <a:bodyPr/>
          <a:lstStyle/>
          <a:p>
            <a:r>
              <a:rPr lang="en-AF" b="1" dirty="0">
                <a:latin typeface="Arial Narrow" panose="020B0604020202020204" pitchFamily="34" charset="0"/>
                <a:cs typeface="Arial Narrow" panose="020B0604020202020204" pitchFamily="34" charset="0"/>
              </a:rPr>
              <a:t>CHARACTERISTICS OF GOOD POLICIES</a:t>
            </a:r>
            <a:endParaRPr lang="en-AF" dirty="0"/>
          </a:p>
        </p:txBody>
      </p:sp>
      <p:sp>
        <p:nvSpPr>
          <p:cNvPr id="3" name="Content Placeholder 2">
            <a:extLst>
              <a:ext uri="{FF2B5EF4-FFF2-40B4-BE49-F238E27FC236}">
                <a16:creationId xmlns:a16="http://schemas.microsoft.com/office/drawing/2014/main" id="{C3D0BFEA-49C0-7787-ECD0-51AA81CDBF7C}"/>
              </a:ext>
            </a:extLst>
          </p:cNvPr>
          <p:cNvSpPr>
            <a:spLocks noGrp="1"/>
          </p:cNvSpPr>
          <p:nvPr>
            <p:ph idx="1"/>
          </p:nvPr>
        </p:nvSpPr>
        <p:spPr/>
        <p:txBody>
          <a:bodyPr>
            <a:normAutofit lnSpcReduction="10000"/>
          </a:bodyPr>
          <a:lstStyle/>
          <a:p>
            <a:pPr algn="just">
              <a:buFont typeface="Arial" panose="020B0604020202020204" pitchFamily="34" charset="0"/>
              <a:buChar char="•"/>
            </a:pPr>
            <a:r>
              <a:rPr lang="en-US" b="1" u="none" strike="noStrike" dirty="0">
                <a:solidFill>
                  <a:srgbClr val="202124"/>
                </a:solidFill>
                <a:effectLst/>
                <a:latin typeface="Arial Narrow" panose="020B0604020202020204" pitchFamily="34" charset="0"/>
                <a:cs typeface="Arial Narrow" panose="020B0604020202020204" pitchFamily="34" charset="0"/>
              </a:rPr>
              <a:t>Specific, relevant and applicable to the target audience </a:t>
            </a:r>
            <a:r>
              <a:rPr lang="en-US" u="none" strike="noStrike" dirty="0" err="1">
                <a:solidFill>
                  <a:srgbClr val="202124"/>
                </a:solidFill>
                <a:effectLst/>
                <a:latin typeface="Arial Narrow" panose="020B0604020202020204" pitchFamily="34" charset="0"/>
                <a:cs typeface="Arial Narrow" panose="020B0604020202020204" pitchFamily="34" charset="0"/>
              </a:rPr>
              <a:t>e.g</a:t>
            </a:r>
            <a:r>
              <a:rPr lang="en-US" u="none" strike="noStrike" dirty="0">
                <a:solidFill>
                  <a:srgbClr val="202124"/>
                </a:solidFill>
                <a:effectLst/>
                <a:latin typeface="Arial Narrow" panose="020B0604020202020204" pitchFamily="34" charset="0"/>
                <a:cs typeface="Arial Narrow" panose="020B0604020202020204" pitchFamily="34" charset="0"/>
              </a:rPr>
              <a:t> a policy targeting motorists </a:t>
            </a:r>
            <a:r>
              <a:rPr lang="en-US" u="none" strike="noStrike" dirty="0" err="1">
                <a:solidFill>
                  <a:srgbClr val="202124"/>
                </a:solidFill>
                <a:effectLst/>
                <a:latin typeface="Arial Narrow" panose="020B0604020202020204" pitchFamily="34" charset="0"/>
                <a:cs typeface="Arial Narrow" panose="020B0604020202020204" pitchFamily="34" charset="0"/>
              </a:rPr>
              <a:t>e.g</a:t>
            </a:r>
            <a:r>
              <a:rPr lang="en-US" u="none" strike="noStrike" dirty="0">
                <a:solidFill>
                  <a:srgbClr val="202124"/>
                </a:solidFill>
                <a:effectLst/>
                <a:latin typeface="Arial Narrow" panose="020B0604020202020204" pitchFamily="34" charset="0"/>
                <a:cs typeface="Arial Narrow" panose="020B0604020202020204" pitchFamily="34" charset="0"/>
              </a:rPr>
              <a:t> </a:t>
            </a:r>
            <a:r>
              <a:rPr lang="en-US" b="1" i="1" u="none" strike="noStrike" dirty="0">
                <a:solidFill>
                  <a:srgbClr val="FF0000"/>
                </a:solidFill>
                <a:effectLst/>
                <a:latin typeface="Arial Narrow" panose="020B0604020202020204" pitchFamily="34" charset="0"/>
                <a:cs typeface="Arial Narrow" panose="020B0604020202020204" pitchFamily="34" charset="0"/>
              </a:rPr>
              <a:t>the traffic and road safety policy</a:t>
            </a:r>
            <a:r>
              <a:rPr lang="en-US" u="none" strike="noStrike" dirty="0">
                <a:solidFill>
                  <a:srgbClr val="202124"/>
                </a:solidFill>
                <a:effectLst/>
                <a:latin typeface="Arial Narrow" panose="020B0604020202020204" pitchFamily="34" charset="0"/>
                <a:cs typeface="Arial Narrow" panose="020B0604020202020204" pitchFamily="34" charset="0"/>
              </a:rPr>
              <a:t>, hauling firms </a:t>
            </a:r>
            <a:r>
              <a:rPr lang="en-US" u="none" strike="noStrike" dirty="0" err="1">
                <a:solidFill>
                  <a:srgbClr val="202124"/>
                </a:solidFill>
                <a:effectLst/>
                <a:latin typeface="Arial Narrow" panose="020B0604020202020204" pitchFamily="34" charset="0"/>
                <a:cs typeface="Arial Narrow" panose="020B0604020202020204" pitchFamily="34" charset="0"/>
              </a:rPr>
              <a:t>e.g</a:t>
            </a:r>
            <a:r>
              <a:rPr lang="en-US" u="none" strike="noStrike" dirty="0">
                <a:solidFill>
                  <a:srgbClr val="202124"/>
                </a:solidFill>
                <a:effectLst/>
                <a:latin typeface="Arial Narrow" panose="020B0604020202020204" pitchFamily="34" charset="0"/>
                <a:cs typeface="Arial Narrow" panose="020B0604020202020204" pitchFamily="34" charset="0"/>
              </a:rPr>
              <a:t> </a:t>
            </a:r>
            <a:r>
              <a:rPr lang="en-US" b="1" i="1" u="none" strike="noStrike" dirty="0">
                <a:solidFill>
                  <a:schemeClr val="accent2">
                    <a:lumMod val="75000"/>
                  </a:schemeClr>
                </a:solidFill>
                <a:effectLst/>
                <a:latin typeface="Arial Narrow" panose="020B0604020202020204" pitchFamily="34" charset="0"/>
                <a:cs typeface="Arial Narrow" panose="020B0604020202020204" pitchFamily="34" charset="0"/>
              </a:rPr>
              <a:t>load limit regulations </a:t>
            </a:r>
            <a:r>
              <a:rPr lang="en-US" u="none" strike="noStrike" dirty="0" err="1">
                <a:solidFill>
                  <a:srgbClr val="202124"/>
                </a:solidFill>
                <a:effectLst/>
                <a:latin typeface="Arial Narrow" panose="020B0604020202020204" pitchFamily="34" charset="0"/>
                <a:cs typeface="Arial Narrow" panose="020B0604020202020204" pitchFamily="34" charset="0"/>
              </a:rPr>
              <a:t>e.t.c</a:t>
            </a:r>
            <a:r>
              <a:rPr lang="en-US" u="none" strike="noStrike" dirty="0">
                <a:solidFill>
                  <a:srgbClr val="202124"/>
                </a:solidFill>
                <a:effectLst/>
                <a:latin typeface="Arial Narrow" panose="020B0604020202020204" pitchFamily="34" charset="0"/>
                <a:cs typeface="Arial Narrow" panose="020B0604020202020204" pitchFamily="34" charset="0"/>
              </a:rPr>
              <a:t>.</a:t>
            </a:r>
          </a:p>
          <a:p>
            <a:pPr algn="just">
              <a:buFont typeface="Arial" panose="020B0604020202020204" pitchFamily="34" charset="0"/>
              <a:buChar char="•"/>
            </a:pPr>
            <a:r>
              <a:rPr lang="en-US" b="1" u="none" strike="noStrike" dirty="0">
                <a:solidFill>
                  <a:srgbClr val="202124"/>
                </a:solidFill>
                <a:effectLst/>
                <a:latin typeface="Arial Narrow" panose="020B0604020202020204" pitchFamily="34" charset="0"/>
                <a:cs typeface="Arial Narrow" panose="020B0604020202020204" pitchFamily="34" charset="0"/>
              </a:rPr>
              <a:t>Policies need to be in plain and understandable language </a:t>
            </a:r>
            <a:r>
              <a:rPr lang="en-US" u="none" strike="noStrike" dirty="0">
                <a:solidFill>
                  <a:srgbClr val="202124"/>
                </a:solidFill>
                <a:effectLst/>
                <a:latin typeface="Arial Narrow" panose="020B0604020202020204" pitchFamily="34" charset="0"/>
                <a:cs typeface="Arial Narrow" panose="020B0604020202020204" pitchFamily="34" charset="0"/>
              </a:rPr>
              <a:t>so that they are easy to read and understand.</a:t>
            </a:r>
          </a:p>
          <a:p>
            <a:r>
              <a:rPr lang="en-US" b="1" u="none" strike="noStrike" dirty="0">
                <a:solidFill>
                  <a:srgbClr val="202124"/>
                </a:solidFill>
                <a:effectLst/>
                <a:latin typeface="Arial Narrow" panose="020B0604020202020204" pitchFamily="34" charset="0"/>
                <a:cs typeface="Arial Narrow" panose="020B0604020202020204" pitchFamily="34" charset="0"/>
              </a:rPr>
              <a:t>Policies need to be in line with the latest laws and rules </a:t>
            </a:r>
            <a:r>
              <a:rPr lang="en-US" u="none" strike="noStrike" dirty="0" err="1">
                <a:solidFill>
                  <a:srgbClr val="202124"/>
                </a:solidFill>
                <a:effectLst/>
                <a:latin typeface="Arial Narrow" panose="020B0604020202020204" pitchFamily="34" charset="0"/>
                <a:cs typeface="Arial Narrow" panose="020B0604020202020204" pitchFamily="34" charset="0"/>
              </a:rPr>
              <a:t>e.g</a:t>
            </a:r>
            <a:r>
              <a:rPr lang="en-US" u="none" strike="noStrike" dirty="0">
                <a:solidFill>
                  <a:srgbClr val="202124"/>
                </a:solidFill>
                <a:effectLst/>
                <a:latin typeface="Arial Narrow" panose="020B0604020202020204" pitchFamily="34" charset="0"/>
                <a:cs typeface="Arial Narrow" panose="020B0604020202020204" pitchFamily="34" charset="0"/>
              </a:rPr>
              <a:t> the 1995 constitution,</a:t>
            </a:r>
            <a:r>
              <a:rPr lang="en-US" dirty="0">
                <a:effectLst/>
                <a:latin typeface="Helvetica" pitchFamily="2" charset="0"/>
              </a:rPr>
              <a:t> </a:t>
            </a:r>
            <a:r>
              <a:rPr lang="en-US" dirty="0">
                <a:effectLst/>
                <a:latin typeface="Arial Narrow" panose="020B0604020202020204" pitchFamily="34" charset="0"/>
                <a:cs typeface="Arial Narrow" panose="020B0604020202020204" pitchFamily="34" charset="0"/>
              </a:rPr>
              <a:t>Local Government Act </a:t>
            </a:r>
            <a:r>
              <a:rPr lang="en-US" sz="2600" dirty="0">
                <a:effectLst/>
                <a:latin typeface="Arial" panose="020B0604020202020204" pitchFamily="34" charset="0"/>
                <a:cs typeface="Arial" panose="020B0604020202020204" pitchFamily="34" charset="0"/>
              </a:rPr>
              <a:t>and </a:t>
            </a:r>
            <a:r>
              <a:rPr lang="en-US" sz="2600" dirty="0">
                <a:effectLst/>
                <a:latin typeface="Arial Narrow" panose="020B0604020202020204" pitchFamily="34" charset="0"/>
                <a:cs typeface="Arial Narrow" panose="020B0604020202020204" pitchFamily="34" charset="0"/>
              </a:rPr>
              <a:t>Regulations, Kampala Capital City Authority Act 2010 and Regulations</a:t>
            </a:r>
            <a:endParaRPr lang="en-US" u="none" strike="noStrike" dirty="0">
              <a:solidFill>
                <a:srgbClr val="202124"/>
              </a:solidFill>
              <a:effectLst/>
              <a:latin typeface="Arial Narrow" panose="020B0604020202020204" pitchFamily="34" charset="0"/>
              <a:cs typeface="Arial Narrow" panose="020B0604020202020204" pitchFamily="34" charset="0"/>
            </a:endParaRPr>
          </a:p>
          <a:p>
            <a:pPr algn="l">
              <a:buFont typeface="Arial" panose="020B0604020202020204" pitchFamily="34" charset="0"/>
              <a:buChar char="•"/>
            </a:pPr>
            <a:r>
              <a:rPr lang="en-US" u="none" strike="noStrike" dirty="0">
                <a:solidFill>
                  <a:srgbClr val="202124"/>
                </a:solidFill>
                <a:effectLst/>
                <a:latin typeface="Arial Narrow" panose="020B0604020202020204" pitchFamily="34" charset="0"/>
                <a:cs typeface="Arial Narrow" panose="020B0604020202020204" pitchFamily="34" charset="0"/>
              </a:rPr>
              <a:t>Policies need </a:t>
            </a:r>
            <a:r>
              <a:rPr lang="en-US" dirty="0">
                <a:solidFill>
                  <a:srgbClr val="202124"/>
                </a:solidFill>
                <a:latin typeface="Arial Narrow" panose="020B0604020202020204" pitchFamily="34" charset="0"/>
                <a:cs typeface="Arial Narrow" panose="020B0604020202020204" pitchFamily="34" charset="0"/>
              </a:rPr>
              <a:t>to be </a:t>
            </a:r>
            <a:r>
              <a:rPr lang="en-US" u="none" strike="noStrike" dirty="0">
                <a:solidFill>
                  <a:srgbClr val="202124"/>
                </a:solidFill>
                <a:effectLst/>
                <a:latin typeface="Arial Narrow" panose="020B0604020202020204" pitchFamily="34" charset="0"/>
                <a:cs typeface="Arial Narrow" panose="020B0604020202020204" pitchFamily="34" charset="0"/>
              </a:rPr>
              <a:t>clear on what the target audience can and cannot do </a:t>
            </a:r>
            <a:r>
              <a:rPr lang="en-US" u="none" strike="noStrike" dirty="0" err="1">
                <a:solidFill>
                  <a:srgbClr val="202124"/>
                </a:solidFill>
                <a:effectLst/>
                <a:latin typeface="Arial Narrow" panose="020B0604020202020204" pitchFamily="34" charset="0"/>
                <a:cs typeface="Arial Narrow" panose="020B0604020202020204" pitchFamily="34" charset="0"/>
              </a:rPr>
              <a:t>e.g</a:t>
            </a:r>
            <a:r>
              <a:rPr lang="en-US" u="none" strike="noStrike" dirty="0">
                <a:solidFill>
                  <a:srgbClr val="202124"/>
                </a:solidFill>
                <a:effectLst/>
                <a:latin typeface="Arial Narrow" panose="020B0604020202020204" pitchFamily="34" charset="0"/>
                <a:cs typeface="Arial Narrow" panose="020B0604020202020204" pitchFamily="34" charset="0"/>
              </a:rPr>
              <a:t> </a:t>
            </a:r>
            <a:r>
              <a:rPr lang="en-US" b="1" i="1" u="none" strike="noStrike" dirty="0">
                <a:solidFill>
                  <a:srgbClr val="C00000"/>
                </a:solidFill>
                <a:effectLst/>
                <a:latin typeface="Arial Narrow" panose="020B0604020202020204" pitchFamily="34" charset="0"/>
                <a:cs typeface="Arial Narrow" panose="020B0604020202020204" pitchFamily="34" charset="0"/>
              </a:rPr>
              <a:t>not driving when drank</a:t>
            </a:r>
            <a:r>
              <a:rPr lang="en-US" u="none" strike="noStrike" dirty="0">
                <a:solidFill>
                  <a:srgbClr val="202124"/>
                </a:solidFill>
                <a:effectLst/>
                <a:latin typeface="Arial Narrow" panose="020B0604020202020204" pitchFamily="34" charset="0"/>
                <a:cs typeface="Arial Narrow" panose="020B0604020202020204" pitchFamily="34" charset="0"/>
              </a:rPr>
              <a:t>.</a:t>
            </a:r>
          </a:p>
          <a:p>
            <a:pPr algn="l">
              <a:buFont typeface="Arial" panose="020B0604020202020204" pitchFamily="34" charset="0"/>
              <a:buChar char="•"/>
            </a:pPr>
            <a:r>
              <a:rPr lang="en-US" dirty="0" err="1">
                <a:solidFill>
                  <a:srgbClr val="202124"/>
                </a:solidFill>
                <a:latin typeface="Arial Narrow" panose="020B0604020202020204" pitchFamily="34" charset="0"/>
                <a:cs typeface="Arial Narrow" panose="020B0604020202020204" pitchFamily="34" charset="0"/>
              </a:rPr>
              <a:t>Etc</a:t>
            </a:r>
            <a:r>
              <a:rPr lang="en-US" dirty="0">
                <a:solidFill>
                  <a:srgbClr val="202124"/>
                </a:solidFill>
                <a:latin typeface="Arial Narrow" panose="020B0604020202020204" pitchFamily="34" charset="0"/>
                <a:cs typeface="Arial Narrow" panose="020B0604020202020204" pitchFamily="34" charset="0"/>
              </a:rPr>
              <a:t> </a:t>
            </a:r>
            <a:endParaRPr lang="en-US" u="none" strike="noStrike" dirty="0">
              <a:solidFill>
                <a:srgbClr val="202124"/>
              </a:solidFill>
              <a:effectLst/>
              <a:latin typeface="Arial Narrow" panose="020B0604020202020204" pitchFamily="34" charset="0"/>
              <a:cs typeface="Arial Narrow" panose="020B0604020202020204" pitchFamily="34" charset="0"/>
            </a:endParaRPr>
          </a:p>
          <a:p>
            <a:pPr marL="0" indent="0" algn="just">
              <a:buNone/>
            </a:pPr>
            <a:endParaRPr lang="en-AF" dirty="0"/>
          </a:p>
        </p:txBody>
      </p:sp>
    </p:spTree>
    <p:extLst>
      <p:ext uri="{BB962C8B-B14F-4D97-AF65-F5344CB8AC3E}">
        <p14:creationId xmlns:p14="http://schemas.microsoft.com/office/powerpoint/2010/main" val="9681446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D17A9-BC54-76EF-E53B-4E4EA18C67A0}"/>
              </a:ext>
            </a:extLst>
          </p:cNvPr>
          <p:cNvSpPr>
            <a:spLocks noGrp="1"/>
          </p:cNvSpPr>
          <p:nvPr>
            <p:ph type="title"/>
          </p:nvPr>
        </p:nvSpPr>
        <p:spPr/>
        <p:txBody>
          <a:bodyPr>
            <a:normAutofit fontScale="90000"/>
          </a:bodyPr>
          <a:lstStyle/>
          <a:p>
            <a:pPr algn="ctr"/>
            <a:br>
              <a:rPr lang="en-US" dirty="0">
                <a:effectLst/>
                <a:latin typeface="Times" pitchFamily="2" charset="0"/>
              </a:rPr>
            </a:br>
            <a:r>
              <a:rPr lang="en-US" b="1" dirty="0">
                <a:effectLst/>
                <a:latin typeface="Arial Narrow" panose="020B0604020202020204" pitchFamily="34" charset="0"/>
                <a:cs typeface="Arial Narrow" panose="020B0604020202020204" pitchFamily="34" charset="0"/>
              </a:rPr>
              <a:t>Common features </a:t>
            </a:r>
            <a:r>
              <a:rPr lang="en-US" b="1" dirty="0">
                <a:latin typeface="Arial Narrow" panose="020B0604020202020204" pitchFamily="34" charset="0"/>
                <a:cs typeface="Arial Narrow" panose="020B0604020202020204" pitchFamily="34" charset="0"/>
              </a:rPr>
              <a:t>of </a:t>
            </a:r>
            <a:r>
              <a:rPr lang="en-US" b="1" dirty="0">
                <a:effectLst/>
                <a:latin typeface="Arial Narrow" panose="020B0604020202020204" pitchFamily="34" charset="0"/>
                <a:cs typeface="Arial Narrow" panose="020B0604020202020204" pitchFamily="34" charset="0"/>
              </a:rPr>
              <a:t>transport policies</a:t>
            </a:r>
            <a:br>
              <a:rPr lang="en-US" dirty="0">
                <a:effectLst/>
                <a:latin typeface="Times" pitchFamily="2" charset="0"/>
              </a:rPr>
            </a:br>
            <a:endParaRPr lang="en-AF" dirty="0"/>
          </a:p>
        </p:txBody>
      </p:sp>
      <p:sp>
        <p:nvSpPr>
          <p:cNvPr id="3" name="Content Placeholder 2">
            <a:extLst>
              <a:ext uri="{FF2B5EF4-FFF2-40B4-BE49-F238E27FC236}">
                <a16:creationId xmlns:a16="http://schemas.microsoft.com/office/drawing/2014/main" id="{81DEFB66-C959-93A9-C050-C13E14374D4C}"/>
              </a:ext>
            </a:extLst>
          </p:cNvPr>
          <p:cNvSpPr>
            <a:spLocks noGrp="1"/>
          </p:cNvSpPr>
          <p:nvPr>
            <p:ph idx="1"/>
          </p:nvPr>
        </p:nvSpPr>
        <p:spPr/>
        <p:txBody>
          <a:bodyPr>
            <a:normAutofit/>
          </a:bodyPr>
          <a:lstStyle/>
          <a:p>
            <a:pPr algn="just"/>
            <a:r>
              <a:rPr lang="en-US" b="1" dirty="0">
                <a:solidFill>
                  <a:srgbClr val="C00000"/>
                </a:solidFill>
                <a:latin typeface="Arial Narrow" panose="020B0604020202020204" pitchFamily="34" charset="0"/>
                <a:cs typeface="Arial Narrow" panose="020B0604020202020204" pitchFamily="34" charset="0"/>
              </a:rPr>
              <a:t>I</a:t>
            </a:r>
            <a:r>
              <a:rPr lang="en-US" b="1" dirty="0">
                <a:solidFill>
                  <a:srgbClr val="C00000"/>
                </a:solidFill>
                <a:effectLst/>
                <a:latin typeface="Arial Narrow" panose="020B0604020202020204" pitchFamily="34" charset="0"/>
                <a:cs typeface="Arial Narrow" panose="020B0604020202020204" pitchFamily="34" charset="0"/>
              </a:rPr>
              <a:t>nclusion of all affected parties </a:t>
            </a:r>
            <a:r>
              <a:rPr lang="en-US" dirty="0">
                <a:effectLst/>
                <a:latin typeface="Arial Narrow" panose="020B0604020202020204" pitchFamily="34" charset="0"/>
                <a:cs typeface="Arial Narrow" panose="020B0604020202020204" pitchFamily="34" charset="0"/>
              </a:rPr>
              <a:t>(transport operators, transport users, politicians, etc.);</a:t>
            </a:r>
          </a:p>
          <a:p>
            <a:pPr algn="just"/>
            <a:r>
              <a:rPr lang="en-US" b="1" dirty="0">
                <a:solidFill>
                  <a:srgbClr val="0070C0"/>
                </a:solidFill>
                <a:effectLst/>
                <a:latin typeface="Arial Narrow" panose="020B0604020202020204" pitchFamily="34" charset="0"/>
                <a:cs typeface="Arial Narrow" panose="020B0604020202020204" pitchFamily="34" charset="0"/>
              </a:rPr>
              <a:t>Inclusion of all affected aspects </a:t>
            </a:r>
            <a:r>
              <a:rPr lang="en-US" dirty="0">
                <a:effectLst/>
                <a:latin typeface="Arial Narrow" panose="020B0604020202020204" pitchFamily="34" charset="0"/>
                <a:cs typeface="Arial Narrow" panose="020B0604020202020204" pitchFamily="34" charset="0"/>
              </a:rPr>
              <a:t>(transport, modes of transport, health, environment, social policies, trade, etc.);</a:t>
            </a:r>
          </a:p>
          <a:p>
            <a:pPr algn="just"/>
            <a:r>
              <a:rPr lang="en-US" dirty="0">
                <a:effectLst/>
                <a:latin typeface="Arial Narrow" panose="020B0604020202020204" pitchFamily="34" charset="0"/>
                <a:cs typeface="Arial Narrow" panose="020B0604020202020204" pitchFamily="34" charset="0"/>
              </a:rPr>
              <a:t> </a:t>
            </a:r>
            <a:r>
              <a:rPr lang="en-US" b="1" dirty="0">
                <a:solidFill>
                  <a:srgbClr val="0070C0"/>
                </a:solidFill>
                <a:effectLst/>
                <a:latin typeface="Arial Narrow" panose="020B0604020202020204" pitchFamily="34" charset="0"/>
                <a:cs typeface="Arial Narrow" panose="020B0604020202020204" pitchFamily="34" charset="0"/>
              </a:rPr>
              <a:t>Approval of a majority </a:t>
            </a:r>
            <a:r>
              <a:rPr lang="en-US" dirty="0">
                <a:effectLst/>
                <a:latin typeface="Arial Narrow" panose="020B0604020202020204" pitchFamily="34" charset="0"/>
                <a:cs typeface="Arial Narrow" panose="020B0604020202020204" pitchFamily="34" charset="0"/>
              </a:rPr>
              <a:t>(voters, experts, etc.);</a:t>
            </a:r>
          </a:p>
          <a:p>
            <a:pPr algn="just"/>
            <a:r>
              <a:rPr lang="en-US" dirty="0">
                <a:effectLst/>
                <a:latin typeface="Arial Narrow" panose="020B0604020202020204" pitchFamily="34" charset="0"/>
                <a:cs typeface="Arial Narrow" panose="020B0604020202020204" pitchFamily="34" charset="0"/>
              </a:rPr>
              <a:t> Strategic view</a:t>
            </a:r>
            <a:r>
              <a:rPr lang="en-US" dirty="0">
                <a:latin typeface="Arial Narrow" panose="020B0604020202020204" pitchFamily="34" charset="0"/>
                <a:cs typeface="Arial Narrow" panose="020B0604020202020204" pitchFamily="34" charset="0"/>
              </a:rPr>
              <a:t> </a:t>
            </a:r>
            <a:r>
              <a:rPr lang="en-US" dirty="0">
                <a:effectLst/>
                <a:latin typeface="Arial Narrow" panose="020B0604020202020204" pitchFamily="34" charset="0"/>
                <a:cs typeface="Arial Narrow" panose="020B0604020202020204" pitchFamily="34" charset="0"/>
              </a:rPr>
              <a:t>and their implementation is over </a:t>
            </a:r>
            <a:r>
              <a:rPr lang="en-US">
                <a:effectLst/>
                <a:latin typeface="Arial Narrow" panose="020B0604020202020204" pitchFamily="34" charset="0"/>
                <a:cs typeface="Arial Narrow" panose="020B0604020202020204" pitchFamily="34" charset="0"/>
              </a:rPr>
              <a:t>longer term </a:t>
            </a:r>
            <a:r>
              <a:rPr lang="en-US" dirty="0">
                <a:effectLst/>
                <a:latin typeface="Arial Narrow" panose="020B0604020202020204" pitchFamily="34" charset="0"/>
                <a:cs typeface="Arial Narrow" panose="020B0604020202020204" pitchFamily="34" charset="0"/>
              </a:rPr>
              <a:t>periods</a:t>
            </a:r>
          </a:p>
          <a:p>
            <a:pPr algn="just"/>
            <a:r>
              <a:rPr lang="en-US" dirty="0">
                <a:effectLst/>
                <a:latin typeface="Arial Narrow" panose="020B0604020202020204" pitchFamily="34" charset="0"/>
                <a:cs typeface="Arial Narrow" panose="020B0604020202020204" pitchFamily="34" charset="0"/>
              </a:rPr>
              <a:t> Possibilities to (re)adjust the policies based on feedback and evaluation, etc.</a:t>
            </a:r>
          </a:p>
          <a:p>
            <a:endParaRPr lang="en-AF" dirty="0"/>
          </a:p>
        </p:txBody>
      </p:sp>
    </p:spTree>
    <p:extLst>
      <p:ext uri="{BB962C8B-B14F-4D97-AF65-F5344CB8AC3E}">
        <p14:creationId xmlns:p14="http://schemas.microsoft.com/office/powerpoint/2010/main" val="8598038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9DB3C-F5C3-DEBC-6E67-EED2535B3A97}"/>
              </a:ext>
            </a:extLst>
          </p:cNvPr>
          <p:cNvSpPr>
            <a:spLocks noGrp="1"/>
          </p:cNvSpPr>
          <p:nvPr>
            <p:ph type="title"/>
          </p:nvPr>
        </p:nvSpPr>
        <p:spPr>
          <a:xfrm>
            <a:off x="838200" y="365125"/>
            <a:ext cx="10515600" cy="5891296"/>
          </a:xfrm>
        </p:spPr>
        <p:txBody>
          <a:bodyPr/>
          <a:lstStyle/>
          <a:p>
            <a:pPr algn="ctr"/>
            <a:r>
              <a:rPr lang="en-AF" b="1" dirty="0">
                <a:latin typeface="Arial Narrow" panose="020B0604020202020204" pitchFamily="34" charset="0"/>
                <a:cs typeface="Arial Narrow" panose="020B0604020202020204" pitchFamily="34" charset="0"/>
              </a:rPr>
              <a:t>THE END</a:t>
            </a:r>
          </a:p>
        </p:txBody>
      </p:sp>
    </p:spTree>
    <p:extLst>
      <p:ext uri="{BB962C8B-B14F-4D97-AF65-F5344CB8AC3E}">
        <p14:creationId xmlns:p14="http://schemas.microsoft.com/office/powerpoint/2010/main" val="646067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4CEF67-4648-F772-639E-EE4B5A18F428}"/>
              </a:ext>
            </a:extLst>
          </p:cNvPr>
          <p:cNvSpPr>
            <a:spLocks noGrp="1"/>
          </p:cNvSpPr>
          <p:nvPr>
            <p:ph idx="1"/>
          </p:nvPr>
        </p:nvSpPr>
        <p:spPr>
          <a:xfrm>
            <a:off x="838200" y="407774"/>
            <a:ext cx="6242222" cy="5769189"/>
          </a:xfrm>
        </p:spPr>
        <p:txBody>
          <a:bodyPr>
            <a:normAutofit/>
          </a:bodyPr>
          <a:lstStyle/>
          <a:p>
            <a:pPr algn="just"/>
            <a:r>
              <a:rPr lang="en-GB" b="1" dirty="0">
                <a:solidFill>
                  <a:srgbClr val="000000"/>
                </a:solidFill>
                <a:effectLst/>
                <a:latin typeface="Arial Narrow" panose="020B0604020202020204" pitchFamily="34" charset="0"/>
                <a:ea typeface="Times New Roman" panose="02020603050405020304" pitchFamily="18" charset="0"/>
                <a:cs typeface="Arial Narrow" panose="020B0604020202020204" pitchFamily="34" charset="0"/>
              </a:rPr>
              <a:t>Public policy</a:t>
            </a:r>
            <a:r>
              <a:rPr lang="en-AF" dirty="0">
                <a:solidFill>
                  <a:srgbClr val="000000"/>
                </a:solidFill>
                <a:latin typeface="Arial Narrow" panose="020B0604020202020204" pitchFamily="34" charset="0"/>
                <a:ea typeface="Times New Roman" panose="02020603050405020304" pitchFamily="18" charset="0"/>
                <a:cs typeface="Arial Narrow" panose="020B0604020202020204" pitchFamily="34" charset="0"/>
              </a:rPr>
              <a:t>:-</a:t>
            </a:r>
            <a:r>
              <a:rPr lang="en-US" u="none" strike="noStrike" dirty="0">
                <a:solidFill>
                  <a:srgbClr val="4D5156"/>
                </a:solidFill>
                <a:effectLst/>
                <a:latin typeface="Arial Narrow" panose="020B0604020202020204" pitchFamily="34" charset="0"/>
                <a:cs typeface="Arial Narrow" panose="020B0604020202020204" pitchFamily="34" charset="0"/>
              </a:rPr>
              <a:t> </a:t>
            </a:r>
            <a:r>
              <a:rPr lang="en-US" u="none" strike="noStrike" dirty="0">
                <a:effectLst/>
                <a:latin typeface="Arial Narrow" panose="020B0604020202020204" pitchFamily="34" charset="0"/>
                <a:cs typeface="Arial Narrow" panose="020B0604020202020204" pitchFamily="34" charset="0"/>
              </a:rPr>
              <a:t>is what the government chooses to do (actual) or not do (implied) about a particular issue or problem.</a:t>
            </a:r>
          </a:p>
          <a:p>
            <a:pPr algn="just"/>
            <a:r>
              <a:rPr lang="en-US" b="0" i="0" u="none" strike="noStrike" dirty="0">
                <a:solidFill>
                  <a:srgbClr val="70757A"/>
                </a:solidFill>
                <a:effectLst/>
                <a:latin typeface="arial" panose="020B0604020202020204" pitchFamily="34" charset="0"/>
              </a:rPr>
              <a:t> </a:t>
            </a:r>
            <a:r>
              <a:rPr lang="en-US" b="1" u="none" strike="noStrike" dirty="0">
                <a:effectLst/>
                <a:latin typeface="Arial Narrow" panose="020B0604020202020204" pitchFamily="34" charset="0"/>
                <a:cs typeface="Arial Narrow" panose="020B0604020202020204" pitchFamily="34" charset="0"/>
              </a:rPr>
              <a:t>Public policy </a:t>
            </a:r>
            <a:r>
              <a:rPr lang="en-US" u="none" strike="noStrike" dirty="0">
                <a:effectLst/>
                <a:latin typeface="Arial Narrow" panose="020B0604020202020204" pitchFamily="34" charset="0"/>
                <a:cs typeface="Arial Narrow" panose="020B0604020202020204" pitchFamily="34" charset="0"/>
              </a:rPr>
              <a:t>is a collection of laws and regulations used to maintain order or solve a social problem.</a:t>
            </a:r>
          </a:p>
          <a:p>
            <a:pPr algn="just"/>
            <a:r>
              <a:rPr lang="en-US" b="1" u="none" strike="noStrike" dirty="0">
                <a:effectLst/>
                <a:latin typeface="Arial Narrow" panose="020B0604020202020204" pitchFamily="34" charset="0"/>
                <a:cs typeface="Arial Narrow" panose="020B0604020202020204" pitchFamily="34" charset="0"/>
              </a:rPr>
              <a:t>Public policy </a:t>
            </a:r>
            <a:r>
              <a:rPr lang="en-US" u="none" strike="noStrike" dirty="0">
                <a:effectLst/>
                <a:latin typeface="Arial Narrow" panose="020B0604020202020204" pitchFamily="34" charset="0"/>
                <a:cs typeface="Arial Narrow" panose="020B0604020202020204" pitchFamily="34" charset="0"/>
              </a:rPr>
              <a:t>is a set of laws, guidelines, and actions decided and taken by governments in order to work in favor of the public.</a:t>
            </a:r>
            <a:endParaRPr lang="en-AF" dirty="0">
              <a:latin typeface="Arial Narrow" panose="020B0604020202020204" pitchFamily="34" charset="0"/>
              <a:cs typeface="Arial Narrow" panose="020B0604020202020204" pitchFamily="34" charset="0"/>
            </a:endParaRPr>
          </a:p>
          <a:p>
            <a:endParaRPr lang="en-AF" dirty="0"/>
          </a:p>
        </p:txBody>
      </p:sp>
      <p:pic>
        <p:nvPicPr>
          <p:cNvPr id="3074" name="Picture 2" descr="GC's Critical Public Policy Role in an Age of Upheaval | ACC Docket">
            <a:extLst>
              <a:ext uri="{FF2B5EF4-FFF2-40B4-BE49-F238E27FC236}">
                <a16:creationId xmlns:a16="http://schemas.microsoft.com/office/drawing/2014/main" id="{A0256B7C-4D7E-398F-07A8-AA2FA695A5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8783" y="407774"/>
            <a:ext cx="4687844" cy="260727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public policy Flashcards | Quizlet">
            <a:extLst>
              <a:ext uri="{FF2B5EF4-FFF2-40B4-BE49-F238E27FC236}">
                <a16:creationId xmlns:a16="http://schemas.microsoft.com/office/drawing/2014/main" id="{665EAB31-3B8D-B52B-B688-C245BE6F14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8782" y="3015050"/>
            <a:ext cx="4687843" cy="3161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86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715465-0D79-A0A3-D40E-1C816B94F9CA}"/>
              </a:ext>
            </a:extLst>
          </p:cNvPr>
          <p:cNvSpPr>
            <a:spLocks noGrp="1"/>
          </p:cNvSpPr>
          <p:nvPr>
            <p:ph idx="1"/>
          </p:nvPr>
        </p:nvSpPr>
        <p:spPr>
          <a:xfrm>
            <a:off x="838200" y="998621"/>
            <a:ext cx="5257800" cy="5178342"/>
          </a:xfrm>
        </p:spPr>
        <p:txBody>
          <a:bodyPr/>
          <a:lstStyle/>
          <a:p>
            <a:pPr algn="just"/>
            <a:r>
              <a:rPr lang="en-US" u="none" strike="noStrike" dirty="0">
                <a:effectLst/>
                <a:latin typeface="Arial Narrow" panose="020B0604020202020204" pitchFamily="34" charset="0"/>
                <a:cs typeface="Arial Narrow" panose="020B0604020202020204" pitchFamily="34" charset="0"/>
              </a:rPr>
              <a:t>Transport Policy refers to a policy which decides </a:t>
            </a:r>
            <a:r>
              <a:rPr lang="en-US" b="1" u="none" strike="noStrike" dirty="0">
                <a:effectLst/>
                <a:latin typeface="Arial Narrow" panose="020B0604020202020204" pitchFamily="34" charset="0"/>
                <a:cs typeface="Arial Narrow" panose="020B0604020202020204" pitchFamily="34" charset="0"/>
              </a:rPr>
              <a:t>the distribution of transport resources</a:t>
            </a:r>
            <a:r>
              <a:rPr lang="en-US" u="none" strike="noStrike" dirty="0">
                <a:effectLst/>
                <a:latin typeface="Arial Narrow" panose="020B0604020202020204" pitchFamily="34" charset="0"/>
                <a:cs typeface="Arial Narrow" panose="020B0604020202020204" pitchFamily="34" charset="0"/>
              </a:rPr>
              <a:t> and </a:t>
            </a:r>
            <a:r>
              <a:rPr lang="en-US" b="1" u="none" strike="noStrike" dirty="0">
                <a:effectLst/>
                <a:latin typeface="Arial Narrow" panose="020B0604020202020204" pitchFamily="34" charset="0"/>
                <a:cs typeface="Arial Narrow" panose="020B0604020202020204" pitchFamily="34" charset="0"/>
              </a:rPr>
              <a:t>plans their implementation</a:t>
            </a:r>
            <a:r>
              <a:rPr lang="en-US" u="none" strike="noStrike" dirty="0">
                <a:effectLst/>
                <a:latin typeface="Arial Narrow" panose="020B0604020202020204" pitchFamily="34" charset="0"/>
                <a:cs typeface="Arial Narrow" panose="020B0604020202020204" pitchFamily="34" charset="0"/>
              </a:rPr>
              <a:t>.</a:t>
            </a:r>
          </a:p>
          <a:p>
            <a:pPr algn="just"/>
            <a:endParaRPr lang="en-US" u="none" strike="noStrike" dirty="0">
              <a:effectLst/>
              <a:latin typeface="Arial Narrow" panose="020B0604020202020204" pitchFamily="34" charset="0"/>
              <a:cs typeface="Arial Narrow" panose="020B0604020202020204" pitchFamily="34" charset="0"/>
            </a:endParaRPr>
          </a:p>
          <a:p>
            <a:pPr algn="just"/>
            <a:r>
              <a:rPr lang="en-US" u="none" strike="noStrike" dirty="0">
                <a:effectLst/>
                <a:latin typeface="Arial Narrow" panose="020B0604020202020204" pitchFamily="34" charset="0"/>
                <a:cs typeface="Arial Narrow" panose="020B0604020202020204" pitchFamily="34" charset="0"/>
              </a:rPr>
              <a:t>Transport policy is about making decisions on how to use transportation resources</a:t>
            </a:r>
            <a:r>
              <a:rPr lang="en-US" dirty="0">
                <a:latin typeface="wfont_ee668a_caa4a018e727402faaeea22339c1a7d0"/>
                <a:cs typeface="Arial Narrow" panose="020B0604020202020204" pitchFamily="34" charset="0"/>
              </a:rPr>
              <a:t>.</a:t>
            </a:r>
            <a:endParaRPr lang="en-AF" dirty="0">
              <a:latin typeface="Arial Narrow" panose="020B0604020202020204" pitchFamily="34" charset="0"/>
              <a:cs typeface="Arial Narrow" panose="020B0604020202020204" pitchFamily="34" charset="0"/>
            </a:endParaRPr>
          </a:p>
        </p:txBody>
      </p:sp>
      <p:pic>
        <p:nvPicPr>
          <p:cNvPr id="1026" name="Picture 2" descr="Transport policy – News, Research and Analysis – The Conversation – page 1">
            <a:extLst>
              <a:ext uri="{FF2B5EF4-FFF2-40B4-BE49-F238E27FC236}">
                <a16:creationId xmlns:a16="http://schemas.microsoft.com/office/drawing/2014/main" id="{5FE56B66-DA12-9DA7-478B-1A384B708F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456" y="899812"/>
            <a:ext cx="4102100" cy="23368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ransport | FPS Foreign Affairs - Foreign Trade and Development Cooperation">
            <a:extLst>
              <a:ext uri="{FF2B5EF4-FFF2-40B4-BE49-F238E27FC236}">
                <a16:creationId xmlns:a16="http://schemas.microsoft.com/office/drawing/2014/main" id="{D492E0AD-6FF5-C69E-3017-0116CF97A5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5750" y="3429000"/>
            <a:ext cx="4270806" cy="233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626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06E3CD-F097-E668-DBDB-38A0D068D66E}"/>
              </a:ext>
            </a:extLst>
          </p:cNvPr>
          <p:cNvSpPr>
            <a:spLocks noGrp="1"/>
          </p:cNvSpPr>
          <p:nvPr>
            <p:ph idx="1"/>
          </p:nvPr>
        </p:nvSpPr>
        <p:spPr>
          <a:xfrm>
            <a:off x="541639" y="120392"/>
            <a:ext cx="6390502" cy="6737608"/>
          </a:xfrm>
        </p:spPr>
        <p:txBody>
          <a:bodyPr>
            <a:normAutofit fontScale="25000" lnSpcReduction="20000"/>
          </a:bodyPr>
          <a:lstStyle/>
          <a:p>
            <a:pPr algn="just">
              <a:lnSpc>
                <a:spcPct val="170000"/>
              </a:lnSpc>
            </a:pPr>
            <a:r>
              <a:rPr lang="en-US" sz="11200" b="1" u="none" strike="noStrike" dirty="0">
                <a:solidFill>
                  <a:srgbClr val="000000"/>
                </a:solidFill>
                <a:effectLst/>
                <a:latin typeface="Arial Narrow" panose="020B0604020202020204" pitchFamily="34" charset="0"/>
                <a:cs typeface="Arial Narrow" panose="020B0604020202020204" pitchFamily="34" charset="0"/>
              </a:rPr>
              <a:t>Policy Analysis </a:t>
            </a:r>
            <a:r>
              <a:rPr lang="en-US" sz="11200" u="none" strike="noStrike" dirty="0">
                <a:solidFill>
                  <a:srgbClr val="000000"/>
                </a:solidFill>
                <a:effectLst/>
                <a:latin typeface="Arial Narrow" panose="020B0604020202020204" pitchFamily="34" charset="0"/>
                <a:cs typeface="Arial Narrow" panose="020B0604020202020204" pitchFamily="34" charset="0"/>
              </a:rPr>
              <a:t>is the process of identifying potential policy options that could address a given problem and then comparing those options to choose the most effective, efficient, and feasible one.</a:t>
            </a:r>
            <a:endParaRPr lang="en-US" sz="11200" dirty="0">
              <a:solidFill>
                <a:srgbClr val="000000"/>
              </a:solidFill>
              <a:latin typeface="Arial Narrow" panose="020B0604020202020204" pitchFamily="34" charset="0"/>
              <a:ea typeface="Times New Roman" panose="02020603050405020304" pitchFamily="18" charset="0"/>
              <a:cs typeface="Arial Narrow" panose="020B0604020202020204" pitchFamily="34" charset="0"/>
            </a:endParaRPr>
          </a:p>
          <a:p>
            <a:pPr algn="just">
              <a:lnSpc>
                <a:spcPct val="170000"/>
              </a:lnSpc>
            </a:pPr>
            <a:r>
              <a:rPr lang="en-US" sz="11200" b="1" dirty="0">
                <a:solidFill>
                  <a:srgbClr val="191919"/>
                </a:solidFill>
                <a:effectLst/>
                <a:latin typeface="Arial Narrow" panose="020B0604020202020204" pitchFamily="34" charset="0"/>
                <a:cs typeface="Arial Narrow" panose="020B0604020202020204" pitchFamily="34" charset="0"/>
              </a:rPr>
              <a:t>Policy analysis </a:t>
            </a:r>
            <a:r>
              <a:rPr lang="en-US" sz="11200" dirty="0">
                <a:solidFill>
                  <a:srgbClr val="191919"/>
                </a:solidFill>
                <a:effectLst/>
                <a:latin typeface="Arial Narrow" panose="020B0604020202020204" pitchFamily="34" charset="0"/>
                <a:cs typeface="Arial Narrow" panose="020B0604020202020204" pitchFamily="34" charset="0"/>
              </a:rPr>
              <a:t>refers to the process through which policy solutions to social problems and public health issues are identified, analyzed, and presented to policymakers for consideration. </a:t>
            </a:r>
            <a:endParaRPr lang="en-US" sz="11200" dirty="0">
              <a:effectLst/>
              <a:latin typeface="Arial Narrow" panose="020B0604020202020204" pitchFamily="34" charset="0"/>
              <a:cs typeface="Arial Narrow" panose="020B0604020202020204" pitchFamily="34" charset="0"/>
            </a:endParaRPr>
          </a:p>
          <a:p>
            <a:pPr algn="just">
              <a:lnSpc>
                <a:spcPct val="170000"/>
              </a:lnSpc>
            </a:pPr>
            <a:endParaRPr lang="en-GB" dirty="0">
              <a:solidFill>
                <a:srgbClr val="000000"/>
              </a:solidFill>
              <a:latin typeface="Arial Narrow" panose="020B0604020202020204" pitchFamily="34" charset="0"/>
              <a:ea typeface="Times New Roman" panose="02020603050405020304" pitchFamily="18" charset="0"/>
              <a:cs typeface="Arial Narrow" panose="020B0604020202020204" pitchFamily="34" charset="0"/>
            </a:endParaRPr>
          </a:p>
          <a:p>
            <a:endParaRPr lang="en-AF" dirty="0"/>
          </a:p>
        </p:txBody>
      </p:sp>
      <p:pic>
        <p:nvPicPr>
          <p:cNvPr id="4100" name="Picture 4" descr="Public Policy Analysis | National Statistical">
            <a:extLst>
              <a:ext uri="{FF2B5EF4-FFF2-40B4-BE49-F238E27FC236}">
                <a16:creationId xmlns:a16="http://schemas.microsoft.com/office/drawing/2014/main" id="{4ACA5B11-342C-2D37-4747-94A77576DB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2042" y="478739"/>
            <a:ext cx="4783439" cy="4266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987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2084DC-BA6B-F281-C97B-4421728DBCDC}"/>
              </a:ext>
            </a:extLst>
          </p:cNvPr>
          <p:cNvSpPr>
            <a:spLocks noGrp="1"/>
          </p:cNvSpPr>
          <p:nvPr>
            <p:ph idx="1"/>
          </p:nvPr>
        </p:nvSpPr>
        <p:spPr>
          <a:xfrm>
            <a:off x="838200" y="878305"/>
            <a:ext cx="6007443" cy="5298658"/>
          </a:xfrm>
        </p:spPr>
        <p:txBody>
          <a:bodyPr>
            <a:normAutofit fontScale="85000" lnSpcReduction="10000"/>
          </a:bodyPr>
          <a:lstStyle/>
          <a:p>
            <a:pPr algn="just"/>
            <a:r>
              <a:rPr lang="en-US" b="1" dirty="0">
                <a:effectLst/>
                <a:latin typeface="Arial Narrow" panose="020B0604020202020204" pitchFamily="34" charset="0"/>
                <a:cs typeface="Arial Narrow" panose="020B0604020202020204" pitchFamily="34" charset="0"/>
              </a:rPr>
              <a:t>Policy formulation </a:t>
            </a:r>
            <a:r>
              <a:rPr lang="en-US" dirty="0">
                <a:effectLst/>
                <a:latin typeface="Arial Narrow" panose="020B0604020202020204" pitchFamily="34" charset="0"/>
                <a:cs typeface="Arial Narrow" panose="020B0604020202020204" pitchFamily="34" charset="0"/>
              </a:rPr>
              <a:t>involves</a:t>
            </a:r>
            <a:r>
              <a:rPr lang="en-US" b="0" i="0" u="none" strike="noStrike" dirty="0">
                <a:effectLst/>
                <a:latin typeface="Roboto" panose="02000000000000000000" pitchFamily="2" charset="0"/>
              </a:rPr>
              <a:t> </a:t>
            </a:r>
            <a:r>
              <a:rPr lang="en-US" u="none" strike="noStrike" dirty="0">
                <a:effectLst/>
                <a:latin typeface="Arial Narrow" panose="020B0604020202020204" pitchFamily="34" charset="0"/>
                <a:cs typeface="Arial Narrow" panose="020B0604020202020204" pitchFamily="34" charset="0"/>
              </a:rPr>
              <a:t>coming up with solution that solves a problem. </a:t>
            </a:r>
            <a:endParaRPr lang="en-US" dirty="0">
              <a:effectLst/>
              <a:latin typeface="Arial Narrow" panose="020B0604020202020204" pitchFamily="34" charset="0"/>
              <a:cs typeface="Arial Narrow" panose="020B0604020202020204" pitchFamily="34" charset="0"/>
            </a:endParaRPr>
          </a:p>
          <a:p>
            <a:pPr algn="just"/>
            <a:endParaRPr lang="en-US" dirty="0">
              <a:latin typeface="Arial Narrow" panose="020B0604020202020204" pitchFamily="34" charset="0"/>
              <a:cs typeface="Arial Narrow" panose="020B0604020202020204" pitchFamily="34" charset="0"/>
            </a:endParaRPr>
          </a:p>
          <a:p>
            <a:pPr algn="just"/>
            <a:r>
              <a:rPr lang="en-US" dirty="0">
                <a:effectLst/>
                <a:latin typeface="Arial Narrow" panose="020B0604020202020204" pitchFamily="34" charset="0"/>
                <a:cs typeface="Arial Narrow" panose="020B0604020202020204" pitchFamily="34" charset="0"/>
              </a:rPr>
              <a:t>Policy formulation is therefore; </a:t>
            </a:r>
          </a:p>
          <a:p>
            <a:pPr marL="514350" indent="-514350" algn="just">
              <a:buAutoNum type="alphaLcParenR"/>
            </a:pPr>
            <a:r>
              <a:rPr lang="en-US" dirty="0">
                <a:effectLst/>
                <a:latin typeface="Arial Narrow" panose="020B0604020202020204" pitchFamily="34" charset="0"/>
                <a:cs typeface="Arial Narrow" panose="020B0604020202020204" pitchFamily="34" charset="0"/>
              </a:rPr>
              <a:t>reflects the </a:t>
            </a:r>
            <a:r>
              <a:rPr lang="en-US" b="1" i="1" dirty="0">
                <a:effectLst/>
                <a:latin typeface="Arial Narrow" panose="020B0604020202020204" pitchFamily="34" charset="0"/>
                <a:cs typeface="Arial Narrow" panose="020B0604020202020204" pitchFamily="34" charset="0"/>
              </a:rPr>
              <a:t>values the society has towards the status of transport, environment </a:t>
            </a:r>
            <a:r>
              <a:rPr lang="en-US" dirty="0">
                <a:effectLst/>
                <a:latin typeface="Arial Narrow" panose="020B0604020202020204" pitchFamily="34" charset="0"/>
                <a:cs typeface="Arial Narrow" panose="020B0604020202020204" pitchFamily="34" charset="0"/>
              </a:rPr>
              <a:t>etc.;</a:t>
            </a:r>
          </a:p>
          <a:p>
            <a:pPr marL="514350" indent="-514350" algn="just">
              <a:buFont typeface="Arial" panose="020B0604020202020204" pitchFamily="34" charset="0"/>
              <a:buAutoNum type="alphaLcParenR"/>
            </a:pPr>
            <a:r>
              <a:rPr lang="en-US" dirty="0">
                <a:effectLst/>
                <a:latin typeface="Arial Narrow" panose="020B0604020202020204" pitchFamily="34" charset="0"/>
                <a:cs typeface="Arial Narrow" panose="020B0604020202020204" pitchFamily="34" charset="0"/>
              </a:rPr>
              <a:t>is a </a:t>
            </a:r>
            <a:r>
              <a:rPr lang="en-US" b="1" dirty="0">
                <a:effectLst/>
                <a:latin typeface="Arial Narrow" panose="020B0604020202020204" pitchFamily="34" charset="0"/>
                <a:cs typeface="Arial Narrow" panose="020B0604020202020204" pitchFamily="34" charset="0"/>
              </a:rPr>
              <a:t>precondition for the evaluation of transport measures </a:t>
            </a:r>
            <a:r>
              <a:rPr lang="en-US" dirty="0">
                <a:effectLst/>
                <a:latin typeface="Arial Narrow" panose="020B0604020202020204" pitchFamily="34" charset="0"/>
                <a:cs typeface="Arial Narrow" panose="020B0604020202020204" pitchFamily="34" charset="0"/>
              </a:rPr>
              <a:t>and </a:t>
            </a:r>
            <a:r>
              <a:rPr lang="en-US" b="1" dirty="0">
                <a:effectLst/>
                <a:latin typeface="Arial Narrow" panose="020B0604020202020204" pitchFamily="34" charset="0"/>
                <a:cs typeface="Arial Narrow" panose="020B0604020202020204" pitchFamily="34" charset="0"/>
              </a:rPr>
              <a:t>transport investment</a:t>
            </a:r>
            <a:r>
              <a:rPr lang="en-US" dirty="0">
                <a:effectLst/>
                <a:latin typeface="Arial Narrow" panose="020B0604020202020204" pitchFamily="34" charset="0"/>
                <a:cs typeface="Arial Narrow" panose="020B0604020202020204" pitchFamily="34" charset="0"/>
              </a:rPr>
              <a:t>.</a:t>
            </a:r>
          </a:p>
          <a:p>
            <a:pPr marL="514350" indent="-514350" algn="just">
              <a:buAutoNum type="alphaLcParenR"/>
            </a:pPr>
            <a:endParaRPr lang="en-US" dirty="0">
              <a:effectLst/>
              <a:latin typeface="Arial Narrow" panose="020B0604020202020204" pitchFamily="34" charset="0"/>
              <a:cs typeface="Arial Narrow" panose="020B0604020202020204" pitchFamily="34" charset="0"/>
            </a:endParaRPr>
          </a:p>
          <a:p>
            <a:pPr algn="just"/>
            <a:endParaRPr lang="en-US" dirty="0">
              <a:effectLst/>
              <a:latin typeface="Arial Narrow" panose="020B0604020202020204" pitchFamily="34" charset="0"/>
              <a:cs typeface="Arial Narrow" panose="020B0604020202020204" pitchFamily="34" charset="0"/>
            </a:endParaRPr>
          </a:p>
          <a:p>
            <a:pPr marL="0" indent="0" algn="just">
              <a:buNone/>
            </a:pPr>
            <a:r>
              <a:rPr lang="en-AF" b="1" dirty="0">
                <a:latin typeface="Arial Narrow" panose="020B0604020202020204" pitchFamily="34" charset="0"/>
                <a:cs typeface="Arial Narrow" panose="020B0604020202020204" pitchFamily="34" charset="0"/>
              </a:rPr>
              <a:t>NB:</a:t>
            </a:r>
            <a:r>
              <a:rPr lang="en-US" b="1" u="none" strike="noStrike" dirty="0">
                <a:solidFill>
                  <a:srgbClr val="4D5156"/>
                </a:solidFill>
                <a:effectLst/>
                <a:latin typeface="Arial Narrow" panose="020B0604020202020204" pitchFamily="34" charset="0"/>
                <a:cs typeface="Arial Narrow" panose="020B0604020202020204" pitchFamily="34" charset="0"/>
              </a:rPr>
              <a:t> </a:t>
            </a:r>
            <a:r>
              <a:rPr lang="en-US" i="1" u="none" strike="noStrike" dirty="0">
                <a:effectLst/>
                <a:latin typeface="Arial Narrow" panose="020B0604020202020204" pitchFamily="34" charset="0"/>
                <a:cs typeface="Arial Narrow" panose="020B0604020202020204" pitchFamily="34" charset="0"/>
              </a:rPr>
              <a:t>Strategy generally involves setting goals and priorities, determining actions to achieve the goals, and mobilizing resources to execute the actions. </a:t>
            </a:r>
            <a:endParaRPr lang="en-AF" i="1" dirty="0">
              <a:latin typeface="Arial Narrow" panose="020B0604020202020204" pitchFamily="34" charset="0"/>
              <a:cs typeface="Arial Narrow" panose="020B0604020202020204" pitchFamily="34" charset="0"/>
            </a:endParaRPr>
          </a:p>
        </p:txBody>
      </p:sp>
      <p:pic>
        <p:nvPicPr>
          <p:cNvPr id="5122" name="Picture 2" descr="Policy formulation">
            <a:extLst>
              <a:ext uri="{FF2B5EF4-FFF2-40B4-BE49-F238E27FC236}">
                <a16:creationId xmlns:a16="http://schemas.microsoft.com/office/drawing/2014/main" id="{587323EE-74D9-DEE4-9799-50CFADFF66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1741" y="494271"/>
            <a:ext cx="4135394" cy="258256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Trade policy formulation and implementation | ITC">
            <a:extLst>
              <a:ext uri="{FF2B5EF4-FFF2-40B4-BE49-F238E27FC236}">
                <a16:creationId xmlns:a16="http://schemas.microsoft.com/office/drawing/2014/main" id="{F6A05804-4958-82A2-93E9-A03D0F6B9F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1741" y="3076833"/>
            <a:ext cx="4394885" cy="3100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278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D11F6B-16D9-AC9F-7BF4-547255B59389}"/>
              </a:ext>
            </a:extLst>
          </p:cNvPr>
          <p:cNvSpPr>
            <a:spLocks noGrp="1"/>
          </p:cNvSpPr>
          <p:nvPr>
            <p:ph idx="1"/>
          </p:nvPr>
        </p:nvSpPr>
        <p:spPr>
          <a:xfrm>
            <a:off x="838200" y="697832"/>
            <a:ext cx="6378146" cy="5479131"/>
          </a:xfrm>
        </p:spPr>
        <p:txBody>
          <a:bodyPr>
            <a:normAutofit fontScale="92500" lnSpcReduction="20000"/>
          </a:bodyPr>
          <a:lstStyle/>
          <a:p>
            <a:pPr algn="just"/>
            <a:r>
              <a:rPr lang="en-US" b="1" dirty="0">
                <a:latin typeface="Arial Narrow" panose="020B0604020202020204" pitchFamily="34" charset="0"/>
                <a:cs typeface="Arial Narrow" panose="020B0604020202020204" pitchFamily="34" charset="0"/>
              </a:rPr>
              <a:t>Policy</a:t>
            </a:r>
            <a:r>
              <a:rPr lang="en-US" b="1" dirty="0">
                <a:effectLst/>
                <a:latin typeface="Arial Narrow" panose="020B0604020202020204" pitchFamily="34" charset="0"/>
                <a:cs typeface="Arial Narrow" panose="020B0604020202020204" pitchFamily="34" charset="0"/>
              </a:rPr>
              <a:t> implementation </a:t>
            </a:r>
            <a:r>
              <a:rPr lang="en-US" i="1" dirty="0">
                <a:effectLst/>
                <a:latin typeface="Arial Narrow" panose="020B0604020202020204" pitchFamily="34" charset="0"/>
                <a:cs typeface="Arial Narrow" panose="020B0604020202020204" pitchFamily="34" charset="0"/>
              </a:rPr>
              <a:t>involves </a:t>
            </a:r>
            <a:r>
              <a:rPr lang="en-US" u="none" strike="noStrike" dirty="0">
                <a:solidFill>
                  <a:srgbClr val="333333"/>
                </a:solidFill>
                <a:effectLst/>
                <a:latin typeface="Arial Narrow" panose="020B0604020202020204" pitchFamily="34" charset="0"/>
                <a:cs typeface="Arial Narrow" panose="020B0604020202020204" pitchFamily="34" charset="0"/>
              </a:rPr>
              <a:t>a series of activities/</a:t>
            </a:r>
            <a:r>
              <a:rPr lang="en-US" u="none" strike="noStrike" dirty="0" err="1">
                <a:solidFill>
                  <a:srgbClr val="333333"/>
                </a:solidFill>
                <a:effectLst/>
                <a:latin typeface="Arial Narrow" panose="020B0604020202020204" pitchFamily="34" charset="0"/>
                <a:cs typeface="Arial Narrow" panose="020B0604020202020204" pitchFamily="34" charset="0"/>
              </a:rPr>
              <a:t>programmes</a:t>
            </a:r>
            <a:r>
              <a:rPr lang="en-US" u="none" strike="noStrike" dirty="0">
                <a:solidFill>
                  <a:srgbClr val="333333"/>
                </a:solidFill>
                <a:effectLst/>
                <a:latin typeface="Arial Narrow" panose="020B0604020202020204" pitchFamily="34" charset="0"/>
                <a:cs typeface="Arial Narrow" panose="020B0604020202020204" pitchFamily="34" charset="0"/>
              </a:rPr>
              <a:t> undertaken by government and others to achieve the goals and objectives articulated in policy statements.  </a:t>
            </a:r>
          </a:p>
          <a:p>
            <a:pPr algn="just"/>
            <a:r>
              <a:rPr lang="en-US" b="1" dirty="0">
                <a:effectLst/>
                <a:latin typeface="Arial Narrow" panose="020B0604020202020204" pitchFamily="34" charset="0"/>
                <a:cs typeface="Arial Narrow" panose="020B0604020202020204" pitchFamily="34" charset="0"/>
              </a:rPr>
              <a:t>NB: </a:t>
            </a:r>
            <a:r>
              <a:rPr lang="en-US" dirty="0">
                <a:effectLst/>
                <a:latin typeface="Arial Narrow" panose="020B0604020202020204" pitchFamily="34" charset="0"/>
                <a:cs typeface="Arial Narrow" panose="020B0604020202020204" pitchFamily="34" charset="0"/>
              </a:rPr>
              <a:t>It is essential that implementation also </a:t>
            </a:r>
            <a:r>
              <a:rPr lang="en-US" b="1" dirty="0">
                <a:solidFill>
                  <a:srgbClr val="FF0000"/>
                </a:solidFill>
                <a:effectLst/>
                <a:latin typeface="Arial Narrow" panose="020B0604020202020204" pitchFamily="34" charset="0"/>
                <a:cs typeface="Arial Narrow" panose="020B0604020202020204" pitchFamily="34" charset="0"/>
              </a:rPr>
              <a:t>comprises the analysis of social and political acceptability</a:t>
            </a:r>
            <a:r>
              <a:rPr lang="en-US" dirty="0">
                <a:effectLst/>
                <a:latin typeface="Arial Narrow" panose="020B0604020202020204" pitchFamily="34" charset="0"/>
                <a:cs typeface="Arial Narrow" panose="020B0604020202020204" pitchFamily="34" charset="0"/>
              </a:rPr>
              <a:t> of measures and the </a:t>
            </a:r>
            <a:r>
              <a:rPr lang="en-US" b="1" dirty="0">
                <a:solidFill>
                  <a:srgbClr val="FF0000"/>
                </a:solidFill>
                <a:effectLst/>
                <a:latin typeface="Arial Narrow" panose="020B0604020202020204" pitchFamily="34" charset="0"/>
                <a:cs typeface="Arial Narrow" panose="020B0604020202020204" pitchFamily="34" charset="0"/>
              </a:rPr>
              <a:t>sensitivities of </a:t>
            </a:r>
            <a:r>
              <a:rPr lang="en-US" b="1" dirty="0">
                <a:solidFill>
                  <a:schemeClr val="accent5"/>
                </a:solidFill>
                <a:effectLst/>
                <a:latin typeface="Arial Narrow" panose="020B0604020202020204" pitchFamily="34" charset="0"/>
                <a:cs typeface="Arial Narrow" panose="020B0604020202020204" pitchFamily="34" charset="0"/>
              </a:rPr>
              <a:t>citizens</a:t>
            </a:r>
            <a:r>
              <a:rPr lang="en-US" dirty="0">
                <a:effectLst/>
                <a:latin typeface="Arial Narrow" panose="020B0604020202020204" pitchFamily="34" charset="0"/>
                <a:cs typeface="Arial Narrow" panose="020B0604020202020204" pitchFamily="34" charset="0"/>
              </a:rPr>
              <a:t>, </a:t>
            </a:r>
            <a:r>
              <a:rPr lang="en-US" dirty="0">
                <a:solidFill>
                  <a:schemeClr val="accent5"/>
                </a:solidFill>
                <a:effectLst/>
                <a:latin typeface="Arial Narrow" panose="020B0604020202020204" pitchFamily="34" charset="0"/>
                <a:cs typeface="Arial Narrow" panose="020B0604020202020204" pitchFamily="34" charset="0"/>
              </a:rPr>
              <a:t>politicians</a:t>
            </a:r>
            <a:r>
              <a:rPr lang="en-US" dirty="0">
                <a:effectLst/>
                <a:latin typeface="Arial Narrow" panose="020B0604020202020204" pitchFamily="34" charset="0"/>
                <a:cs typeface="Arial Narrow" panose="020B0604020202020204" pitchFamily="34" charset="0"/>
              </a:rPr>
              <a:t>, </a:t>
            </a:r>
            <a:r>
              <a:rPr lang="en-US" dirty="0">
                <a:solidFill>
                  <a:schemeClr val="accent5"/>
                </a:solidFill>
                <a:effectLst/>
                <a:latin typeface="Arial Narrow" panose="020B0604020202020204" pitchFamily="34" charset="0"/>
                <a:cs typeface="Arial Narrow" panose="020B0604020202020204" pitchFamily="34" charset="0"/>
              </a:rPr>
              <a:t>journalists</a:t>
            </a:r>
            <a:r>
              <a:rPr lang="en-US" dirty="0">
                <a:effectLst/>
                <a:latin typeface="Arial Narrow" panose="020B0604020202020204" pitchFamily="34" charset="0"/>
                <a:cs typeface="Arial Narrow" panose="020B0604020202020204" pitchFamily="34" charset="0"/>
              </a:rPr>
              <a:t> and </a:t>
            </a:r>
            <a:r>
              <a:rPr lang="en-US" dirty="0">
                <a:solidFill>
                  <a:schemeClr val="accent5"/>
                </a:solidFill>
                <a:effectLst/>
                <a:latin typeface="Arial Narrow" panose="020B0604020202020204" pitchFamily="34" charset="0"/>
                <a:cs typeface="Arial Narrow" panose="020B0604020202020204" pitchFamily="34" charset="0"/>
              </a:rPr>
              <a:t>experts for objectives</a:t>
            </a:r>
            <a:r>
              <a:rPr lang="en-US" dirty="0">
                <a:effectLst/>
                <a:latin typeface="Arial Narrow" panose="020B0604020202020204" pitchFamily="34" charset="0"/>
                <a:cs typeface="Arial Narrow" panose="020B0604020202020204" pitchFamily="34" charset="0"/>
              </a:rPr>
              <a:t> and </a:t>
            </a:r>
            <a:r>
              <a:rPr lang="en-US" dirty="0">
                <a:solidFill>
                  <a:schemeClr val="accent5"/>
                </a:solidFill>
                <a:effectLst/>
                <a:latin typeface="Arial Narrow" panose="020B0604020202020204" pitchFamily="34" charset="0"/>
                <a:cs typeface="Arial Narrow" panose="020B0604020202020204" pitchFamily="34" charset="0"/>
              </a:rPr>
              <a:t>programs</a:t>
            </a:r>
            <a:r>
              <a:rPr lang="en-US" dirty="0">
                <a:effectLst/>
                <a:latin typeface="Arial Narrow" panose="020B0604020202020204" pitchFamily="34" charset="0"/>
                <a:cs typeface="Arial Narrow" panose="020B0604020202020204" pitchFamily="34" charset="0"/>
              </a:rPr>
              <a:t> before, during and after implementing transport measures. </a:t>
            </a:r>
          </a:p>
          <a:p>
            <a:pPr algn="just"/>
            <a:r>
              <a:rPr lang="en-US" dirty="0">
                <a:effectLst/>
                <a:latin typeface="Arial Narrow" panose="020B0604020202020204" pitchFamily="34" charset="0"/>
                <a:cs typeface="Arial Narrow" panose="020B0604020202020204" pitchFamily="34" charset="0"/>
              </a:rPr>
              <a:t>Public awareness campaigns as well as the installation of a permanent marketing procedure may help to enhance the acceptability of transport policies or single measures.</a:t>
            </a:r>
          </a:p>
          <a:p>
            <a:pPr marL="0" indent="0" algn="just">
              <a:buNone/>
            </a:pPr>
            <a:endParaRPr lang="en-US" dirty="0">
              <a:effectLst/>
              <a:latin typeface="Arial Narrow" panose="020B0604020202020204" pitchFamily="34" charset="0"/>
              <a:cs typeface="Arial Narrow" panose="020B0604020202020204" pitchFamily="34" charset="0"/>
            </a:endParaRPr>
          </a:p>
          <a:p>
            <a:r>
              <a:rPr lang="en-AF" b="1" dirty="0"/>
              <a:t>NB</a:t>
            </a:r>
            <a:r>
              <a:rPr lang="en-AF" dirty="0"/>
              <a:t>:</a:t>
            </a:r>
            <a:r>
              <a:rPr lang="en-AF" dirty="0">
                <a:latin typeface="Arial Narrow" panose="020B0604020202020204" pitchFamily="34" charset="0"/>
                <a:cs typeface="Arial Narrow" panose="020B0604020202020204" pitchFamily="34" charset="0"/>
              </a:rPr>
              <a:t>Sentivity means that you consider the feelings of others</a:t>
            </a:r>
            <a:r>
              <a:rPr lang="en-AF" dirty="0"/>
              <a:t>.</a:t>
            </a:r>
          </a:p>
        </p:txBody>
      </p:sp>
      <p:pic>
        <p:nvPicPr>
          <p:cNvPr id="7170" name="Picture 2">
            <a:extLst>
              <a:ext uri="{FF2B5EF4-FFF2-40B4-BE49-F238E27FC236}">
                <a16:creationId xmlns:a16="http://schemas.microsoft.com/office/drawing/2014/main" id="{10C0FD44-096A-9BE3-ABA8-21DD569868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6346" y="160638"/>
            <a:ext cx="4596712" cy="307065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C3EDA37D-1A3F-E9DE-96A6-C58419A04A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6347" y="3342502"/>
            <a:ext cx="4596711" cy="3070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133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5A43F-7A30-53C1-638D-7A0D0CACED62}"/>
              </a:ext>
            </a:extLst>
          </p:cNvPr>
          <p:cNvSpPr>
            <a:spLocks noGrp="1"/>
          </p:cNvSpPr>
          <p:nvPr>
            <p:ph type="title"/>
          </p:nvPr>
        </p:nvSpPr>
        <p:spPr>
          <a:xfrm>
            <a:off x="838200" y="365125"/>
            <a:ext cx="7230762" cy="1325563"/>
          </a:xfrm>
        </p:spPr>
        <p:txBody>
          <a:bodyPr>
            <a:normAutofit fontScale="90000"/>
          </a:bodyPr>
          <a:lstStyle/>
          <a:p>
            <a:pPr algn="just"/>
            <a:r>
              <a:rPr lang="en-GB" altLang="en-AF" b="1" dirty="0">
                <a:latin typeface="Arial Narrow" panose="020B0604020202020204" pitchFamily="34" charset="0"/>
                <a:cs typeface="Arial Narrow" panose="020B0604020202020204" pitchFamily="34" charset="0"/>
              </a:rPr>
              <a:t>REASONS FOR DEFICIENCIES IN TRANSPORT POLICY  IMPLEMENTATION</a:t>
            </a:r>
            <a:r>
              <a:rPr lang="de-DE" altLang="en-AF" b="1" dirty="0">
                <a:latin typeface="Arial Narrow" panose="020B0604020202020204" pitchFamily="34" charset="0"/>
                <a:cs typeface="Arial Narrow" panose="020B0604020202020204" pitchFamily="34" charset="0"/>
              </a:rPr>
              <a:t> </a:t>
            </a:r>
            <a:endParaRPr lang="en-AF" b="1" dirty="0">
              <a:latin typeface="Arial Narrow" panose="020B0604020202020204" pitchFamily="34" charset="0"/>
              <a:cs typeface="Arial Narrow" panose="020B0604020202020204" pitchFamily="34" charset="0"/>
            </a:endParaRPr>
          </a:p>
        </p:txBody>
      </p:sp>
      <p:sp>
        <p:nvSpPr>
          <p:cNvPr id="3" name="Content Placeholder 2">
            <a:extLst>
              <a:ext uri="{FF2B5EF4-FFF2-40B4-BE49-F238E27FC236}">
                <a16:creationId xmlns:a16="http://schemas.microsoft.com/office/drawing/2014/main" id="{87BF3969-A7AD-4040-2699-CF1099994FCA}"/>
              </a:ext>
            </a:extLst>
          </p:cNvPr>
          <p:cNvSpPr>
            <a:spLocks noGrp="1"/>
          </p:cNvSpPr>
          <p:nvPr>
            <p:ph idx="1"/>
          </p:nvPr>
        </p:nvSpPr>
        <p:spPr>
          <a:xfrm>
            <a:off x="504569" y="1912121"/>
            <a:ext cx="7428470" cy="4580753"/>
          </a:xfrm>
        </p:spPr>
        <p:txBody>
          <a:bodyPr>
            <a:normAutofit fontScale="92500" lnSpcReduction="20000"/>
          </a:bodyPr>
          <a:lstStyle/>
          <a:p>
            <a:pPr algn="just">
              <a:buFont typeface="Arial" panose="020B0604020202020204" pitchFamily="34" charset="0"/>
              <a:buChar char="•"/>
            </a:pPr>
            <a:r>
              <a:rPr lang="en-US" sz="3600" dirty="0">
                <a:effectLst/>
                <a:latin typeface="Arial Narrow" panose="020B0604020202020204" pitchFamily="34" charset="0"/>
                <a:cs typeface="Arial Narrow" panose="020B0604020202020204" pitchFamily="34" charset="0"/>
              </a:rPr>
              <a:t>Lack of Political Will to fight Road Carnage </a:t>
            </a:r>
          </a:p>
          <a:p>
            <a:pPr algn="just">
              <a:buFont typeface="Arial" panose="020B0604020202020204" pitchFamily="34" charset="0"/>
              <a:buChar char="•"/>
            </a:pPr>
            <a:r>
              <a:rPr lang="en-US" sz="3600" dirty="0">
                <a:effectLst/>
                <a:latin typeface="Arial Narrow" panose="020B0604020202020204" pitchFamily="34" charset="0"/>
                <a:cs typeface="Arial Narrow" panose="020B0604020202020204" pitchFamily="34" charset="0"/>
              </a:rPr>
              <a:t>Poor Infrastructure especially for pedestrians </a:t>
            </a:r>
          </a:p>
          <a:p>
            <a:pPr algn="just">
              <a:buFont typeface="Arial" panose="020B0604020202020204" pitchFamily="34" charset="0"/>
              <a:buChar char="•"/>
            </a:pPr>
            <a:r>
              <a:rPr lang="en-US" sz="3600" dirty="0">
                <a:effectLst/>
                <a:latin typeface="Arial Narrow" panose="020B0604020202020204" pitchFamily="34" charset="0"/>
                <a:cs typeface="Arial Narrow" panose="020B0604020202020204" pitchFamily="34" charset="0"/>
              </a:rPr>
              <a:t>Motorcycles being used for Pubic Transport driven by untrained or ill-trained riders </a:t>
            </a:r>
          </a:p>
          <a:p>
            <a:pPr algn="just">
              <a:buFont typeface="Arial" panose="020B0604020202020204" pitchFamily="34" charset="0"/>
              <a:buChar char="•"/>
            </a:pPr>
            <a:r>
              <a:rPr lang="en-US" sz="3600" dirty="0">
                <a:effectLst/>
                <a:latin typeface="Arial Narrow" panose="020B0604020202020204" pitchFamily="34" charset="0"/>
                <a:cs typeface="Arial Narrow" panose="020B0604020202020204" pitchFamily="34" charset="0"/>
              </a:rPr>
              <a:t>Driver discipline (Lack of patience, inconsiderate use of the roads, outright defiance of all traffic rules) </a:t>
            </a:r>
          </a:p>
          <a:p>
            <a:pPr algn="just">
              <a:buFont typeface="Arial" panose="020B0604020202020204" pitchFamily="34" charset="0"/>
              <a:buChar char="•"/>
            </a:pPr>
            <a:r>
              <a:rPr lang="en-US" sz="3600" dirty="0">
                <a:effectLst/>
                <a:latin typeface="Arial Narrow" panose="020B0604020202020204" pitchFamily="34" charset="0"/>
                <a:cs typeface="Arial Narrow" panose="020B0604020202020204" pitchFamily="34" charset="0"/>
              </a:rPr>
              <a:t>Inadequate funding for all government departments tasked with </a:t>
            </a:r>
            <a:r>
              <a:rPr lang="en-US" sz="3600" dirty="0">
                <a:latin typeface="Arial Narrow" panose="020B0604020202020204" pitchFamily="34" charset="0"/>
                <a:cs typeface="Arial Narrow" panose="020B0604020202020204" pitchFamily="34" charset="0"/>
              </a:rPr>
              <a:t>policy implementation </a:t>
            </a:r>
            <a:r>
              <a:rPr lang="en-US" sz="3600" dirty="0" err="1">
                <a:latin typeface="Arial Narrow" panose="020B0604020202020204" pitchFamily="34" charset="0"/>
                <a:cs typeface="Arial Narrow" panose="020B0604020202020204" pitchFamily="34" charset="0"/>
              </a:rPr>
              <a:t>e.g</a:t>
            </a:r>
            <a:r>
              <a:rPr lang="en-US" sz="3600" dirty="0">
                <a:latin typeface="Arial Narrow" panose="020B0604020202020204" pitchFamily="34" charset="0"/>
                <a:cs typeface="Arial Narrow" panose="020B0604020202020204" pitchFamily="34" charset="0"/>
              </a:rPr>
              <a:t> </a:t>
            </a:r>
            <a:r>
              <a:rPr lang="en-US" sz="3600" dirty="0">
                <a:effectLst/>
                <a:latin typeface="Arial Narrow" panose="020B0604020202020204" pitchFamily="34" charset="0"/>
                <a:cs typeface="Arial Narrow" panose="020B0604020202020204" pitchFamily="34" charset="0"/>
              </a:rPr>
              <a:t>managing road crashes.</a:t>
            </a:r>
            <a:endParaRPr lang="en-AF" dirty="0">
              <a:latin typeface="Arial Narrow" panose="020B0604020202020204" pitchFamily="34" charset="0"/>
              <a:cs typeface="Arial Narrow" panose="020B0604020202020204" pitchFamily="34" charset="0"/>
            </a:endParaRPr>
          </a:p>
        </p:txBody>
      </p:sp>
      <p:pic>
        <p:nvPicPr>
          <p:cNvPr id="8194" name="Picture 2">
            <a:extLst>
              <a:ext uri="{FF2B5EF4-FFF2-40B4-BE49-F238E27FC236}">
                <a16:creationId xmlns:a16="http://schemas.microsoft.com/office/drawing/2014/main" id="{BD696B3C-182A-9463-35A8-DB0480B461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4888" y="365125"/>
            <a:ext cx="3754392" cy="268141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A8F5DF86-CBB0-DC1B-B58A-0F5614AD1F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4888" y="3281320"/>
            <a:ext cx="3754392"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444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10289-6100-2F91-AF75-6B8ED8BEF57B}"/>
              </a:ext>
            </a:extLst>
          </p:cNvPr>
          <p:cNvSpPr>
            <a:spLocks noGrp="1"/>
          </p:cNvSpPr>
          <p:nvPr>
            <p:ph type="title"/>
          </p:nvPr>
        </p:nvSpPr>
        <p:spPr/>
        <p:txBody>
          <a:bodyPr/>
          <a:lstStyle/>
          <a:p>
            <a:pPr algn="ctr"/>
            <a:r>
              <a:rPr lang="en-GB" sz="3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Classification of transport policies</a:t>
            </a:r>
            <a:br>
              <a:rPr lang="en-AF" sz="1800" dirty="0">
                <a:effectLst/>
                <a:latin typeface="Calibri" panose="020F0502020204030204" pitchFamily="34" charset="0"/>
                <a:ea typeface="Calibri" panose="020F0502020204030204" pitchFamily="34" charset="0"/>
                <a:cs typeface="Times New Roman" panose="02020603050405020304" pitchFamily="18" charset="0"/>
              </a:rPr>
            </a:br>
            <a:endParaRPr lang="en-AF" dirty="0"/>
          </a:p>
        </p:txBody>
      </p:sp>
      <p:sp>
        <p:nvSpPr>
          <p:cNvPr id="3" name="Content Placeholder 2">
            <a:extLst>
              <a:ext uri="{FF2B5EF4-FFF2-40B4-BE49-F238E27FC236}">
                <a16:creationId xmlns:a16="http://schemas.microsoft.com/office/drawing/2014/main" id="{54D3BC12-3FF3-CE76-72C2-6B87D3225035}"/>
              </a:ext>
            </a:extLst>
          </p:cNvPr>
          <p:cNvSpPr>
            <a:spLocks noGrp="1"/>
          </p:cNvSpPr>
          <p:nvPr>
            <p:ph idx="1"/>
          </p:nvPr>
        </p:nvSpPr>
        <p:spPr>
          <a:xfrm>
            <a:off x="633663" y="1687513"/>
            <a:ext cx="10515600" cy="4351338"/>
          </a:xfrm>
        </p:spPr>
        <p:txBody>
          <a:bodyPr>
            <a:normAutofit fontScale="92500"/>
          </a:bodyPr>
          <a:lstStyle/>
          <a:p>
            <a:pPr algn="just"/>
            <a:r>
              <a:rPr lang="en-US" b="1" dirty="0">
                <a:solidFill>
                  <a:srgbClr val="202124"/>
                </a:solidFill>
                <a:latin typeface="Arial Narrow" panose="020B0604020202020204" pitchFamily="34" charset="0"/>
                <a:cs typeface="Arial Narrow" panose="020B0604020202020204" pitchFamily="34" charset="0"/>
              </a:rPr>
              <a:t>Transport I</a:t>
            </a:r>
            <a:r>
              <a:rPr lang="en-US" b="1" u="none" strike="noStrike" dirty="0">
                <a:solidFill>
                  <a:srgbClr val="202124"/>
                </a:solidFill>
                <a:effectLst/>
                <a:latin typeface="Arial Narrow" panose="020B0604020202020204" pitchFamily="34" charset="0"/>
                <a:cs typeface="Arial Narrow" panose="020B0604020202020204" pitchFamily="34" charset="0"/>
              </a:rPr>
              <a:t>nfrastructure investments</a:t>
            </a:r>
            <a:r>
              <a:rPr lang="en-US" dirty="0">
                <a:solidFill>
                  <a:srgbClr val="202124"/>
                </a:solidFill>
                <a:latin typeface="Arial Narrow" panose="020B0604020202020204" pitchFamily="34" charset="0"/>
                <a:cs typeface="Arial Narrow" panose="020B0604020202020204" pitchFamily="34" charset="0"/>
              </a:rPr>
              <a:t>:-I</a:t>
            </a:r>
            <a:r>
              <a:rPr lang="en-US" u="none" strike="noStrike" dirty="0">
                <a:solidFill>
                  <a:srgbClr val="333333"/>
                </a:solidFill>
                <a:effectLst/>
                <a:latin typeface="Arial Narrow" panose="020B0604020202020204" pitchFamily="34" charset="0"/>
                <a:cs typeface="Arial Narrow" panose="020B0604020202020204" pitchFamily="34" charset="0"/>
              </a:rPr>
              <a:t>nvestments entail </a:t>
            </a:r>
            <a:r>
              <a:rPr lang="en-US" b="1" i="1" u="none" strike="noStrike" dirty="0">
                <a:solidFill>
                  <a:srgbClr val="0070C0"/>
                </a:solidFill>
                <a:effectLst/>
                <a:latin typeface="Arial Narrow" panose="020B0604020202020204" pitchFamily="34" charset="0"/>
                <a:cs typeface="Arial Narrow" panose="020B0604020202020204" pitchFamily="34" charset="0"/>
              </a:rPr>
              <a:t>building new transport infrastructure </a:t>
            </a:r>
            <a:r>
              <a:rPr lang="en-US" u="none" strike="noStrike" dirty="0">
                <a:solidFill>
                  <a:srgbClr val="333333"/>
                </a:solidFill>
                <a:effectLst/>
                <a:latin typeface="Arial Narrow" panose="020B0604020202020204" pitchFamily="34" charset="0"/>
                <a:cs typeface="Arial Narrow" panose="020B0604020202020204" pitchFamily="34" charset="0"/>
              </a:rPr>
              <a:t>(for example roads, railways, or airports), </a:t>
            </a:r>
            <a:r>
              <a:rPr lang="en-US" b="1" i="1" u="none" strike="noStrike" dirty="0">
                <a:solidFill>
                  <a:srgbClr val="0070C0"/>
                </a:solidFill>
                <a:effectLst/>
                <a:latin typeface="Arial Narrow" panose="020B0604020202020204" pitchFamily="34" charset="0"/>
                <a:cs typeface="Arial Narrow" panose="020B0604020202020204" pitchFamily="34" charset="0"/>
              </a:rPr>
              <a:t>upgrading existing links and technology</a:t>
            </a:r>
            <a:r>
              <a:rPr lang="en-US" u="none" strike="noStrike" dirty="0">
                <a:solidFill>
                  <a:srgbClr val="333333"/>
                </a:solidFill>
                <a:effectLst/>
                <a:latin typeface="Arial Narrow" panose="020B0604020202020204" pitchFamily="34" charset="0"/>
                <a:cs typeface="Arial Narrow" panose="020B0604020202020204" pitchFamily="34" charset="0"/>
              </a:rPr>
              <a:t>, or improving transport services. </a:t>
            </a:r>
            <a:endParaRPr lang="en-US" dirty="0">
              <a:solidFill>
                <a:srgbClr val="202124"/>
              </a:solidFill>
              <a:latin typeface="Arial Narrow" panose="020B0604020202020204" pitchFamily="34" charset="0"/>
              <a:cs typeface="Arial Narrow" panose="020B0604020202020204" pitchFamily="34" charset="0"/>
            </a:endParaRPr>
          </a:p>
          <a:p>
            <a:pPr algn="just"/>
            <a:endParaRPr lang="en-US" b="1" i="0" u="none" strike="noStrike" dirty="0">
              <a:solidFill>
                <a:srgbClr val="202124"/>
              </a:solidFill>
              <a:effectLst/>
              <a:latin typeface="Arial Narrow" panose="020B0604020202020204" pitchFamily="34" charset="0"/>
              <a:cs typeface="Arial Narrow" panose="020B0604020202020204" pitchFamily="34" charset="0"/>
            </a:endParaRPr>
          </a:p>
          <a:p>
            <a:pPr algn="just"/>
            <a:r>
              <a:rPr lang="en-US" b="1" u="none" strike="noStrike" dirty="0">
                <a:solidFill>
                  <a:srgbClr val="202124"/>
                </a:solidFill>
                <a:effectLst/>
                <a:latin typeface="Arial Narrow" panose="020B0604020202020204" pitchFamily="34" charset="0"/>
                <a:cs typeface="Arial Narrow" panose="020B0604020202020204" pitchFamily="34" charset="0"/>
              </a:rPr>
              <a:t>Transport Price instruments:-</a:t>
            </a:r>
            <a:r>
              <a:rPr lang="en-US" u="none" strike="noStrike" dirty="0">
                <a:solidFill>
                  <a:srgbClr val="333333"/>
                </a:solidFill>
                <a:effectLst/>
                <a:latin typeface="Arial Narrow" panose="020B0604020202020204" pitchFamily="34" charset="0"/>
                <a:cs typeface="Arial Narrow" panose="020B0604020202020204" pitchFamily="34" charset="0"/>
              </a:rPr>
              <a:t>Price incentives that include subsidies or taxes to influence mode choice and transport behavior more generally (for example, student fare reductions, tolls, parking fares, fuel taxes, and clean transport subsidies).</a:t>
            </a:r>
            <a:r>
              <a:rPr lang="en-US" u="none" strike="noStrike" dirty="0">
                <a:solidFill>
                  <a:srgbClr val="202124"/>
                </a:solidFill>
                <a:effectLst/>
                <a:latin typeface="Arial Narrow" panose="020B0604020202020204" pitchFamily="34" charset="0"/>
                <a:cs typeface="Arial Narrow" panose="020B0604020202020204" pitchFamily="34" charset="0"/>
              </a:rPr>
              <a:t> </a:t>
            </a:r>
          </a:p>
          <a:p>
            <a:pPr algn="just"/>
            <a:endParaRPr lang="en-US" b="1" dirty="0">
              <a:solidFill>
                <a:srgbClr val="202124"/>
              </a:solidFill>
              <a:latin typeface="Arial Narrow" panose="020B0604020202020204" pitchFamily="34" charset="0"/>
              <a:cs typeface="Arial Narrow" panose="020B0604020202020204" pitchFamily="34" charset="0"/>
            </a:endParaRPr>
          </a:p>
          <a:p>
            <a:pPr algn="just"/>
            <a:r>
              <a:rPr lang="en-US" b="1" u="none" strike="noStrike" dirty="0">
                <a:solidFill>
                  <a:srgbClr val="202124"/>
                </a:solidFill>
                <a:effectLst/>
                <a:latin typeface="Arial Narrow" panose="020B0604020202020204" pitchFamily="34" charset="0"/>
                <a:cs typeface="Arial Narrow" panose="020B0604020202020204" pitchFamily="34" charset="0"/>
              </a:rPr>
              <a:t>Transport Regulations</a:t>
            </a:r>
            <a:r>
              <a:rPr lang="en-US" dirty="0">
                <a:solidFill>
                  <a:srgbClr val="202124"/>
                </a:solidFill>
                <a:latin typeface="Arial Narrow" panose="020B0604020202020204" pitchFamily="34" charset="0"/>
                <a:cs typeface="Arial Narrow" panose="020B0604020202020204" pitchFamily="34" charset="0"/>
              </a:rPr>
              <a:t>:-</a:t>
            </a:r>
            <a:r>
              <a:rPr lang="en-US" b="0" i="0" u="none" strike="noStrike" dirty="0">
                <a:solidFill>
                  <a:srgbClr val="4D5156"/>
                </a:solidFill>
                <a:effectLst/>
                <a:latin typeface="arial" panose="020B0604020202020204" pitchFamily="34" charset="0"/>
              </a:rPr>
              <a:t> </a:t>
            </a:r>
            <a:r>
              <a:rPr lang="en-US" u="none" strike="noStrike" dirty="0">
                <a:effectLst/>
                <a:latin typeface="Arial Narrow" panose="020B0604020202020204" pitchFamily="34" charset="0"/>
                <a:cs typeface="Arial Narrow" panose="020B0604020202020204" pitchFamily="34" charset="0"/>
              </a:rPr>
              <a:t>The transportation sector is subject to varying degrees of government regulation depending on mode and geography.</a:t>
            </a:r>
            <a:endParaRPr lang="en-AF"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18814138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2445</TotalTime>
  <Words>1581</Words>
  <Application>Microsoft Macintosh PowerPoint</Application>
  <PresentationFormat>Widescreen</PresentationFormat>
  <Paragraphs>116</Paragraphs>
  <Slides>28</Slides>
  <Notes>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Arial</vt:lpstr>
      <vt:lpstr>Arial</vt:lpstr>
      <vt:lpstr>Arial Narrow</vt:lpstr>
      <vt:lpstr>Calibri</vt:lpstr>
      <vt:lpstr>Calibri Light</vt:lpstr>
      <vt:lpstr>Comfortaa</vt:lpstr>
      <vt:lpstr>DIN</vt:lpstr>
      <vt:lpstr>Helvetica</vt:lpstr>
      <vt:lpstr>Roboto</vt:lpstr>
      <vt:lpstr>Times</vt:lpstr>
      <vt:lpstr>wfont_ee668a_caa4a018e727402faaeea22339c1a7d0</vt:lpstr>
      <vt:lpstr>Office Theme</vt:lpstr>
      <vt:lpstr>TRANPORT AND POLICIES ANALYSES</vt:lpstr>
      <vt:lpstr>DEFINITION OF CONCEPTS</vt:lpstr>
      <vt:lpstr>PowerPoint Presentation</vt:lpstr>
      <vt:lpstr>PowerPoint Presentation</vt:lpstr>
      <vt:lpstr>PowerPoint Presentation</vt:lpstr>
      <vt:lpstr>PowerPoint Presentation</vt:lpstr>
      <vt:lpstr>PowerPoint Presentation</vt:lpstr>
      <vt:lpstr>REASONS FOR DEFICIENCIES IN TRANSPORT POLICY  IMPLEMENTATION </vt:lpstr>
      <vt:lpstr>Classification of transport policies </vt:lpstr>
      <vt:lpstr>FEATURED INVESTMENT PROJECTS </vt:lpstr>
      <vt:lpstr>PowerPoint Presentation</vt:lpstr>
      <vt:lpstr>PowerPoint Presentation</vt:lpstr>
      <vt:lpstr>LEVELS FOR POLICY FORMULATION</vt:lpstr>
      <vt:lpstr>OBJECTIVES OF TRANSPORT POLICIES</vt:lpstr>
      <vt:lpstr>TRANSPORT POLICY FRAMEWORK</vt:lpstr>
      <vt:lpstr>A national transport strategy</vt:lpstr>
      <vt:lpstr>Where we want to see  Kampala as per Vision 2040</vt:lpstr>
      <vt:lpstr>Where we want to see  Kampala as per Vision 2040</vt:lpstr>
      <vt:lpstr>Modern bridges</vt:lpstr>
      <vt:lpstr>Car factory</vt:lpstr>
      <vt:lpstr>Masaka interchange </vt:lpstr>
      <vt:lpstr> A national transport policy</vt:lpstr>
      <vt:lpstr>Examples of Transport policies and action point(activities to be taken)</vt:lpstr>
      <vt:lpstr>PowerPoint Presentation</vt:lpstr>
      <vt:lpstr>National Master Plan</vt:lpstr>
      <vt:lpstr>CHARACTERISTICS OF GOOD POLICIES</vt:lpstr>
      <vt:lpstr> Common features of transport policies </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Sheila Namagembe</dc:creator>
  <cp:lastModifiedBy>Sheila Namagembe</cp:lastModifiedBy>
  <cp:revision>166</cp:revision>
  <dcterms:created xsi:type="dcterms:W3CDTF">2022-10-03T16:49:10Z</dcterms:created>
  <dcterms:modified xsi:type="dcterms:W3CDTF">2023-09-13T05:32:24Z</dcterms:modified>
</cp:coreProperties>
</file>