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05"/>
  </p:handoutMasterIdLst>
  <p:sldIdLst>
    <p:sldId id="256" r:id="rId3"/>
    <p:sldId id="257" r:id="rId4"/>
    <p:sldId id="258" r:id="rId5"/>
    <p:sldId id="264" r:id="rId6"/>
    <p:sldId id="261" r:id="rId7"/>
    <p:sldId id="262" r:id="rId9"/>
    <p:sldId id="263" r:id="rId10"/>
    <p:sldId id="260" r:id="rId11"/>
    <p:sldId id="265" r:id="rId12"/>
    <p:sldId id="266" r:id="rId13"/>
    <p:sldId id="287" r:id="rId14"/>
    <p:sldId id="267" r:id="rId15"/>
    <p:sldId id="268" r:id="rId16"/>
    <p:sldId id="269" r:id="rId17"/>
    <p:sldId id="270" r:id="rId18"/>
    <p:sldId id="271" r:id="rId19"/>
    <p:sldId id="272" r:id="rId20"/>
    <p:sldId id="273" r:id="rId21"/>
    <p:sldId id="274" r:id="rId22"/>
    <p:sldId id="279" r:id="rId23"/>
    <p:sldId id="280" r:id="rId24"/>
    <p:sldId id="281" r:id="rId25"/>
    <p:sldId id="282" r:id="rId26"/>
    <p:sldId id="283" r:id="rId27"/>
    <p:sldId id="284" r:id="rId28"/>
    <p:sldId id="285" r:id="rId29"/>
    <p:sldId id="288" r:id="rId30"/>
    <p:sldId id="289" r:id="rId31"/>
    <p:sldId id="290" r:id="rId32"/>
    <p:sldId id="291" r:id="rId33"/>
    <p:sldId id="292" r:id="rId34"/>
    <p:sldId id="293" r:id="rId35"/>
    <p:sldId id="294" r:id="rId36"/>
    <p:sldId id="299" r:id="rId37"/>
    <p:sldId id="317" r:id="rId38"/>
    <p:sldId id="297" r:id="rId39"/>
    <p:sldId id="298" r:id="rId40"/>
    <p:sldId id="295" r:id="rId41"/>
    <p:sldId id="319" r:id="rId42"/>
    <p:sldId id="312" r:id="rId43"/>
    <p:sldId id="316" r:id="rId44"/>
    <p:sldId id="313" r:id="rId45"/>
    <p:sldId id="314" r:id="rId46"/>
    <p:sldId id="315" r:id="rId47"/>
    <p:sldId id="310" r:id="rId48"/>
    <p:sldId id="318" r:id="rId49"/>
    <p:sldId id="320" r:id="rId50"/>
    <p:sldId id="300" r:id="rId51"/>
    <p:sldId id="301" r:id="rId52"/>
    <p:sldId id="302" r:id="rId53"/>
    <p:sldId id="303" r:id="rId54"/>
    <p:sldId id="304" r:id="rId55"/>
    <p:sldId id="305" r:id="rId56"/>
    <p:sldId id="306" r:id="rId57"/>
    <p:sldId id="307" r:id="rId58"/>
    <p:sldId id="308" r:id="rId59"/>
    <p:sldId id="309" r:id="rId60"/>
    <p:sldId id="321" r:id="rId61"/>
    <p:sldId id="322" r:id="rId62"/>
    <p:sldId id="323" r:id="rId63"/>
    <p:sldId id="324" r:id="rId64"/>
    <p:sldId id="326" r:id="rId65"/>
    <p:sldId id="327" r:id="rId66"/>
    <p:sldId id="325" r:id="rId67"/>
    <p:sldId id="340" r:id="rId68"/>
    <p:sldId id="343" r:id="rId69"/>
    <p:sldId id="341" r:id="rId70"/>
    <p:sldId id="328" r:id="rId71"/>
    <p:sldId id="329" r:id="rId72"/>
    <p:sldId id="330" r:id="rId73"/>
    <p:sldId id="337" r:id="rId74"/>
    <p:sldId id="331" r:id="rId75"/>
    <p:sldId id="332" r:id="rId76"/>
    <p:sldId id="333" r:id="rId77"/>
    <p:sldId id="338" r:id="rId78"/>
    <p:sldId id="342" r:id="rId79"/>
    <p:sldId id="334" r:id="rId80"/>
    <p:sldId id="335" r:id="rId81"/>
    <p:sldId id="339" r:id="rId82"/>
    <p:sldId id="365" r:id="rId83"/>
    <p:sldId id="344" r:id="rId84"/>
    <p:sldId id="345" r:id="rId85"/>
    <p:sldId id="346" r:id="rId86"/>
    <p:sldId id="347" r:id="rId87"/>
    <p:sldId id="348" r:id="rId88"/>
    <p:sldId id="349"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50" r:id="rId102"/>
    <p:sldId id="363" r:id="rId103"/>
    <p:sldId id="364" r:id="rId104"/>
  </p:sldIdLst>
  <p:sldSz cx="9144000" cy="6858000" type="screen4x3"/>
  <p:notesSz cx="6955155" cy="93091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Lucida Sans Unicode" panose="020B0602030504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50" d="100"/>
          <a:sy n="50" d="100"/>
        </p:scale>
        <p:origin x="64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EF7C8B5F-8E14-4E1F-ACA2-8026A91CBBD8}"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fld>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842375"/>
            <a:ext cx="3013075" cy="465138"/>
          </a:xfrm>
          <a:prstGeom prst="rect">
            <a:avLst/>
          </a:prstGeom>
        </p:spPr>
        <p:txBody>
          <a:bodyPr vert="horz" lIns="92930" tIns="46465" rIns="92930" bIns="46465"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2930" tIns="46465" rIns="92930" bIns="46465" rtlCol="0" anchor="b"/>
          <a:p>
            <a:pPr lvl="0" algn="r">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940175" y="0"/>
            <a:ext cx="3013075" cy="465138"/>
          </a:xfrm>
          <a:prstGeom prst="rect">
            <a:avLst/>
          </a:prstGeom>
        </p:spPr>
        <p:txBody>
          <a:bodyPr vert="horz" lIns="92930" tIns="46465" rIns="92930" bIns="46465"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21D22AE2-63AC-4A0E-A8FF-BB81A352F7F5}"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fld>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50938" y="698500"/>
            <a:ext cx="4652963" cy="3490913"/>
          </a:xfrm>
          <a:prstGeom prst="rect">
            <a:avLst/>
          </a:prstGeom>
          <a:noFill/>
          <a:ln w="12700">
            <a:solidFill>
              <a:prstClr val="black"/>
            </a:solidFill>
          </a:ln>
        </p:spPr>
        <p:txBody>
          <a:bodyPr vert="horz" lIns="92930" tIns="46465" rIns="92930" bIns="46465"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95325" y="4421188"/>
            <a:ext cx="5564188" cy="4189413"/>
          </a:xfrm>
          <a:prstGeom prst="rect">
            <a:avLst/>
          </a:prstGeom>
        </p:spPr>
        <p:txBody>
          <a:bodyPr vert="horz" lIns="92930" tIns="46465" rIns="92930" bIns="46465"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2930" tIns="46465" rIns="92930" bIns="46465" rtlCol="0" anchor="b"/>
          <a:p>
            <a:pPr lvl="0" algn="r">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xfrm>
            <a:off x="1150938" y="698500"/>
            <a:ext cx="4652962" cy="3490913"/>
          </a:xfrm>
          <a:ln>
            <a:solidFill>
              <a:srgbClr val="000000">
                <a:alpha val="100000"/>
              </a:srgbClr>
            </a:solidFill>
            <a:miter lim="800000"/>
          </a:ln>
        </p:spPr>
      </p:sp>
      <p:sp>
        <p:nvSpPr>
          <p:cNvPr id="16387" name="Notes Placeholder 2"/>
          <p:cNvSpPr>
            <a:spLocks noGrp="1"/>
          </p:cNvSpPr>
          <p:nvPr>
            <p:ph type="body" idx="1"/>
          </p:nvPr>
        </p:nvSpPr>
        <p:spPr>
          <a:xfrm>
            <a:off x="695325" y="4421188"/>
            <a:ext cx="5564188" cy="4189412"/>
          </a:xfrm>
          <a:noFill/>
          <a:ln>
            <a:noFill/>
          </a:ln>
        </p:spPr>
        <p:txBody>
          <a:bodyPr wrap="square" lIns="92930" tIns="46465" rIns="92930" bIns="46465" anchor="t" anchorCtr="0"/>
          <a:p>
            <a:pPr lvl="0">
              <a:spcBef>
                <a:spcPct val="0"/>
              </a:spcBef>
            </a:pPr>
            <a:r>
              <a:rPr dirty="0"/>
              <a:t>ICT is concerned with the </a:t>
            </a:r>
            <a:r>
              <a:rPr b="1" dirty="0"/>
              <a:t>storage</a:t>
            </a:r>
            <a:r>
              <a:rPr dirty="0"/>
              <a:t>, </a:t>
            </a:r>
            <a:r>
              <a:rPr b="1" dirty="0"/>
              <a:t>retrieval</a:t>
            </a:r>
            <a:r>
              <a:rPr dirty="0"/>
              <a:t>, </a:t>
            </a:r>
            <a:r>
              <a:rPr b="1" dirty="0"/>
              <a:t>manipulation</a:t>
            </a:r>
            <a:r>
              <a:rPr dirty="0"/>
              <a:t>, </a:t>
            </a:r>
            <a:r>
              <a:rPr b="1" dirty="0"/>
              <a:t>transmission</a:t>
            </a:r>
            <a:r>
              <a:rPr dirty="0"/>
              <a:t> or </a:t>
            </a:r>
            <a:r>
              <a:rPr b="1" dirty="0"/>
              <a:t>receip</a:t>
            </a:r>
            <a:r>
              <a:rPr dirty="0"/>
              <a:t>t of digital data</a:t>
            </a:r>
            <a:endParaRPr dirty="0"/>
          </a:p>
        </p:txBody>
      </p:sp>
      <p:sp>
        <p:nvSpPr>
          <p:cNvPr id="16388" name="Slide Number Placeholder 3"/>
          <p:cNvSpPr txBox="1">
            <a:spLocks noGrp="1"/>
          </p:cNvSpPr>
          <p:nvPr>
            <p:ph type="sldNum" sz="quarter"/>
          </p:nvPr>
        </p:nvSpPr>
        <p:spPr>
          <a:xfrm>
            <a:off x="3940175" y="8842375"/>
            <a:ext cx="3013075" cy="465138"/>
          </a:xfrm>
          <a:prstGeom prst="rect">
            <a:avLst/>
          </a:prstGeom>
          <a:noFill/>
          <a:ln w="9525">
            <a:noFill/>
          </a:ln>
        </p:spPr>
        <p:txBody>
          <a:bodyPr lIns="92930" tIns="46465" rIns="92930" bIns="46465" anchor="b" anchorCtr="0"/>
          <a:p>
            <a:pPr lvl="0" algn="r">
              <a:buNone/>
            </a:pPr>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Image Placeholder 1"/>
          <p:cNvSpPr>
            <a:spLocks noGrp="1" noRot="1" noChangeAspect="1" noTextEdit="1"/>
          </p:cNvSpPr>
          <p:nvPr>
            <p:ph type="sldImg"/>
          </p:nvPr>
        </p:nvSpPr>
        <p:spPr>
          <a:xfrm>
            <a:off x="1150938" y="698500"/>
            <a:ext cx="4652962" cy="3490913"/>
          </a:xfrm>
          <a:ln>
            <a:solidFill>
              <a:srgbClr val="000000">
                <a:alpha val="100000"/>
              </a:srgbClr>
            </a:solidFill>
            <a:miter lim="800000"/>
          </a:ln>
        </p:spPr>
      </p:sp>
      <p:sp>
        <p:nvSpPr>
          <p:cNvPr id="32771" name="Notes Placeholder 2"/>
          <p:cNvSpPr>
            <a:spLocks noGrp="1"/>
          </p:cNvSpPr>
          <p:nvPr>
            <p:ph type="body" idx="1"/>
          </p:nvPr>
        </p:nvSpPr>
        <p:spPr>
          <a:xfrm>
            <a:off x="695325" y="4421188"/>
            <a:ext cx="5564188" cy="4189412"/>
          </a:xfrm>
          <a:noFill/>
          <a:ln>
            <a:noFill/>
          </a:ln>
        </p:spPr>
        <p:txBody>
          <a:bodyPr wrap="square" lIns="92930" tIns="46465" rIns="92930" bIns="46465" anchor="t" anchorCtr="0"/>
          <a:p>
            <a:pPr lvl="0">
              <a:spcBef>
                <a:spcPct val="0"/>
              </a:spcBef>
            </a:pPr>
            <a:r>
              <a:rPr b="1" dirty="0"/>
              <a:t>Data</a:t>
            </a:r>
            <a:r>
              <a:rPr dirty="0"/>
              <a:t> is the collection of raw facts and figures. It is without any proper meaning. Data may be collection of words, numbers, graphics or sounds. </a:t>
            </a:r>
            <a:endParaRPr dirty="0"/>
          </a:p>
          <a:p>
            <a:pPr lvl="0">
              <a:spcBef>
                <a:spcPct val="0"/>
              </a:spcBef>
            </a:pPr>
            <a:r>
              <a:rPr dirty="0"/>
              <a:t>Students data on admission, Data of Citizens, Survey Data, Students Examination Data. </a:t>
            </a:r>
            <a:endParaRPr dirty="0"/>
          </a:p>
          <a:p>
            <a:pPr lvl="0">
              <a:spcBef>
                <a:spcPct val="0"/>
              </a:spcBef>
            </a:pPr>
            <a:r>
              <a:rPr b="1" dirty="0"/>
              <a:t>Information: </a:t>
            </a:r>
            <a:r>
              <a:rPr dirty="0"/>
              <a:t>Processed data is called information. When raw facts and figures are processed and arranged in some order then they become information. Information has proper meanings. Information is useful in decision-making.</a:t>
            </a:r>
            <a:endParaRPr dirty="0"/>
          </a:p>
          <a:p>
            <a:pPr lvl="0">
              <a:spcBef>
                <a:spcPct val="0"/>
              </a:spcBef>
            </a:pPr>
            <a:r>
              <a:rPr dirty="0"/>
              <a:t>Student results slip, Census report, survey reports etc</a:t>
            </a:r>
            <a:endParaRPr dirty="0"/>
          </a:p>
        </p:txBody>
      </p:sp>
      <p:sp>
        <p:nvSpPr>
          <p:cNvPr id="32772" name="Slide Number Placeholder 3"/>
          <p:cNvSpPr txBox="1">
            <a:spLocks noGrp="1"/>
          </p:cNvSpPr>
          <p:nvPr>
            <p:ph type="sldNum" sz="quarter"/>
          </p:nvPr>
        </p:nvSpPr>
        <p:spPr>
          <a:xfrm>
            <a:off x="3940175" y="8842375"/>
            <a:ext cx="3013075" cy="465138"/>
          </a:xfrm>
          <a:prstGeom prst="rect">
            <a:avLst/>
          </a:prstGeom>
          <a:noFill/>
          <a:ln w="9525">
            <a:noFill/>
          </a:ln>
        </p:spPr>
        <p:txBody>
          <a:bodyPr lIns="92930" tIns="46465" rIns="92930" bIns="46465" anchor="b" anchorCtr="0"/>
          <a:p>
            <a:pPr lvl="0" algn="r">
              <a:buNone/>
            </a:pPr>
            <a:fld id="{9A0DB2DC-4C9A-4742-B13C-FB6460FD3503}" type="slidenum">
              <a:rPr lang="en-US" altLang="en-US" sz="1200" dirty="0">
                <a:latin typeface="Tahoma" panose="020B0604030504040204" pitchFamily="34" charset="0"/>
              </a:rPr>
            </a:fld>
            <a:endParaRPr lang="en-US" altLang="en-US" sz="1200" dirty="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Slide Image Placeholder 1"/>
          <p:cNvSpPr>
            <a:spLocks noGrp="1" noRot="1" noChangeAspect="1" noTextEdit="1"/>
          </p:cNvSpPr>
          <p:nvPr>
            <p:ph type="sldImg"/>
          </p:nvPr>
        </p:nvSpPr>
        <p:spPr>
          <a:xfrm>
            <a:off x="1150938" y="698500"/>
            <a:ext cx="4652962" cy="3490913"/>
          </a:xfrm>
          <a:ln>
            <a:solidFill>
              <a:srgbClr val="000000"/>
            </a:solidFill>
            <a:miter/>
          </a:ln>
        </p:spPr>
      </p:sp>
      <p:sp>
        <p:nvSpPr>
          <p:cNvPr id="68611" name="Notes Placeholder 2"/>
          <p:cNvSpPr>
            <a:spLocks noGrp="1"/>
          </p:cNvSpPr>
          <p:nvPr>
            <p:ph type="body" idx="1"/>
          </p:nvPr>
        </p:nvSpPr>
        <p:spPr>
          <a:xfrm>
            <a:off x="695325" y="4421188"/>
            <a:ext cx="5564188" cy="4189412"/>
          </a:xfrm>
          <a:noFill/>
          <a:ln>
            <a:noFill/>
          </a:ln>
        </p:spPr>
        <p:txBody>
          <a:bodyPr wrap="square" lIns="92930" tIns="46465" rIns="92930" bIns="46465" anchor="t" anchorCtr="0"/>
          <a:p>
            <a:pPr lvl="0">
              <a:spcBef>
                <a:spcPct val="0"/>
              </a:spcBef>
            </a:pPr>
            <a:endParaRPr dirty="0"/>
          </a:p>
        </p:txBody>
      </p:sp>
      <p:sp>
        <p:nvSpPr>
          <p:cNvPr id="68612" name="Slide Number Placeholder 3"/>
          <p:cNvSpPr txBox="1">
            <a:spLocks noGrp="1"/>
          </p:cNvSpPr>
          <p:nvPr>
            <p:ph type="sldNum" sz="quarter"/>
          </p:nvPr>
        </p:nvSpPr>
        <p:spPr>
          <a:xfrm>
            <a:off x="3940175" y="8842375"/>
            <a:ext cx="3013075" cy="465138"/>
          </a:xfrm>
          <a:prstGeom prst="rect">
            <a:avLst/>
          </a:prstGeom>
          <a:noFill/>
          <a:ln w="9525">
            <a:noFill/>
          </a:ln>
        </p:spPr>
        <p:txBody>
          <a:bodyPr lIns="92930" tIns="46465" rIns="92930" bIns="46465" anchor="b" anchorCtr="0"/>
          <a:p>
            <a:pPr lvl="0" algn="r">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Group 2"/>
          <p:cNvGrpSpPr/>
          <p:nvPr/>
        </p:nvGrpSpPr>
        <p:grpSpPr>
          <a:xfrm>
            <a:off x="-3175" y="4953000"/>
            <a:ext cx="9147175" cy="1911350"/>
            <a:chOff x="-3765" y="4832896"/>
            <a:chExt cx="9147765" cy="2032192"/>
          </a:xfrm>
        </p:grpSpPr>
        <p:sp>
          <p:nvSpPr>
            <p:cNvPr id="4"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58" name="Freeform 7"/>
            <p:cNvSpPr/>
            <p:nvPr/>
          </p:nvSpPr>
          <p:spPr>
            <a:xfrm>
              <a:off x="35443" y="5135526"/>
              <a:ext cx="9108557" cy="838200"/>
            </a:xfrm>
            <a:custGeom>
              <a:avLst/>
              <a:gdLst>
                <a:gd name="txL" fmla="*/ 0 w 5760"/>
                <a:gd name="txT" fmla="*/ 0 h 528"/>
                <a:gd name="txR" fmla="*/ 5760 w 5760"/>
                <a:gd name="txB" fmla="*/ 528 h 528"/>
              </a:gdLst>
              <a:ahLst/>
              <a:cxnLst>
                <a:cxn ang="0">
                  <a:pos x="0" y="0"/>
                </a:cxn>
                <a:cxn ang="0">
                  <a:pos x="5760" y="0"/>
                </a:cxn>
                <a:cxn ang="0">
                  <a:pos x="5760" y="528"/>
                </a:cxn>
                <a:cxn ang="0">
                  <a:pos x="48" y="0"/>
                </a:cxn>
              </a:cxnLst>
              <a:rect l="txL" t="txT" r="txR" b="txB"/>
              <a:pathLst>
                <a:path w="5760" h="528">
                  <a:moveTo>
                    <a:pt x="0" y="0"/>
                  </a:moveTo>
                  <a:lnTo>
                    <a:pt x="5760" y="0"/>
                  </a:lnTo>
                  <a:lnTo>
                    <a:pt x="5760" y="528"/>
                  </a:lnTo>
                  <a:lnTo>
                    <a:pt x="48" y="0"/>
                  </a:lnTo>
                </a:path>
              </a:pathLst>
            </a:custGeom>
            <a:solidFill>
              <a:srgbClr val="000000">
                <a:alpha val="100000"/>
              </a:srgbClr>
            </a:solidFill>
            <a:ln w="9525">
              <a:noFill/>
            </a:ln>
          </p:spPr>
          <p:txBody>
            <a:bodyPr/>
            <a:p>
              <a:endParaRPr lang="en-US"/>
            </a:p>
          </p:txBody>
        </p:sp>
        <p:sp>
          <p:nvSpPr>
            <p:cNvPr id="6"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8" name="Date Placeholder 29"/>
          <p:cNvSpPr>
            <a:spLocks noGrp="1"/>
          </p:cNvSpPr>
          <p:nvPr>
            <p:ph type="dt" sz="half" idx="2"/>
          </p:nvPr>
        </p:nvSpPr>
        <p:spPr>
          <a:xfrm>
            <a:off x="6727825" y="6408738"/>
            <a:ext cx="1919288" cy="365125"/>
          </a:xfrm>
          <a:prstGeom prst="rect">
            <a:avLst/>
          </a:prstGeom>
        </p:spPr>
        <p:txBody>
          <a:bodyPr vert="horz" anchor="b"/>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rgbClr val="FFFFFF"/>
                </a:solidFill>
                <a:effectLst/>
                <a:uLnTx/>
                <a:uFillTx/>
                <a:latin typeface="+mn-lt"/>
                <a:ea typeface="+mn-ea"/>
                <a:cs typeface="+mn-cs"/>
              </a:rPr>
            </a:fld>
            <a:endParaRPr kumimoji="0" lang="en-US" sz="1000" b="0" i="0" u="none" strike="noStrike" kern="1200" cap="none" spc="0" normalizeH="0" baseline="0" noProof="0">
              <a:ln>
                <a:noFill/>
              </a:ln>
              <a:solidFill>
                <a:srgbClr val="FFFFFF"/>
              </a:solidFill>
              <a:effectLst/>
              <a:uLnTx/>
              <a:uFillTx/>
              <a:latin typeface="+mn-lt"/>
              <a:ea typeface="+mn-ea"/>
              <a:cs typeface="+mn-cs"/>
            </a:endParaRPr>
          </a:p>
        </p:txBody>
      </p:sp>
      <p:sp>
        <p:nvSpPr>
          <p:cNvPr id="11" name="Footer Placeholder 18"/>
          <p:cNvSpPr>
            <a:spLocks noGrp="1"/>
          </p:cNvSpPr>
          <p:nvPr>
            <p:ph type="ftr" sz="quarter" idx="3"/>
          </p:nvPr>
        </p:nvSpPr>
        <p:spPr>
          <a:xfrm>
            <a:off x="4379913" y="6408738"/>
            <a:ext cx="2351088"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accent1">
                  <a:tint val="20000"/>
                </a:schemeClr>
              </a:solidFill>
              <a:effectLst/>
              <a:uLnTx/>
              <a:uFillTx/>
              <a:latin typeface="+mn-lt"/>
              <a:ea typeface="+mn-ea"/>
              <a:cs typeface="+mn-cs"/>
            </a:endParaRPr>
          </a:p>
        </p:txBody>
      </p:sp>
      <p:sp>
        <p:nvSpPr>
          <p:cNvPr id="16" name="Slide Number Placeholder 26"/>
          <p:cNvSpPr>
            <a:spLocks noGrp="1"/>
          </p:cNvSpPr>
          <p:nvPr>
            <p:ph type="sldNum" sz="quarter" idx="4"/>
          </p:nvPr>
        </p:nvSpPr>
        <p:spPr>
          <a:xfrm>
            <a:off x="8647113" y="6408738"/>
            <a:ext cx="366713" cy="365125"/>
          </a:xfrm>
          <a:prstGeom prst="rect">
            <a:avLst/>
          </a:prstGeom>
        </p:spPr>
        <p:txBody>
          <a:bodyPr vert="horz" anchor="b"/>
          <a:p>
            <a:pPr algn="r">
              <a:buNone/>
            </a:pPr>
            <a:fld id="{9A0DB2DC-4C9A-4742-B13C-FB6460FD3503}" type="slidenum">
              <a:rPr lang="en-US" dirty="0">
                <a:solidFill>
                  <a:srgbClr val="FFFFFF"/>
                </a:solidFill>
              </a:rPr>
            </a:fld>
            <a:endParaRPr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Lucida Sans Unicode" panose="020B0602030504020204" pitchFamily="34" charset="0"/>
              </a:rPr>
            </a:fld>
            <a:endParaRPr lang="en-US" dirty="0">
              <a:latin typeface="Lucida Sans Unicode" panose="020B0602030504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Lucida Sans Unicode" panose="020B0602030504020204" pitchFamily="34" charset="0"/>
              </a:rPr>
            </a:fld>
            <a:endParaRPr lang="en-US" dirty="0">
              <a:latin typeface="Lucida Sans Unicode" panose="020B0602030504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Title 6"/>
          <p:cNvSpPr>
            <a:spLocks noGrp="1"/>
          </p:cNvSpPr>
          <p:nvPr>
            <p:ph type="title"/>
          </p:nvPr>
        </p:nvSpPr>
        <p:spPr/>
        <p:txBody>
          <a:bodyPr rtlCol="0"/>
          <a:lstStyle/>
          <a:p>
            <a:r>
              <a:rPr kumimoji="0" lang="en-US"/>
              <a:t>Click to edit Master title style</a:t>
            </a:r>
            <a:endParaRPr kumimoji="0" lang="en-US"/>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Lucida Sans Unicode" panose="020B0602030504020204" pitchFamily="34" charset="0"/>
              </a:rPr>
            </a:fld>
            <a:endParaRPr lang="en-US" dirty="0">
              <a:latin typeface="Lucida Sans Unicode" panose="020B0602030504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6" name="Date Placeholder 3"/>
          <p:cNvSpPr>
            <a:spLocks noGrp="1"/>
          </p:cNvSpPr>
          <p:nvPr>
            <p:ph type="dt" sz="half" idx="2"/>
          </p:nvPr>
        </p:nvSpPr>
        <p:spPr>
          <a:xfrm>
            <a:off x="6727825" y="6408738"/>
            <a:ext cx="1919288"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Footer Placeholder 4"/>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5"/>
          <p:cNvSpPr>
            <a:spLocks noGrp="1"/>
          </p:cNvSpPr>
          <p:nvPr>
            <p:ph type="sldNum" sz="quarter" idx="4"/>
          </p:nvPr>
        </p:nvSpPr>
        <p:spPr>
          <a:xfrm>
            <a:off x="8647113" y="6408738"/>
            <a:ext cx="366713" cy="365125"/>
          </a:xfrm>
          <a:prstGeom prst="rect">
            <a:avLst/>
          </a:prstGeom>
        </p:spPr>
        <p:txBody>
          <a:bodyPr vert="horz" anchor="b"/>
          <a:p>
            <a:pPr algn="r">
              <a:buNone/>
            </a:pPr>
            <a:fld id="{9A0DB2DC-4C9A-4742-B13C-FB6460FD3503}"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8" name="Title 7"/>
          <p:cNvSpPr>
            <a:spLocks noGrp="1"/>
          </p:cNvSpPr>
          <p:nvPr>
            <p:ph type="title"/>
          </p:nvPr>
        </p:nvSpPr>
        <p:spPr/>
        <p:txBody>
          <a:bodyPr rtlCol="0"/>
          <a:lstStyle/>
          <a:p>
            <a:r>
              <a:rPr kumimoji="0" lang="en-US"/>
              <a:t>Click to edit Master title style</a:t>
            </a:r>
            <a:endParaRPr kumimoji="0" lang="en-US"/>
          </a:p>
        </p:txBody>
      </p:sp>
      <p:sp>
        <p:nvSpPr>
          <p:cNvPr id="2" name="Date Placeholder 4"/>
          <p:cNvSpPr>
            <a:spLocks noGrp="1"/>
          </p:cNvSpPr>
          <p:nvPr>
            <p:ph type="dt" sz="half" idx="12"/>
          </p:nvPr>
        </p:nvSpPr>
        <p:spPr>
          <a:xfrm>
            <a:off x="6727825" y="6408738"/>
            <a:ext cx="1919288"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5"/>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6"/>
          <p:cNvSpPr>
            <a:spLocks noGrp="1"/>
          </p:cNvSpPr>
          <p:nvPr>
            <p:ph type="sldNum" sz="quarter" idx="4"/>
          </p:nvPr>
        </p:nvSpPr>
        <p:spPr>
          <a:xfrm>
            <a:off x="8647113" y="6408738"/>
            <a:ext cx="366713" cy="365125"/>
          </a:xfrm>
          <a:prstGeom prst="rect">
            <a:avLst/>
          </a:prstGeom>
        </p:spPr>
        <p:txBody>
          <a:bodyPr vert="horz" anchor="b"/>
          <a:p>
            <a:pPr algn="r">
              <a:buNone/>
            </a:pPr>
            <a:fld id="{9A0DB2DC-4C9A-4742-B13C-FB6460FD3503}"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2"/>
          </p:nvPr>
        </p:nvSpPr>
        <p:spPr>
          <a:xfrm>
            <a:off x="6727825" y="6408738"/>
            <a:ext cx="1919288"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3"/>
          </p:nvPr>
        </p:nvSpPr>
        <p:spPr>
          <a:xfrm>
            <a:off x="4379913" y="6408738"/>
            <a:ext cx="2351088"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4"/>
          </p:nvPr>
        </p:nvSpPr>
        <p:spPr>
          <a:xfrm>
            <a:off x="8647113" y="6408738"/>
            <a:ext cx="366713" cy="365125"/>
          </a:xfrm>
          <a:prstGeom prst="rect">
            <a:avLst/>
          </a:prstGeom>
        </p:spPr>
        <p:txBody>
          <a:bodyPr vert="horz" anchor="b"/>
          <a:p>
            <a:pPr algn="r">
              <a:buNone/>
            </a:pPr>
            <a:fld id="{9A0DB2DC-4C9A-4742-B13C-FB6460FD3503}" type="slidenum">
              <a:rPr lang="en-US" dirty="0"/>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en-US"/>
              <a:t>Click to edit Master title style</a:t>
            </a:r>
            <a:endParaRPr kumimoji="0" lang="en-US"/>
          </a:p>
        </p:txBody>
      </p:sp>
      <p:sp>
        <p:nvSpPr>
          <p:cNvPr id="2" name="Date Placeholder 2"/>
          <p:cNvSpPr>
            <a:spLocks noGrp="1"/>
          </p:cNvSpPr>
          <p:nvPr>
            <p:ph type="dt" sz="half" idx="2"/>
          </p:nvPr>
        </p:nvSpPr>
        <p:spPr>
          <a:xfrm>
            <a:off x="6727825" y="6408738"/>
            <a:ext cx="1919288"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Footer Placeholder 3"/>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4"/>
          <p:cNvSpPr>
            <a:spLocks noGrp="1"/>
          </p:cNvSpPr>
          <p:nvPr>
            <p:ph type="sldNum" sz="quarter" idx="4"/>
          </p:nvPr>
        </p:nvSpPr>
        <p:spPr>
          <a:xfrm>
            <a:off x="8647113" y="6408738"/>
            <a:ext cx="366713" cy="365125"/>
          </a:xfrm>
          <a:prstGeom prst="rect">
            <a:avLst/>
          </a:prstGeom>
        </p:spPr>
        <p:txBody>
          <a:bodyPr vert="horz" anchor="b"/>
          <a:p>
            <a:pPr algn="r">
              <a:buNone/>
            </a:pPr>
            <a:fld id="{9A0DB2DC-4C9A-4742-B13C-FB6460FD3503}"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Lucida Sans Unicode" panose="020B0602030504020204" pitchFamily="34" charset="0"/>
              </a:rPr>
            </a:fld>
            <a:endParaRPr lang="en-US" dirty="0">
              <a:latin typeface="Lucida Sans Unicode" panose="020B0602030504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2"/>
          </p:nvPr>
        </p:nvSpPr>
        <p:spPr>
          <a:xfrm>
            <a:off x="6727825" y="6408738"/>
            <a:ext cx="1919288"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8647113" y="6408738"/>
            <a:ext cx="366713" cy="365125"/>
          </a:xfrm>
          <a:prstGeom prst="rect">
            <a:avLst/>
          </a:prstGeom>
        </p:spPr>
        <p:txBody>
          <a:bodyPr vert="horz" anchor="b"/>
          <a:p>
            <a:pPr algn="r">
              <a:buNone/>
            </a:pPr>
            <a:fld id="{9A0DB2DC-4C9A-4742-B13C-FB6460FD3503}" type="slidenum">
              <a:rPr lang="en-US" dirty="0"/>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2">
        <a:schemeClr val="bg1"/>
      </p:bgRef>
    </p:bg>
    <p:spTree>
      <p:nvGrpSpPr>
        <p:cNvPr id="1" name=""/>
        <p:cNvGrpSpPr/>
        <p:nvPr/>
      </p:nvGrpSpPr>
      <p:grpSpPr>
        <a:xfrm>
          <a:off x="0" y="0"/>
          <a:ext cx="0" cy="0"/>
          <a:chOff x="0" y="0"/>
          <a:chExt cx="0" cy="0"/>
        </a:xfrm>
      </p:grpSpPr>
      <p:sp>
        <p:nvSpPr>
          <p:cNvPr id="5" name="Freeform 7"/>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195" name="Freeform 8"/>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5760" y="0"/>
              </a:cxn>
              <a:cxn ang="0">
                <a:pos x="5760" y="528"/>
              </a:cxn>
              <a:cxn ang="0">
                <a:pos x="48"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p>
            <a:endParaRPr lang="en-US"/>
          </a:p>
        </p:txBody>
      </p:sp>
      <p:sp>
        <p:nvSpPr>
          <p:cNvPr id="6" name="Right Triangle 3"/>
          <p:cNvSpPr/>
          <p:nvPr/>
        </p:nvSpPr>
        <p:spPr bwMode="auto">
          <a:xfrm>
            <a:off x="-6042" y="5791253"/>
            <a:ext cx="3402313"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Straight Connector 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a:normAutofit/>
          </a:bodyPr>
          <a:lstStyle>
            <a:lvl1pPr marL="0" indent="0">
              <a:buNone/>
              <a:defRPr sz="3200"/>
            </a:lvl1p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endParaRPr kumimoji="0" lang="en-US"/>
          </a:p>
        </p:txBody>
      </p:sp>
      <p:sp>
        <p:nvSpPr>
          <p:cNvPr id="10" name="Date Placeholder 4"/>
          <p:cNvSpPr>
            <a:spLocks noGrp="1"/>
          </p:cNvSpPr>
          <p:nvPr>
            <p:ph type="dt" sz="half" idx="12"/>
          </p:nvPr>
        </p:nvSpPr>
        <p:spPr>
          <a:xfrm>
            <a:off x="6727825" y="6408738"/>
            <a:ext cx="1919288" cy="365125"/>
          </a:xfrm>
          <a:prstGeom prst="rect">
            <a:avLst/>
          </a:prstGeom>
        </p:spPr>
        <p:txBody>
          <a:bodyPr vert="horz" anchor="b"/>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11" name="Footer Placeholder 5"/>
          <p:cNvSpPr>
            <a:spLocks noGrp="1"/>
          </p:cNvSpPr>
          <p:nvPr>
            <p:ph type="ftr" sz="quarter" idx="3"/>
          </p:nvPr>
        </p:nvSpPr>
        <p:spPr>
          <a:xfrm>
            <a:off x="4379913" y="6408738"/>
            <a:ext cx="2351088" cy="365125"/>
          </a:xfrm>
          <a:prstGeom prst="rect">
            <a:avLst/>
          </a:prstGeom>
        </p:spPr>
        <p:txBody>
          <a:bodyPr vert="horz" anchor="b"/>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Slide Number Placeholder 6"/>
          <p:cNvSpPr>
            <a:spLocks noGrp="1"/>
          </p:cNvSpPr>
          <p:nvPr>
            <p:ph type="sldNum" sz="quarter" idx="4"/>
          </p:nvPr>
        </p:nvSpPr>
        <p:spPr>
          <a:xfrm>
            <a:off x="8647113" y="6408738"/>
            <a:ext cx="366713" cy="365125"/>
          </a:xfrm>
          <a:prstGeom prst="rect">
            <a:avLst/>
          </a:prstGeom>
        </p:spPr>
        <p:txBody>
          <a:bodyPr vert="horz" anchor="b"/>
          <a:p>
            <a:pPr algn="r">
              <a:buNone/>
            </a:pPr>
            <a:fld id="{9A0DB2DC-4C9A-4742-B13C-FB6460FD3503}"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3" name="Freeform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7" name="Freeform 11"/>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5760" y="0"/>
              </a:cxn>
              <a:cxn ang="0">
                <a:pos x="5760" y="528"/>
              </a:cxn>
              <a:cxn ang="0">
                <a:pos x="48"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p>
            <a:endParaRPr lang="en-US"/>
          </a:p>
        </p:txBody>
      </p:sp>
      <p:sp>
        <p:nvSpPr>
          <p:cNvPr id="14" name="Right Triangle 13"/>
          <p:cNvSpPr/>
          <p:nvPr/>
        </p:nvSpPr>
        <p:spPr bwMode="auto">
          <a:xfrm>
            <a:off x="-6042" y="5791253"/>
            <a:ext cx="3402313"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a:p>
        </p:txBody>
      </p:sp>
      <p:sp>
        <p:nvSpPr>
          <p:cNvPr id="1033" name="Text Placeholder 29"/>
          <p:cNvSpPr>
            <a:spLocks noGrp="1"/>
          </p:cNvSpPr>
          <p:nvPr>
            <p:ph type="body" idx="1"/>
          </p:nvPr>
        </p:nvSpPr>
        <p:spPr>
          <a:xfrm>
            <a:off x="457200" y="1481138"/>
            <a:ext cx="8229600" cy="4525962"/>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68C5CAD-900F-46F6-B06A-9F5A441259BA}" type="datetimeFigureOut">
              <a:rPr kumimoji="0" lang="en-US" sz="1000" b="0" i="0" u="none" strike="noStrike" kern="1200" cap="none" spc="0" normalizeH="0" baseline="0" noProof="0" smtClean="0">
                <a:ln>
                  <a:noFill/>
                </a:ln>
                <a:solidFill>
                  <a:schemeClr val="tx1"/>
                </a:solidFill>
                <a:effectLst/>
                <a:uLnTx/>
                <a:uFillTx/>
                <a:latin typeface="+mn-lt"/>
                <a:ea typeface="+mn-ea"/>
                <a:cs typeface="+mn-cs"/>
              </a:rPr>
            </a:fld>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p:txBody>
      </p:sp>
      <p:sp>
        <p:nvSpPr>
          <p:cNvPr id="22" name="Footer Placeholder 21"/>
          <p:cNvSpPr>
            <a:spLocks noGrp="1"/>
          </p:cNvSpPr>
          <p:nvPr>
            <p:ph type="ftr" sz="quarter" idx="3"/>
          </p:nvPr>
        </p:nvSpPr>
        <p:spPr>
          <a:xfrm>
            <a:off x="4379913" y="6408738"/>
            <a:ext cx="2351088" cy="365125"/>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8" name="Slide Number Placeholder 17"/>
          <p:cNvSpPr>
            <a:spLocks noGrp="1"/>
          </p:cNvSpPr>
          <p:nvPr>
            <p:ph type="sldNum" sz="quarter" idx="4"/>
          </p:nvPr>
        </p:nvSpPr>
        <p:spPr>
          <a:xfrm>
            <a:off x="8647113" y="6408738"/>
            <a:ext cx="366713" cy="365125"/>
          </a:xfrm>
          <a:prstGeom prst="rect">
            <a:avLst/>
          </a:prstGeom>
        </p:spPr>
        <p:txBody>
          <a:bodyPr vert="horz" anchor="b"/>
          <a:lstStyle>
            <a:lvl1pPr algn="r">
              <a:defRPr sz="1000"/>
            </a:lvl1pPr>
          </a:lstStyle>
          <a:p>
            <a:pPr lvl="0" eaLnBrk="1" hangingPunct="1">
              <a:buNone/>
            </a:pPr>
            <a:fld id="{9A0DB2DC-4C9A-4742-B13C-FB6460FD3503}" type="slidenum">
              <a:rPr lang="en-US" dirty="0">
                <a:latin typeface="Lucida Sans Unicode" panose="020B0602030504020204" pitchFamily="34" charset="0"/>
              </a:rPr>
            </a:fld>
            <a:endParaRPr lang="en-US" dirty="0">
              <a:latin typeface="Lucida Sans Unicode" panose="020B0602030504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8.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762000" y="533400"/>
            <a:ext cx="7772400" cy="1829761"/>
          </a:xfrm>
          <a:noFill/>
          <a:ln>
            <a:noFill/>
          </a:ln>
          <a:effectLst/>
          <a:sp3d prstMaterial="plastic"/>
        </p:spPr>
        <p:txBody>
          <a:bodyPr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MAKERERE UNIVERSITY</a:t>
            </a:r>
            <a:b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MAKERERE UNIVERSITY BUSINESS SCHOOL</a:t>
            </a:r>
            <a:b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FACULTY OF COMPUTING AND INFORMATICS</a:t>
            </a:r>
            <a:b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DEPARTMENT OF APPLIED COMPUTING AND IT</a:t>
            </a:r>
            <a:endPar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 name="Subtitle 2"/>
          <p:cNvSpPr>
            <a:spLocks noGrp="1"/>
          </p:cNvSpPr>
          <p:nvPr>
            <p:ph type="subTitle" idx="1"/>
          </p:nvPr>
        </p:nvSpPr>
        <p:spPr>
          <a:xfrm>
            <a:off x="728663" y="3048000"/>
            <a:ext cx="8074025" cy="914400"/>
          </a:xfrm>
        </p:spPr>
        <p:txBody>
          <a:bodyPr vert="horz" lIns="45720" rIns="45720"/>
          <a:p>
            <a:pPr marR="0" algn="ctr">
              <a:spcBef>
                <a:spcPct val="0"/>
              </a:spcBef>
              <a:buSzPct val="68000"/>
              <a:buFont typeface="Wingdings 3" panose="05040102010807070707" pitchFamily="18" charset="2"/>
            </a:pPr>
            <a:r>
              <a:rPr kumimoji="0" sz="1800" b="1" kern="1200" dirty="0">
                <a:effectLst>
                  <a:outerShdw blurRad="38100" dist="38100" dir="2700000">
                    <a:srgbClr val="C0C0C0"/>
                  </a:outerShdw>
                </a:effectLst>
                <a:latin typeface="+mn-lt"/>
                <a:ea typeface="+mn-ea"/>
                <a:cs typeface="+mn-cs"/>
              </a:rPr>
              <a:t>BACHELOR OF </a:t>
            </a:r>
            <a:r>
              <a:rPr kumimoji="0" lang="en-GB" sz="1800" b="1" kern="1200" dirty="0">
                <a:effectLst>
                  <a:outerShdw blurRad="38100" dist="38100" dir="2700000">
                    <a:srgbClr val="C0C0C0"/>
                  </a:outerShdw>
                </a:effectLst>
                <a:latin typeface="+mn-lt"/>
                <a:ea typeface="+mn-ea"/>
                <a:cs typeface="+mn-cs"/>
              </a:rPr>
              <a:t>SCIENCE IN ACCOUNTING, </a:t>
            </a:r>
            <a:r>
              <a:rPr kumimoji="0" sz="1800" b="1" kern="1200" dirty="0">
                <a:effectLst>
                  <a:outerShdw blurRad="38100" dist="38100" dir="2700000">
                    <a:srgbClr val="C0C0C0"/>
                  </a:outerShdw>
                </a:effectLst>
                <a:latin typeface="+mn-lt"/>
                <a:ea typeface="+mn-ea"/>
                <a:cs typeface="+mn-cs"/>
              </a:rPr>
              <a:t>YEAR ONE (BUC 1</a:t>
            </a:r>
            <a:r>
              <a:rPr kumimoji="0" lang="en-GB" sz="1800" b="1" kern="1200" dirty="0">
                <a:effectLst>
                  <a:outerShdw blurRad="38100" dist="38100" dir="2700000">
                    <a:srgbClr val="C0C0C0"/>
                  </a:outerShdw>
                </a:effectLst>
                <a:latin typeface="+mn-lt"/>
                <a:ea typeface="+mn-ea"/>
                <a:cs typeface="+mn-cs"/>
              </a:rPr>
              <a:t>107</a:t>
            </a:r>
            <a:r>
              <a:rPr kumimoji="0" sz="1800" b="1" kern="1200" dirty="0">
                <a:effectLst>
                  <a:outerShdw blurRad="38100" dist="38100" dir="2700000">
                    <a:srgbClr val="C0C0C0"/>
                  </a:outerShdw>
                </a:effectLst>
                <a:latin typeface="+mn-lt"/>
                <a:ea typeface="+mn-ea"/>
                <a:cs typeface="+mn-cs"/>
              </a:rPr>
              <a:t>)</a:t>
            </a:r>
            <a:endParaRPr kumimoji="0" sz="1800" b="1" kern="1200" dirty="0">
              <a:effectLst>
                <a:outerShdw blurRad="38100" dist="38100" dir="2700000">
                  <a:srgbClr val="C0C0C0"/>
                </a:outerShdw>
              </a:effectLst>
              <a:latin typeface="+mn-lt"/>
              <a:ea typeface="+mn-ea"/>
              <a:cs typeface="+mn-cs"/>
            </a:endParaRPr>
          </a:p>
          <a:p>
            <a:pPr marR="0" algn="ctr">
              <a:spcBef>
                <a:spcPct val="0"/>
              </a:spcBef>
              <a:buSzPct val="68000"/>
              <a:buFont typeface="Wingdings 3" panose="05040102010807070707" pitchFamily="18" charset="2"/>
            </a:pPr>
            <a:r>
              <a:rPr kumimoji="0" sz="1800" b="1" kern="1200" dirty="0">
                <a:effectLst>
                  <a:outerShdw blurRad="38100" dist="38100" dir="2700000">
                    <a:srgbClr val="C0C0C0"/>
                  </a:outerShdw>
                </a:effectLst>
                <a:latin typeface="+mn-lt"/>
                <a:ea typeface="+mn-ea"/>
                <a:cs typeface="+mn-cs"/>
              </a:rPr>
              <a:t>SEMESTER: ONE, ACADEMIC YEAR: 20</a:t>
            </a:r>
            <a:r>
              <a:rPr kumimoji="0" lang="en-GB" sz="1800" b="1" kern="1200" dirty="0">
                <a:effectLst>
                  <a:outerShdw blurRad="38100" dist="38100" dir="2700000">
                    <a:srgbClr val="C0C0C0"/>
                  </a:outerShdw>
                </a:effectLst>
                <a:latin typeface="+mn-lt"/>
                <a:ea typeface="+mn-ea"/>
                <a:cs typeface="+mn-cs"/>
              </a:rPr>
              <a:t>24</a:t>
            </a:r>
            <a:r>
              <a:rPr kumimoji="0" sz="1800" b="1" kern="1200" dirty="0">
                <a:effectLst>
                  <a:outerShdw blurRad="38100" dist="38100" dir="2700000">
                    <a:srgbClr val="C0C0C0"/>
                  </a:outerShdw>
                </a:effectLst>
                <a:latin typeface="+mn-lt"/>
                <a:ea typeface="+mn-ea"/>
                <a:cs typeface="+mn-cs"/>
              </a:rPr>
              <a:t>/</a:t>
            </a:r>
            <a:r>
              <a:rPr kumimoji="0" lang="en-GB" sz="1800" b="1" kern="1200" dirty="0">
                <a:effectLst>
                  <a:outerShdw blurRad="38100" dist="38100" dir="2700000">
                    <a:srgbClr val="C0C0C0"/>
                  </a:outerShdw>
                </a:effectLst>
                <a:latin typeface="+mn-lt"/>
                <a:ea typeface="+mn-ea"/>
                <a:cs typeface="+mn-cs"/>
              </a:rPr>
              <a:t>25</a:t>
            </a:r>
            <a:r>
              <a:rPr kumimoji="0" sz="1800" b="1" kern="1200" dirty="0">
                <a:effectLst>
                  <a:outerShdw blurRad="38100" dist="38100" dir="2700000">
                    <a:srgbClr val="C0C0C0"/>
                  </a:outerShdw>
                </a:effectLst>
                <a:latin typeface="+mn-lt"/>
                <a:ea typeface="+mn-ea"/>
                <a:cs typeface="+mn-cs"/>
              </a:rPr>
              <a:t>.</a:t>
            </a:r>
            <a:endParaRPr kumimoji="0" sz="1800" b="1" kern="1200" dirty="0">
              <a:effectLst>
                <a:outerShdw blurRad="38100" dist="38100" dir="2700000">
                  <a:srgbClr val="C0C0C0"/>
                </a:outerShdw>
              </a:effectLst>
              <a:latin typeface="+mn-lt"/>
              <a:ea typeface="+mn-ea"/>
              <a:cs typeface="+mn-cs"/>
            </a:endParaRPr>
          </a:p>
          <a:p>
            <a:pPr marR="0" algn="ctr">
              <a:spcBef>
                <a:spcPct val="0"/>
              </a:spcBef>
              <a:buSzPct val="68000"/>
              <a:buFont typeface="Wingdings 3" panose="05040102010807070707" pitchFamily="18" charset="2"/>
            </a:pPr>
            <a:r>
              <a:rPr kumimoji="0" lang="en-GB" sz="1800" b="1" kern="1200" dirty="0">
                <a:effectLst>
                  <a:outerShdw blurRad="38100" dist="38100" dir="2700000">
                    <a:srgbClr val="C0C0C0"/>
                  </a:outerShdw>
                </a:effectLst>
                <a:latin typeface="+mn-lt"/>
                <a:ea typeface="+mn-ea"/>
                <a:cs typeface="+mn-cs"/>
              </a:rPr>
              <a:t>PRINCIPLES OF </a:t>
            </a:r>
            <a:r>
              <a:rPr kumimoji="0" sz="1800" b="1" kern="1200" dirty="0">
                <a:effectLst>
                  <a:outerShdw blurRad="38100" dist="38100" dir="2700000">
                    <a:srgbClr val="C0C0C0"/>
                  </a:outerShdw>
                </a:effectLst>
                <a:latin typeface="+mn-lt"/>
                <a:ea typeface="+mn-ea"/>
                <a:cs typeface="+mn-cs"/>
              </a:rPr>
              <a:t>INFORMATION COMMUNICATION TECHNOLOGY </a:t>
            </a:r>
            <a:endParaRPr kumimoji="0" sz="1800" b="1" kern="1200" dirty="0">
              <a:effectLst>
                <a:outerShdw blurRad="38100" dist="38100" dir="2700000">
                  <a:srgbClr val="C0C0C0"/>
                </a:outerShdw>
              </a:effectLst>
              <a:latin typeface="+mn-lt"/>
              <a:ea typeface="+mn-ea"/>
              <a:cs typeface="+mn-cs"/>
            </a:endParaRPr>
          </a:p>
          <a:p>
            <a:pPr marR="0" algn="ctr">
              <a:spcBef>
                <a:spcPct val="0"/>
              </a:spcBef>
              <a:buSzPct val="68000"/>
              <a:buFont typeface="Wingdings 3" panose="05040102010807070707" pitchFamily="18" charset="2"/>
            </a:pPr>
            <a:endParaRPr kumimoji="0" sz="1100" b="1" kern="1200" dirty="0">
              <a:effectLst>
                <a:outerShdw blurRad="38100" dist="38100" dir="2700000">
                  <a:srgbClr val="C0C0C0"/>
                </a:outerShdw>
              </a:effectLst>
              <a:latin typeface="+mn-lt"/>
              <a:ea typeface="+mn-ea"/>
              <a:cs typeface="+mn-cs"/>
            </a:endParaRPr>
          </a:p>
          <a:p>
            <a:pPr marR="0" algn="ctr">
              <a:lnSpc>
                <a:spcPct val="80000"/>
              </a:lnSpc>
              <a:buSzPct val="68000"/>
              <a:buFont typeface="Wingdings 3" panose="05040102010807070707" pitchFamily="18" charset="2"/>
            </a:pPr>
            <a:endParaRPr kumimoji="0" sz="700" kern="1200" dirty="0">
              <a:latin typeface="+mn-lt"/>
              <a:ea typeface="+mn-ea"/>
              <a:cs typeface="+mn-cs"/>
            </a:endParaRPr>
          </a:p>
          <a:p>
            <a:pPr marR="0">
              <a:lnSpc>
                <a:spcPct val="80000"/>
              </a:lnSpc>
              <a:buSzPct val="68000"/>
              <a:buFont typeface="Wingdings 3" panose="05040102010807070707" pitchFamily="18" charset="2"/>
            </a:pPr>
            <a:endParaRPr kumimoji="0" sz="900" kern="1200" dirty="0">
              <a:latin typeface="+mn-lt"/>
              <a:ea typeface="+mn-ea"/>
              <a:cs typeface="+mn-cs"/>
            </a:endParaRPr>
          </a:p>
        </p:txBody>
      </p:sp>
      <p:sp>
        <p:nvSpPr>
          <p:cNvPr id="5" name="Subtitle 2"/>
          <p:cNvSpPr txBox="1"/>
          <p:nvPr/>
        </p:nvSpPr>
        <p:spPr>
          <a:xfrm>
            <a:off x="261938" y="6172200"/>
            <a:ext cx="8755063" cy="419100"/>
          </a:xfrm>
          <a:prstGeom prst="rect">
            <a:avLst/>
          </a:prstGeom>
        </p:spPr>
        <p:txBody>
          <a:bodyPr vert="horz" lIns="45720" rIns="45720"/>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lgn="ctr">
              <a:lnSpc>
                <a:spcPct val="120000"/>
              </a:lnSpc>
              <a:spcBef>
                <a:spcPct val="0"/>
              </a:spcBef>
              <a:buNone/>
            </a:pPr>
            <a:r>
              <a:rPr lang="en-GB" altLang="x-none" sz="1600" b="1" dirty="0">
                <a:solidFill>
                  <a:schemeClr val="tx2"/>
                </a:solidFill>
              </a:rPr>
              <a:t>Facilitators: Dr</a:t>
            </a:r>
            <a:r>
              <a:rPr lang="en-GB" altLang="x-none" sz="1600" dirty="0">
                <a:solidFill>
                  <a:schemeClr val="tx2"/>
                </a:solidFill>
              </a:rPr>
              <a:t>.Sumaya M Kagoya, and Mr.  Nasser Wangubo.</a:t>
            </a:r>
            <a:endParaRPr sz="3300" b="1" dirty="0">
              <a:solidFill>
                <a:schemeClr val="tx2"/>
              </a:solidFill>
              <a:effectLst>
                <a:outerShdw blurRad="38100" dist="38100" dir="2700000">
                  <a:srgbClr val="C0C0C0"/>
                </a:outerShdw>
              </a:effectLst>
            </a:endParaRPr>
          </a:p>
          <a:p>
            <a:pPr marL="0" lvl="0" indent="0" algn="ctr">
              <a:buNone/>
            </a:pPr>
            <a:endParaRPr sz="2000" dirty="0">
              <a:solidFill>
                <a:schemeClr val="tx2"/>
              </a:solidFill>
            </a:endParaRPr>
          </a:p>
          <a:p>
            <a:pPr marL="0" lvl="0" indent="0" algn="r">
              <a:buNone/>
            </a:pPr>
            <a:endParaRPr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Information Systems</a:t>
            </a:r>
            <a:endPar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1507"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21508"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pic>
        <p:nvPicPr>
          <p:cNvPr id="21509" name="Picture 7" descr="IS.png"/>
          <p:cNvPicPr>
            <a:picLocks noChangeAspect="1"/>
          </p:cNvPicPr>
          <p:nvPr/>
        </p:nvPicPr>
        <p:blipFill>
          <a:blip r:embed="rId1"/>
          <a:stretch>
            <a:fillRect/>
          </a:stretch>
        </p:blipFill>
        <p:spPr>
          <a:xfrm>
            <a:off x="3103563" y="1981200"/>
            <a:ext cx="5126037" cy="4583113"/>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762000"/>
            <a:ext cx="8229600" cy="4525963"/>
          </a:xfrm>
        </p:spPr>
        <p:txBody>
          <a:bodyPr vert="horz">
            <a:normAutofit fontScale="625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can play an important role in crisis management, humanitarian aid and peace building, and have proved to be a powerful aid in areas such as electoral monitoring. The growing use of open data by governments increases transparency, empowers citizens, and helps to drive economic growth. ICTs are also essential in terms of record-keeping and tracking government data and local demographics. When natural or man-made disasters occur, ICTs are crucial in obtaining, communicating and transmitting accurate and timely crisis information, allowing appropriate responses to be made. In the future, big data analysis and data mining should allow better use to be made of the vast amount of data that is already openly accessible online.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5715"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533400"/>
            <a:ext cx="8229600" cy="4525963"/>
          </a:xfrm>
        </p:spPr>
        <p:txBody>
          <a:bodyPr vert="horz">
            <a:normAutofit fontScale="775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are specifically mentioned as a means of implementation under SDG17, highlighting the cross-cutting transformative potential of ICTs. Indeed, ICTs are crucial in achieving all of the SDGs, since ICTs are catalysts that accelerate all three pillars of sustainable development – economic growth, social inclusion and environmental sustainability – as well as providing an innovative and effective means of implementation in today’s inter-connected world.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6739"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Definition of ICT, IS, IT: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48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Importance of ICT/IS/IT</a:t>
            </a:r>
            <a:endParaRPr kumimoji="0" lang="en-US" sz="48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and Information:</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Processing:</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and Digital Citizenship</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ICT Sector: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for Sustainable Development Goals (ICT4SDGs):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p:nvPr>
        </p:nvSpPr>
        <p:spPr>
          <a:xfrm>
            <a:off x="228600" y="457200"/>
            <a:ext cx="8783638" cy="12954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Importance of IT in different Business/ </a:t>
            </a:r>
            <a:br>
              <a:rPr kumimoji="0" lang="en-US"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US"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Reasons for studying ICT in the University</a:t>
            </a:r>
            <a:endParaRPr kumimoji="0" lang="en-US"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3555" name="Content Placeholder 2"/>
          <p:cNvSpPr>
            <a:spLocks noGrp="1"/>
          </p:cNvSpPr>
          <p:nvPr>
            <p:ph idx="1"/>
          </p:nvPr>
        </p:nvSpPr>
        <p:spPr>
          <a:xfrm>
            <a:off x="381000" y="1828800"/>
            <a:ext cx="8305800" cy="3657600"/>
          </a:xfrm>
          <a:ln/>
        </p:spPr>
        <p:txBody>
          <a:bodyPr vert="horz" wrap="square" anchor="t" anchorCtr="0"/>
          <a:p>
            <a:pPr algn="just"/>
            <a:r>
              <a:rPr lang="en-GB" altLang="en-US" dirty="0"/>
              <a:t>To ensure ICT supports the organization’s corporate strategy.</a:t>
            </a:r>
            <a:endParaRPr lang="en-GB" altLang="en-US" dirty="0"/>
          </a:p>
          <a:p>
            <a:pPr algn="just"/>
            <a:r>
              <a:rPr lang="en-GB" altLang="en-US" dirty="0"/>
              <a:t>To identify strategic competitive advantage opportunities.</a:t>
            </a:r>
            <a:endParaRPr lang="en-GB" altLang="en-US" dirty="0"/>
          </a:p>
          <a:p>
            <a:pPr algn="just"/>
            <a:r>
              <a:rPr lang="en-GB" altLang="en-US" dirty="0"/>
              <a:t>Ensure linkage between business and ICT.</a:t>
            </a:r>
            <a:endParaRPr lang="en-GB" altLang="en-US" dirty="0"/>
          </a:p>
          <a:p>
            <a:pPr algn="just"/>
            <a:r>
              <a:rPr lang="en-GB" altLang="en-US" dirty="0"/>
              <a:t>Provide leadership for ICT projects.</a:t>
            </a:r>
            <a:endParaRPr lang="en-GB" altLang="en-US" dirty="0"/>
          </a:p>
          <a:p>
            <a:pPr>
              <a:buFont typeface="Wingdings" panose="05000000000000000000" pitchFamily="2" charset="2"/>
              <a:buNone/>
            </a:pPr>
            <a:endParaRPr lang="en-US" altLang="en-US" dirty="0"/>
          </a:p>
        </p:txBody>
      </p:sp>
      <p:sp>
        <p:nvSpPr>
          <p:cNvPr id="23556"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23557"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Strategic Uses of ICT / IS</a:t>
            </a:r>
            <a:endParaRPr kumimoji="0" lang="en-US" sz="40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2291" name="Content Placeholder 2"/>
          <p:cNvSpPr>
            <a:spLocks noGrp="1"/>
          </p:cNvSpPr>
          <p:nvPr>
            <p:ph idx="1"/>
          </p:nvPr>
        </p:nvSpPr>
        <p:spPr>
          <a:xfrm>
            <a:off x="457200" y="1481138"/>
            <a:ext cx="8229600" cy="4525963"/>
          </a:xfrm>
        </p:spPr>
        <p:txBody>
          <a:bodyPr vert="horz">
            <a:normAutofit lnSpcReduction="2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Improving </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Business Processes </a:t>
            </a:r>
            <a:r>
              <a:rPr kumimoji="0" lang="en-US" sz="2400" b="0" i="0" u="none" strike="noStrike" kern="1200" cap="none" spc="0" normalizeH="0" baseline="0" noProof="0" dirty="0">
                <a:ln>
                  <a:noFill/>
                </a:ln>
                <a:solidFill>
                  <a:schemeClr val="tx1"/>
                </a:solidFill>
                <a:effectLst/>
                <a:uLnTx/>
                <a:uFillTx/>
                <a:latin typeface="+mn-lt"/>
                <a:ea typeface="+mn-ea"/>
                <a:cs typeface="+mn-cs"/>
              </a:rPr>
              <a:t>and Cost Reduction.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Promote </a:t>
            </a: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Business Innovation</a:t>
            </a:r>
            <a:r>
              <a:rPr kumimoji="0" lang="en-US" sz="2400" b="0" i="0" u="none" strike="noStrike" kern="1200" cap="none" spc="0" normalizeH="0" baseline="0" noProof="0" dirty="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Locking in Customers and Suppliers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Creating Switching Costs.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Raising Barrier to Entry.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Leveraging a Strategic IT Platform.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Developing a Strategic Information Base.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Training. Aids in training and retaining workers using multimedia.</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
        <p:nvSpPr>
          <p:cNvPr id="24580"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24581"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sp>
        <p:nvSpPr>
          <p:cNvPr id="24582" name="Footer Placeholder 1"/>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GB"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Strategic Uses of IT</a:t>
            </a:r>
            <a:endPar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5603"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25604"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grpSp>
        <p:nvGrpSpPr>
          <p:cNvPr id="25605" name="Group 23"/>
          <p:cNvGrpSpPr>
            <a:grpSpLocks noGrp="1"/>
          </p:cNvGrpSpPr>
          <p:nvPr/>
        </p:nvGrpSpPr>
        <p:grpSpPr>
          <a:xfrm>
            <a:off x="1182688" y="2017713"/>
            <a:ext cx="7772400" cy="4143375"/>
            <a:chOff x="0" y="952"/>
            <a:chExt cx="5760" cy="3276"/>
          </a:xfrm>
        </p:grpSpPr>
        <p:sp>
          <p:nvSpPr>
            <p:cNvPr id="25607" name="AutoShape 13"/>
            <p:cNvSpPr/>
            <p:nvPr/>
          </p:nvSpPr>
          <p:spPr>
            <a:xfrm>
              <a:off x="576" y="1843"/>
              <a:ext cx="2304" cy="1766"/>
            </a:xfrm>
            <a:prstGeom prst="downArrow">
              <a:avLst>
                <a:gd name="adj1" fmla="val 50879"/>
                <a:gd name="adj2" fmla="val 21685"/>
              </a:avLst>
            </a:prstGeom>
            <a:solidFill>
              <a:srgbClr val="7030A0"/>
            </a:solidFill>
            <a:ln w="9525" cap="flat" cmpd="sng">
              <a:solidFill>
                <a:schemeClr val="bg2"/>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5608" name="Rectangle 4"/>
            <p:cNvSpPr/>
            <p:nvPr/>
          </p:nvSpPr>
          <p:spPr>
            <a:xfrm>
              <a:off x="1085" y="1007"/>
              <a:ext cx="4406" cy="576"/>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5609" name="Text Box 5"/>
            <p:cNvSpPr txBox="1"/>
            <p:nvPr/>
          </p:nvSpPr>
          <p:spPr>
            <a:xfrm>
              <a:off x="1286" y="987"/>
              <a:ext cx="821" cy="657"/>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Improving</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Business</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Process</a:t>
              </a:r>
              <a:endParaRPr sz="1600" dirty="0">
                <a:latin typeface="Arial Black" panose="020B0A04020102020204" pitchFamily="34" charset="0"/>
              </a:endParaRPr>
            </a:p>
          </p:txBody>
        </p:sp>
        <p:sp>
          <p:nvSpPr>
            <p:cNvPr id="25610" name="Text Box 6"/>
            <p:cNvSpPr txBox="1"/>
            <p:nvPr/>
          </p:nvSpPr>
          <p:spPr>
            <a:xfrm>
              <a:off x="2721" y="961"/>
              <a:ext cx="850" cy="657"/>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Promote</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Business</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Innovation</a:t>
              </a:r>
              <a:endParaRPr sz="1600" dirty="0">
                <a:latin typeface="Arial Black" panose="020B0A04020102020204" pitchFamily="34" charset="0"/>
              </a:endParaRPr>
            </a:p>
          </p:txBody>
        </p:sp>
        <p:sp>
          <p:nvSpPr>
            <p:cNvPr id="25611" name="Text Box 7"/>
            <p:cNvSpPr txBox="1"/>
            <p:nvPr/>
          </p:nvSpPr>
          <p:spPr>
            <a:xfrm>
              <a:off x="4145" y="952"/>
              <a:ext cx="1041" cy="657"/>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Locking in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Customers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and Suppliers</a:t>
              </a:r>
              <a:endParaRPr sz="1600" dirty="0">
                <a:latin typeface="Arial Black" panose="020B0A04020102020204" pitchFamily="34" charset="0"/>
              </a:endParaRPr>
            </a:p>
          </p:txBody>
        </p:sp>
        <p:sp>
          <p:nvSpPr>
            <p:cNvPr id="25612" name="AutoShape 8"/>
            <p:cNvSpPr/>
            <p:nvPr/>
          </p:nvSpPr>
          <p:spPr>
            <a:xfrm>
              <a:off x="3456" y="1834"/>
              <a:ext cx="2304" cy="1766"/>
            </a:xfrm>
            <a:prstGeom prst="downArrow">
              <a:avLst>
                <a:gd name="adj1" fmla="val 50879"/>
                <a:gd name="adj2" fmla="val 21685"/>
              </a:avLst>
            </a:prstGeom>
            <a:solidFill>
              <a:srgbClr val="7030A0"/>
            </a:solidFill>
            <a:ln w="9525" cap="flat" cmpd="sng">
              <a:solidFill>
                <a:schemeClr val="bg2"/>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5613" name="Text Box 9"/>
            <p:cNvSpPr txBox="1"/>
            <p:nvPr/>
          </p:nvSpPr>
          <p:spPr>
            <a:xfrm>
              <a:off x="1161" y="1880"/>
              <a:ext cx="1145" cy="657"/>
            </a:xfrm>
            <a:prstGeom prst="rect">
              <a:avLst/>
            </a:prstGeom>
            <a:noFill/>
            <a:ln w="9525">
              <a:noFill/>
            </a:ln>
          </p:spPr>
          <p:txBody>
            <a:bodyPr>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solidFill>
                    <a:schemeClr val="bg1"/>
                  </a:solidFill>
                  <a:latin typeface="Tahoma" panose="020B0604030504040204" pitchFamily="34" charset="0"/>
                </a:rPr>
                <a:t>Use IT to reduce costs of doing business</a:t>
              </a:r>
              <a:endParaRPr sz="1600" dirty="0">
                <a:solidFill>
                  <a:schemeClr val="bg1"/>
                </a:solidFill>
                <a:latin typeface="Times New Roman" panose="02020603050405020304" pitchFamily="18" charset="0"/>
              </a:endParaRPr>
            </a:p>
          </p:txBody>
        </p:sp>
        <p:sp>
          <p:nvSpPr>
            <p:cNvPr id="25614" name="Text Box 11"/>
            <p:cNvSpPr txBox="1"/>
            <p:nvPr/>
          </p:nvSpPr>
          <p:spPr>
            <a:xfrm>
              <a:off x="4013" y="1879"/>
              <a:ext cx="1347" cy="1241"/>
            </a:xfrm>
            <a:prstGeom prst="rect">
              <a:avLst/>
            </a:prstGeom>
            <a:noFill/>
            <a:ln w="9525">
              <a:noFill/>
            </a:ln>
          </p:spPr>
          <p:txBody>
            <a:bodyPr>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solidFill>
                    <a:schemeClr val="bg1"/>
                  </a:solidFill>
                  <a:latin typeface="Tahoma" panose="020B0604030504040204" pitchFamily="34" charset="0"/>
                </a:rPr>
                <a:t>a)Use IT to improve quality</a:t>
              </a:r>
              <a:endParaRPr sz="1600" dirty="0">
                <a:solidFill>
                  <a:schemeClr val="bg1"/>
                </a:solidFill>
                <a:latin typeface="Tahoma" panose="020B0604030504040204" pitchFamily="34" charset="0"/>
              </a:endParaRPr>
            </a:p>
            <a:p>
              <a:pPr marL="0" lvl="0" indent="0">
                <a:spcBef>
                  <a:spcPct val="0"/>
                </a:spcBef>
                <a:buClrTx/>
                <a:buSzTx/>
                <a:buFontTx/>
                <a:buNone/>
              </a:pPr>
              <a:r>
                <a:rPr sz="1600" dirty="0">
                  <a:solidFill>
                    <a:schemeClr val="bg1"/>
                  </a:solidFill>
                  <a:latin typeface="Tahoma" panose="020B0604030504040204" pitchFamily="34" charset="0"/>
                </a:rPr>
                <a:t>b)Use IT to link business to customers and suppliers</a:t>
              </a:r>
              <a:endParaRPr sz="1600" dirty="0">
                <a:solidFill>
                  <a:schemeClr val="bg1"/>
                </a:solidFill>
                <a:latin typeface="Times New Roman" panose="02020603050405020304" pitchFamily="18" charset="0"/>
              </a:endParaRPr>
            </a:p>
          </p:txBody>
        </p:sp>
        <p:sp>
          <p:nvSpPr>
            <p:cNvPr id="25615" name="AutoShape 12"/>
            <p:cNvSpPr/>
            <p:nvPr/>
          </p:nvSpPr>
          <p:spPr>
            <a:xfrm>
              <a:off x="2025" y="1854"/>
              <a:ext cx="2306" cy="1766"/>
            </a:xfrm>
            <a:prstGeom prst="downArrow">
              <a:avLst>
                <a:gd name="adj1" fmla="val 50879"/>
                <a:gd name="adj2" fmla="val 21685"/>
              </a:avLst>
            </a:prstGeom>
            <a:solidFill>
              <a:srgbClr val="7030A0"/>
            </a:solidFill>
            <a:ln w="9525" cap="flat" cmpd="sng">
              <a:solidFill>
                <a:schemeClr val="bg2"/>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5616" name="Text Box 10"/>
            <p:cNvSpPr txBox="1"/>
            <p:nvPr/>
          </p:nvSpPr>
          <p:spPr>
            <a:xfrm>
              <a:off x="2599" y="1929"/>
              <a:ext cx="1165" cy="852"/>
            </a:xfrm>
            <a:prstGeom prst="rect">
              <a:avLst/>
            </a:prstGeom>
            <a:noFill/>
            <a:ln w="9525">
              <a:noFill/>
            </a:ln>
          </p:spPr>
          <p:txBody>
            <a:bodyPr>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solidFill>
                    <a:schemeClr val="bg1"/>
                  </a:solidFill>
                  <a:latin typeface="Tahoma" panose="020B0604030504040204" pitchFamily="34" charset="0"/>
                </a:rPr>
                <a:t>Use IT to create new products or services</a:t>
              </a:r>
              <a:endParaRPr sz="1600" dirty="0">
                <a:solidFill>
                  <a:schemeClr val="bg1"/>
                </a:solidFill>
                <a:latin typeface="Times New Roman" panose="02020603050405020304" pitchFamily="18" charset="0"/>
              </a:endParaRPr>
            </a:p>
          </p:txBody>
        </p:sp>
        <p:sp>
          <p:nvSpPr>
            <p:cNvPr id="25617" name="Rectangle 14"/>
            <p:cNvSpPr/>
            <p:nvPr/>
          </p:nvSpPr>
          <p:spPr>
            <a:xfrm>
              <a:off x="1105" y="3618"/>
              <a:ext cx="4406" cy="576"/>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5618" name="Text Box 15"/>
            <p:cNvSpPr txBox="1"/>
            <p:nvPr/>
          </p:nvSpPr>
          <p:spPr>
            <a:xfrm>
              <a:off x="1219" y="3703"/>
              <a:ext cx="768" cy="462"/>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Enhance</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Efficiency</a:t>
              </a:r>
              <a:endParaRPr sz="1600" dirty="0">
                <a:latin typeface="Tahoma" panose="020B0604030504040204" pitchFamily="34" charset="0"/>
              </a:endParaRPr>
            </a:p>
          </p:txBody>
        </p:sp>
        <p:sp>
          <p:nvSpPr>
            <p:cNvPr id="25619" name="Text Box 16"/>
            <p:cNvSpPr txBox="1"/>
            <p:nvPr/>
          </p:nvSpPr>
          <p:spPr>
            <a:xfrm>
              <a:off x="2535" y="3569"/>
              <a:ext cx="1039" cy="657"/>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Create New</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Business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Opportunities</a:t>
              </a:r>
              <a:endParaRPr sz="1600" dirty="0">
                <a:latin typeface="Tahoma" panose="020B0604030504040204" pitchFamily="34" charset="0"/>
              </a:endParaRPr>
            </a:p>
          </p:txBody>
        </p:sp>
        <p:sp>
          <p:nvSpPr>
            <p:cNvPr id="25620" name="Text Box 17"/>
            <p:cNvSpPr txBox="1"/>
            <p:nvPr/>
          </p:nvSpPr>
          <p:spPr>
            <a:xfrm>
              <a:off x="4050" y="3571"/>
              <a:ext cx="1310" cy="657"/>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Maintain Valuable</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Customers and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Relationships</a:t>
              </a:r>
              <a:endParaRPr sz="1600" dirty="0">
                <a:latin typeface="Tahoma" panose="020B0604030504040204" pitchFamily="34" charset="0"/>
              </a:endParaRPr>
            </a:p>
          </p:txBody>
        </p:sp>
        <p:sp>
          <p:nvSpPr>
            <p:cNvPr id="25621" name="Text Box 18"/>
            <p:cNvSpPr txBox="1"/>
            <p:nvPr/>
          </p:nvSpPr>
          <p:spPr>
            <a:xfrm>
              <a:off x="0" y="1193"/>
              <a:ext cx="1033" cy="316"/>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2000" dirty="0">
                  <a:latin typeface="Arial Black" panose="020B0A04020102020204" pitchFamily="34" charset="0"/>
                </a:rPr>
                <a:t>Strategy</a:t>
              </a:r>
              <a:endParaRPr sz="2000" dirty="0">
                <a:latin typeface="Arial Black" panose="020B0A04020102020204" pitchFamily="34" charset="0"/>
              </a:endParaRPr>
            </a:p>
          </p:txBody>
        </p:sp>
        <p:sp>
          <p:nvSpPr>
            <p:cNvPr id="25622" name="Text Box 19"/>
            <p:cNvSpPr txBox="1"/>
            <p:nvPr/>
          </p:nvSpPr>
          <p:spPr>
            <a:xfrm>
              <a:off x="125" y="1872"/>
              <a:ext cx="871" cy="316"/>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2000" dirty="0">
                  <a:latin typeface="Arial Black" panose="020B0A04020102020204" pitchFamily="34" charset="0"/>
                </a:rPr>
                <a:t>IT Role</a:t>
              </a:r>
              <a:endParaRPr sz="2000" dirty="0">
                <a:latin typeface="Times New Roman" panose="02020603050405020304" pitchFamily="18" charset="0"/>
              </a:endParaRPr>
            </a:p>
          </p:txBody>
        </p:sp>
        <p:sp>
          <p:nvSpPr>
            <p:cNvPr id="25623" name="Text Box 20"/>
            <p:cNvSpPr txBox="1"/>
            <p:nvPr/>
          </p:nvSpPr>
          <p:spPr>
            <a:xfrm>
              <a:off x="0" y="3707"/>
              <a:ext cx="1078" cy="316"/>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2000" dirty="0">
                  <a:latin typeface="Arial Black" panose="020B0A04020102020204" pitchFamily="34" charset="0"/>
                </a:rPr>
                <a:t>Outcome</a:t>
              </a:r>
              <a:endParaRPr sz="2000" dirty="0">
                <a:latin typeface="Arial Black" panose="020B0A04020102020204" pitchFamily="34" charset="0"/>
              </a:endParaRPr>
            </a:p>
          </p:txBody>
        </p:sp>
      </p:grpSp>
      <p:sp>
        <p:nvSpPr>
          <p:cNvPr id="25606" name="Footer Placeholder 1"/>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title"/>
          </p:nvPr>
        </p:nvSpPr>
        <p:spPr>
          <a:xfrm>
            <a:off x="1150938" y="304800"/>
            <a:ext cx="7793036"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GB"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Strategic Uses of IT Cont’</a:t>
            </a:r>
            <a:endPar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6627"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26628"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grpSp>
        <p:nvGrpSpPr>
          <p:cNvPr id="26629" name="Group 23"/>
          <p:cNvGrpSpPr>
            <a:grpSpLocks noGrp="1"/>
          </p:cNvGrpSpPr>
          <p:nvPr/>
        </p:nvGrpSpPr>
        <p:grpSpPr>
          <a:xfrm>
            <a:off x="1182688" y="1500188"/>
            <a:ext cx="7772400" cy="4824412"/>
            <a:chOff x="0" y="688"/>
            <a:chExt cx="5760" cy="3242"/>
          </a:xfrm>
        </p:grpSpPr>
        <p:sp>
          <p:nvSpPr>
            <p:cNvPr id="26631" name="AutoShape 4"/>
            <p:cNvSpPr/>
            <p:nvPr/>
          </p:nvSpPr>
          <p:spPr>
            <a:xfrm>
              <a:off x="576" y="1579"/>
              <a:ext cx="2304" cy="1769"/>
            </a:xfrm>
            <a:prstGeom prst="downArrow">
              <a:avLst>
                <a:gd name="adj1" fmla="val 50879"/>
                <a:gd name="adj2" fmla="val 21685"/>
              </a:avLst>
            </a:prstGeom>
            <a:solidFill>
              <a:srgbClr val="7030A0"/>
            </a:solidFill>
            <a:ln w="9525" cap="flat" cmpd="sng">
              <a:solidFill>
                <a:schemeClr val="bg2"/>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6632" name="Rectangle 5"/>
            <p:cNvSpPr/>
            <p:nvPr/>
          </p:nvSpPr>
          <p:spPr>
            <a:xfrm>
              <a:off x="1085" y="743"/>
              <a:ext cx="4406" cy="575"/>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6633" name="Text Box 6"/>
            <p:cNvSpPr txBox="1"/>
            <p:nvPr/>
          </p:nvSpPr>
          <p:spPr>
            <a:xfrm>
              <a:off x="1286" y="723"/>
              <a:ext cx="670" cy="558"/>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Raise</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Barriers</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to Entry</a:t>
              </a:r>
              <a:endParaRPr sz="1600" dirty="0">
                <a:latin typeface="Arial Black" panose="020B0A04020102020204" pitchFamily="34" charset="0"/>
              </a:endParaRPr>
            </a:p>
          </p:txBody>
        </p:sp>
        <p:sp>
          <p:nvSpPr>
            <p:cNvPr id="26634" name="Text Box 7"/>
            <p:cNvSpPr txBox="1"/>
            <p:nvPr/>
          </p:nvSpPr>
          <p:spPr>
            <a:xfrm>
              <a:off x="2721" y="697"/>
              <a:ext cx="917" cy="558"/>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Build a</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Strategic IT</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Platform</a:t>
              </a:r>
              <a:endParaRPr sz="1600" dirty="0">
                <a:latin typeface="Arial Black" panose="020B0A04020102020204" pitchFamily="34" charset="0"/>
              </a:endParaRPr>
            </a:p>
          </p:txBody>
        </p:sp>
        <p:sp>
          <p:nvSpPr>
            <p:cNvPr id="26635" name="Text Box 8"/>
            <p:cNvSpPr txBox="1"/>
            <p:nvPr/>
          </p:nvSpPr>
          <p:spPr>
            <a:xfrm>
              <a:off x="4069" y="688"/>
              <a:ext cx="1288" cy="558"/>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Build a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Strategic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Information Base</a:t>
              </a:r>
              <a:endParaRPr sz="1600" dirty="0">
                <a:latin typeface="Arial Black" panose="020B0A04020102020204" pitchFamily="34" charset="0"/>
              </a:endParaRPr>
            </a:p>
          </p:txBody>
        </p:sp>
        <p:sp>
          <p:nvSpPr>
            <p:cNvPr id="26636" name="AutoShape 9"/>
            <p:cNvSpPr/>
            <p:nvPr/>
          </p:nvSpPr>
          <p:spPr>
            <a:xfrm>
              <a:off x="3456" y="1570"/>
              <a:ext cx="2304" cy="1766"/>
            </a:xfrm>
            <a:prstGeom prst="downArrow">
              <a:avLst>
                <a:gd name="adj1" fmla="val 50879"/>
                <a:gd name="adj2" fmla="val 21685"/>
              </a:avLst>
            </a:prstGeom>
            <a:solidFill>
              <a:srgbClr val="7030A0"/>
            </a:solidFill>
            <a:ln w="9525" cap="flat" cmpd="sng">
              <a:solidFill>
                <a:schemeClr val="bg2"/>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6637" name="Text Box 10"/>
            <p:cNvSpPr txBox="1"/>
            <p:nvPr/>
          </p:nvSpPr>
          <p:spPr>
            <a:xfrm>
              <a:off x="1161" y="1616"/>
              <a:ext cx="1145" cy="1055"/>
            </a:xfrm>
            <a:prstGeom prst="rect">
              <a:avLst/>
            </a:prstGeom>
            <a:noFill/>
            <a:ln w="9525">
              <a:noFill/>
            </a:ln>
          </p:spPr>
          <p:txBody>
            <a:bodyPr>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solidFill>
                    <a:schemeClr val="bg1"/>
                  </a:solidFill>
                  <a:latin typeface="Tahoma" panose="020B0604030504040204" pitchFamily="34" charset="0"/>
                </a:rPr>
                <a:t>Increase  amount of investment or complexity of IT needed to compete</a:t>
              </a:r>
              <a:endParaRPr sz="1600" dirty="0">
                <a:solidFill>
                  <a:schemeClr val="bg1"/>
                </a:solidFill>
                <a:latin typeface="Times New Roman" panose="02020603050405020304" pitchFamily="18" charset="0"/>
              </a:endParaRPr>
            </a:p>
          </p:txBody>
        </p:sp>
        <p:sp>
          <p:nvSpPr>
            <p:cNvPr id="26638" name="Text Box 11"/>
            <p:cNvSpPr txBox="1"/>
            <p:nvPr/>
          </p:nvSpPr>
          <p:spPr>
            <a:xfrm>
              <a:off x="4013" y="1615"/>
              <a:ext cx="1347" cy="889"/>
            </a:xfrm>
            <a:prstGeom prst="rect">
              <a:avLst/>
            </a:prstGeom>
            <a:noFill/>
            <a:ln w="9525">
              <a:noFill/>
            </a:ln>
          </p:spPr>
          <p:txBody>
            <a:bodyPr>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solidFill>
                    <a:schemeClr val="bg1"/>
                  </a:solidFill>
                  <a:latin typeface="Tahoma" panose="020B0604030504040204" pitchFamily="34" charset="0"/>
                </a:rPr>
                <a:t>Use IT to  provide information  to support firm’s competitive strategy</a:t>
              </a:r>
              <a:endParaRPr sz="1600" dirty="0">
                <a:solidFill>
                  <a:schemeClr val="bg1"/>
                </a:solidFill>
                <a:latin typeface="Times New Roman" panose="02020603050405020304" pitchFamily="18" charset="0"/>
              </a:endParaRPr>
            </a:p>
          </p:txBody>
        </p:sp>
        <p:sp>
          <p:nvSpPr>
            <p:cNvPr id="26639" name="AutoShape 12"/>
            <p:cNvSpPr/>
            <p:nvPr/>
          </p:nvSpPr>
          <p:spPr>
            <a:xfrm>
              <a:off x="2025" y="1591"/>
              <a:ext cx="2306" cy="1773"/>
            </a:xfrm>
            <a:prstGeom prst="downArrow">
              <a:avLst>
                <a:gd name="adj1" fmla="val 50879"/>
                <a:gd name="adj2" fmla="val 21685"/>
              </a:avLst>
            </a:prstGeom>
            <a:solidFill>
              <a:srgbClr val="7030A0"/>
            </a:solidFill>
            <a:ln w="9525" cap="flat" cmpd="sng">
              <a:solidFill>
                <a:schemeClr val="bg2"/>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6640" name="Text Box 13"/>
            <p:cNvSpPr txBox="1"/>
            <p:nvPr/>
          </p:nvSpPr>
          <p:spPr>
            <a:xfrm>
              <a:off x="2599" y="1665"/>
              <a:ext cx="1165" cy="1220"/>
            </a:xfrm>
            <a:prstGeom prst="rect">
              <a:avLst/>
            </a:prstGeom>
            <a:noFill/>
            <a:ln w="9525">
              <a:noFill/>
            </a:ln>
          </p:spPr>
          <p:txBody>
            <a:bodyPr>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solidFill>
                    <a:schemeClr val="bg1"/>
                  </a:solidFill>
                  <a:latin typeface="Tahoma" panose="020B0604030504040204" pitchFamily="34" charset="0"/>
                </a:rPr>
                <a:t>Leverage investment in IS resources from operational uses to strategic uses</a:t>
              </a:r>
              <a:endParaRPr sz="1600" dirty="0">
                <a:solidFill>
                  <a:schemeClr val="bg1"/>
                </a:solidFill>
                <a:latin typeface="Times New Roman" panose="02020603050405020304" pitchFamily="18" charset="0"/>
              </a:endParaRPr>
            </a:p>
          </p:txBody>
        </p:sp>
        <p:sp>
          <p:nvSpPr>
            <p:cNvPr id="26641" name="Rectangle 14"/>
            <p:cNvSpPr/>
            <p:nvPr/>
          </p:nvSpPr>
          <p:spPr>
            <a:xfrm>
              <a:off x="1105" y="3354"/>
              <a:ext cx="4406" cy="576"/>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eaLnBrk="1" hangingPunct="1">
                <a:buNone/>
              </a:pPr>
              <a:endParaRPr dirty="0">
                <a:latin typeface="Lucida Sans Unicode" panose="020B0602030504020204" pitchFamily="34" charset="0"/>
                <a:ea typeface="Arial" panose="020B0604020202020204" pitchFamily="34" charset="0"/>
              </a:endParaRPr>
            </a:p>
          </p:txBody>
        </p:sp>
        <p:sp>
          <p:nvSpPr>
            <p:cNvPr id="26642" name="Text Box 15"/>
            <p:cNvSpPr txBox="1"/>
            <p:nvPr/>
          </p:nvSpPr>
          <p:spPr>
            <a:xfrm>
              <a:off x="1219" y="3439"/>
              <a:ext cx="1023" cy="393"/>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Increase</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Market Share</a:t>
              </a:r>
              <a:endParaRPr sz="1600" dirty="0">
                <a:latin typeface="Tahoma" panose="020B0604030504040204" pitchFamily="34" charset="0"/>
              </a:endParaRPr>
            </a:p>
          </p:txBody>
        </p:sp>
        <p:sp>
          <p:nvSpPr>
            <p:cNvPr id="26643" name="Text Box 16"/>
            <p:cNvSpPr txBox="1"/>
            <p:nvPr/>
          </p:nvSpPr>
          <p:spPr>
            <a:xfrm>
              <a:off x="2535" y="3305"/>
              <a:ext cx="1039" cy="558"/>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Create New</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Business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Opportunities</a:t>
              </a:r>
              <a:endParaRPr sz="1600" dirty="0">
                <a:latin typeface="Tahoma" panose="020B0604030504040204" pitchFamily="34" charset="0"/>
              </a:endParaRPr>
            </a:p>
          </p:txBody>
        </p:sp>
        <p:sp>
          <p:nvSpPr>
            <p:cNvPr id="26644" name="Text Box 17"/>
            <p:cNvSpPr txBox="1"/>
            <p:nvPr/>
          </p:nvSpPr>
          <p:spPr>
            <a:xfrm>
              <a:off x="4050" y="3307"/>
              <a:ext cx="1143" cy="558"/>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1600" dirty="0">
                  <a:latin typeface="Tahoma" panose="020B0604030504040204" pitchFamily="34" charset="0"/>
                </a:rPr>
                <a:t>Enhance</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Organizational </a:t>
              </a:r>
              <a:endParaRPr sz="1600" dirty="0">
                <a:latin typeface="Tahoma" panose="020B0604030504040204" pitchFamily="34" charset="0"/>
              </a:endParaRPr>
            </a:p>
            <a:p>
              <a:pPr marL="0" lvl="0" indent="0">
                <a:spcBef>
                  <a:spcPct val="0"/>
                </a:spcBef>
                <a:buClrTx/>
                <a:buSzTx/>
                <a:buFontTx/>
                <a:buNone/>
              </a:pPr>
              <a:r>
                <a:rPr sz="1600" dirty="0">
                  <a:latin typeface="Tahoma" panose="020B0604030504040204" pitchFamily="34" charset="0"/>
                </a:rPr>
                <a:t>Collaboration</a:t>
              </a:r>
              <a:endParaRPr sz="1600" dirty="0">
                <a:latin typeface="Tahoma" panose="020B0604030504040204" pitchFamily="34" charset="0"/>
              </a:endParaRPr>
            </a:p>
          </p:txBody>
        </p:sp>
        <p:sp>
          <p:nvSpPr>
            <p:cNvPr id="26645" name="Text Box 18"/>
            <p:cNvSpPr txBox="1"/>
            <p:nvPr/>
          </p:nvSpPr>
          <p:spPr>
            <a:xfrm>
              <a:off x="0" y="929"/>
              <a:ext cx="1033" cy="269"/>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2000" dirty="0">
                  <a:latin typeface="Arial Black" panose="020B0A04020102020204" pitchFamily="34" charset="0"/>
                </a:rPr>
                <a:t>Strategy</a:t>
              </a:r>
              <a:endParaRPr sz="2000" dirty="0">
                <a:latin typeface="Arial Black" panose="020B0A04020102020204" pitchFamily="34" charset="0"/>
              </a:endParaRPr>
            </a:p>
          </p:txBody>
        </p:sp>
        <p:sp>
          <p:nvSpPr>
            <p:cNvPr id="26646" name="Text Box 19"/>
            <p:cNvSpPr txBox="1"/>
            <p:nvPr/>
          </p:nvSpPr>
          <p:spPr>
            <a:xfrm>
              <a:off x="125" y="1608"/>
              <a:ext cx="871" cy="269"/>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2000" dirty="0">
                  <a:latin typeface="Arial Black" panose="020B0A04020102020204" pitchFamily="34" charset="0"/>
                </a:rPr>
                <a:t>IT Role</a:t>
              </a:r>
              <a:endParaRPr sz="2000" dirty="0">
                <a:latin typeface="Times New Roman" panose="02020603050405020304" pitchFamily="18" charset="0"/>
              </a:endParaRPr>
            </a:p>
          </p:txBody>
        </p:sp>
        <p:sp>
          <p:nvSpPr>
            <p:cNvPr id="26647" name="Text Box 20"/>
            <p:cNvSpPr txBox="1"/>
            <p:nvPr/>
          </p:nvSpPr>
          <p:spPr>
            <a:xfrm>
              <a:off x="0" y="3443"/>
              <a:ext cx="1078" cy="269"/>
            </a:xfrm>
            <a:prstGeom prst="rect">
              <a:avLst/>
            </a:prstGeom>
            <a:noFill/>
            <a:ln w="9525">
              <a:noFill/>
            </a:ln>
          </p:spPr>
          <p:txBody>
            <a:bodyPr wrap="none">
              <a:sp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stStyle>
            <a:p>
              <a:pPr marL="0" lvl="0" indent="0">
                <a:spcBef>
                  <a:spcPct val="0"/>
                </a:spcBef>
                <a:buClrTx/>
                <a:buSzTx/>
                <a:buFontTx/>
                <a:buNone/>
              </a:pPr>
              <a:r>
                <a:rPr sz="2000" dirty="0">
                  <a:latin typeface="Arial Black" panose="020B0A04020102020204" pitchFamily="34" charset="0"/>
                </a:rPr>
                <a:t>Outcome</a:t>
              </a:r>
              <a:endParaRPr sz="2000" dirty="0">
                <a:latin typeface="Arial Black" panose="020B0A04020102020204" pitchFamily="34" charset="0"/>
              </a:endParaRPr>
            </a:p>
          </p:txBody>
        </p:sp>
      </p:grpSp>
      <p:sp>
        <p:nvSpPr>
          <p:cNvPr id="26630" name="Footer Placeholder 1"/>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Definition of ICT, IS, IT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54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Data and Information</a:t>
            </a:r>
            <a:endParaRPr kumimoji="0" lang="en-GB" sz="54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Processing</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and Digital Citizenship</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ICT Sector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for Sustainable Development Goals (ICT4SDGs)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Data defined</a:t>
            </a:r>
            <a:endPar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171" name="Content Placeholder 2"/>
          <p:cNvSpPr>
            <a:spLocks noGrp="1"/>
          </p:cNvSpPr>
          <p:nvPr>
            <p:ph idx="1"/>
          </p:nvPr>
        </p:nvSpPr>
        <p:spPr>
          <a:xfrm>
            <a:off x="457200" y="1481138"/>
            <a:ext cx="8229600" cy="4525963"/>
          </a:xfrm>
        </p:spPr>
        <p:txBody>
          <a:bodyPr vert="horz">
            <a:normAutofit/>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550" b="0" i="0" u="none" strike="noStrike" kern="1200" cap="none" spc="0" normalizeH="0" baseline="0" noProof="0" dirty="0">
                <a:ln>
                  <a:noFill/>
                </a:ln>
                <a:solidFill>
                  <a:schemeClr val="tx1"/>
                </a:solidFill>
                <a:effectLst/>
                <a:uLnTx/>
                <a:uFillTx/>
                <a:latin typeface="+mn-lt"/>
                <a:ea typeface="+mn-ea"/>
                <a:cs typeface="+mn-cs"/>
              </a:rPr>
              <a:t> Data are raw facts, unprocessed facts or observations, typically about physical phenomena or business transactions. </a:t>
            </a:r>
            <a:endParaRPr kumimoji="0" lang="en-US" sz="255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550" b="0" i="0" u="none" strike="noStrike" kern="1200" cap="none" spc="0" normalizeH="0" baseline="0" noProof="0" dirty="0">
                <a:ln>
                  <a:noFill/>
                </a:ln>
                <a:solidFill>
                  <a:schemeClr val="tx1"/>
                </a:solidFill>
                <a:effectLst/>
                <a:uLnTx/>
                <a:uFillTx/>
                <a:latin typeface="+mn-lt"/>
                <a:ea typeface="+mn-ea"/>
                <a:cs typeface="+mn-cs"/>
              </a:rPr>
              <a:t>Data can be stored, transmitted, and presented in an infinite variety of forms and formats, including numeric, alphabetic, alphanumeric, image, audio, video and electronic pulses etc. </a:t>
            </a:r>
            <a:endParaRPr kumimoji="0" lang="en-US" sz="255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550" b="0" i="0" u="none" strike="noStrike" kern="1200" cap="none" spc="0" normalizeH="0" baseline="0" noProof="0" dirty="0">
                <a:ln>
                  <a:noFill/>
                </a:ln>
                <a:solidFill>
                  <a:schemeClr val="tx1"/>
                </a:solidFill>
                <a:effectLst/>
                <a:uLnTx/>
                <a:uFillTx/>
                <a:latin typeface="+mn-lt"/>
                <a:ea typeface="+mn-ea"/>
                <a:cs typeface="+mn-cs"/>
              </a:rPr>
              <a:t>Examples of data might include; registration numbers of students at MUBS, account balances of a company’s debtors </a:t>
            </a:r>
            <a:r>
              <a:rPr kumimoji="0" lang="en-US" sz="2550" b="0" i="0" u="none" strike="noStrike" kern="1200" cap="none" spc="0" normalizeH="0" baseline="0" noProof="0" dirty="0" err="1">
                <a:ln>
                  <a:noFill/>
                </a:ln>
                <a:solidFill>
                  <a:schemeClr val="tx1"/>
                </a:solidFill>
                <a:effectLst/>
                <a:uLnTx/>
                <a:uFillTx/>
                <a:latin typeface="+mn-lt"/>
                <a:ea typeface="+mn-ea"/>
                <a:cs typeface="+mn-cs"/>
              </a:rPr>
              <a:t>etc</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8676"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28677"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Why Data is Critical</a:t>
            </a:r>
            <a:endPar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4339" name="Content Placeholder 2"/>
          <p:cNvSpPr>
            <a:spLocks noGrp="1"/>
          </p:cNvSpPr>
          <p:nvPr>
            <p:ph idx="1"/>
          </p:nvPr>
        </p:nvSpPr>
        <p:spPr>
          <a:xfrm>
            <a:off x="457200" y="1481138"/>
            <a:ext cx="8229600" cy="4525963"/>
          </a:xfrm>
        </p:spPr>
        <p:txBody>
          <a:bodyPr vert="horz">
            <a:normAutofit/>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TPS for gathering about internal operations and corporate data bases to </a:t>
            </a:r>
            <a:r>
              <a:rPr kumimoji="0" lang="en-US"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support planning and control activities.</a:t>
            </a:r>
            <a:endParaRPr kumimoji="0" lang="en-US"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Data and information about each transaction has to be recorded so that the </a:t>
            </a:r>
            <a:r>
              <a:rPr kumimoji="0" lang="en-US"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business can be properly managed</a:t>
            </a:r>
            <a:r>
              <a:rPr kumimoji="0" lang="en-US" altLang="en-US" sz="2800" b="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At the planning stage, data and information is important as a key ingredient in </a:t>
            </a:r>
            <a:r>
              <a:rPr kumimoji="0" lang="en-US"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decision making. </a:t>
            </a:r>
            <a:endParaRPr kumimoji="0" lang="en-US"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9700"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29701"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 Why Data is Critical</a:t>
            </a:r>
            <a:endPar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5363" name="Content Placeholder 2"/>
          <p:cNvSpPr>
            <a:spLocks noGrp="1"/>
          </p:cNvSpPr>
          <p:nvPr>
            <p:ph idx="1"/>
          </p:nvPr>
        </p:nvSpPr>
        <p:spPr>
          <a:xfrm>
            <a:off x="457200" y="1481138"/>
            <a:ext cx="8229600" cy="4525963"/>
          </a:xfrm>
        </p:spPr>
        <p:txBody>
          <a:bodyPr vert="horz">
            <a:normAutofit/>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3000" b="0" i="0" u="none" strike="noStrike" kern="1200" cap="none" spc="0" normalizeH="0" baseline="0" noProof="0" dirty="0">
                <a:ln>
                  <a:noFill/>
                </a:ln>
                <a:solidFill>
                  <a:schemeClr val="tx1"/>
                </a:solidFill>
                <a:effectLst/>
                <a:uLnTx/>
                <a:uFillTx/>
                <a:latin typeface="+mn-lt"/>
                <a:ea typeface="+mn-ea"/>
                <a:cs typeface="+mn-cs"/>
              </a:rPr>
              <a:t>Organizations engage in EDI. These data become input to the TPS and may be used to </a:t>
            </a:r>
            <a:r>
              <a:rPr kumimoji="0" lang="en-US" altLang="en-US" sz="3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update corporate databases</a:t>
            </a:r>
            <a:r>
              <a:rPr kumimoji="0" lang="en-US" altLang="en-US" sz="3000" b="0" i="0" u="none" strike="noStrike" kern="1200" cap="none" spc="0" normalizeH="0" baseline="0" noProof="0" dirty="0">
                <a:ln>
                  <a:noFill/>
                </a:ln>
                <a:solidFill>
                  <a:schemeClr val="tx1"/>
                </a:solidFill>
                <a:effectLst/>
                <a:uLnTx/>
                <a:uFillTx/>
                <a:latin typeface="+mn-lt"/>
                <a:ea typeface="+mn-ea"/>
                <a:cs typeface="+mn-cs"/>
              </a:rPr>
              <a:t>.</a:t>
            </a:r>
            <a:endParaRPr kumimoji="0" lang="en-US" altLang="en-US" sz="30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3000" b="0" i="0" u="none" strike="noStrike" kern="1200" cap="none" spc="0" normalizeH="0" baseline="0" noProof="0" dirty="0">
                <a:ln>
                  <a:noFill/>
                </a:ln>
                <a:solidFill>
                  <a:schemeClr val="tx1"/>
                </a:solidFill>
                <a:effectLst/>
                <a:uLnTx/>
                <a:uFillTx/>
                <a:latin typeface="+mn-lt"/>
                <a:ea typeface="+mn-ea"/>
                <a:cs typeface="+mn-cs"/>
              </a:rPr>
              <a:t>Data is used as the main way of </a:t>
            </a:r>
            <a:r>
              <a:rPr kumimoji="0" lang="en-US" altLang="en-US" sz="3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measuring performance </a:t>
            </a:r>
            <a:r>
              <a:rPr kumimoji="0" lang="en-US" altLang="en-US" sz="3000" b="0" i="0" u="none" strike="noStrike" kern="1200" cap="none" spc="0" normalizeH="0" baseline="0" noProof="0" dirty="0">
                <a:ln>
                  <a:noFill/>
                </a:ln>
                <a:solidFill>
                  <a:schemeClr val="tx1"/>
                </a:solidFill>
                <a:effectLst/>
                <a:uLnTx/>
                <a:uFillTx/>
                <a:latin typeface="+mn-lt"/>
                <a:ea typeface="+mn-ea"/>
                <a:cs typeface="+mn-cs"/>
              </a:rPr>
              <a:t>in order for a business to succeed.</a:t>
            </a:r>
            <a:endParaRPr kumimoji="0" lang="en-US" altLang="en-US" sz="30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3000" b="0" i="0" u="none" strike="noStrike" kern="1200" cap="none" spc="0" normalizeH="0" baseline="0" noProof="0" dirty="0">
                <a:ln>
                  <a:noFill/>
                </a:ln>
                <a:solidFill>
                  <a:schemeClr val="tx1"/>
                </a:solidFill>
                <a:effectLst/>
                <a:uLnTx/>
                <a:uFillTx/>
                <a:latin typeface="+mn-lt"/>
                <a:ea typeface="+mn-ea"/>
                <a:cs typeface="+mn-cs"/>
              </a:rPr>
              <a:t>In order to </a:t>
            </a:r>
            <a:r>
              <a:rPr kumimoji="0" lang="en-US" altLang="en-US" sz="3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monitor progress </a:t>
            </a:r>
            <a:r>
              <a:rPr kumimoji="0" lang="en-US" altLang="en-US" sz="3000" b="0" i="0" u="none" strike="noStrike" kern="1200" cap="none" spc="0" normalizeH="0" baseline="0" noProof="0" dirty="0">
                <a:ln>
                  <a:noFill/>
                </a:ln>
                <a:solidFill>
                  <a:schemeClr val="tx1"/>
                </a:solidFill>
                <a:effectLst/>
                <a:uLnTx/>
                <a:uFillTx/>
                <a:latin typeface="+mn-lt"/>
                <a:ea typeface="+mn-ea"/>
                <a:cs typeface="+mn-cs"/>
              </a:rPr>
              <a:t>against the plan and control resources, we need data.</a:t>
            </a:r>
            <a:endParaRPr kumimoji="0" lang="en-US" altLang="en-US" sz="30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30724"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0725"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Content Placeholder 1"/>
          <p:cNvSpPr>
            <a:spLocks noGrp="1"/>
          </p:cNvSpPr>
          <p:nvPr>
            <p:ph idx="1"/>
          </p:nvPr>
        </p:nvSpPr>
        <p:spPr>
          <a:ln/>
        </p:spPr>
        <p:txBody>
          <a:bodyPr vert="horz" wrap="square" anchor="t" anchorCtr="0"/>
          <a:p>
            <a:pPr marL="624205" indent="-514350">
              <a:buFont typeface="Lucida Sans Unicode" panose="020B0602030504020204" pitchFamily="34" charset="0"/>
              <a:buAutoNum type="arabicPeriod"/>
            </a:pPr>
            <a:r>
              <a:rPr dirty="0"/>
              <a:t>Introduction to ICT and Key Concepts</a:t>
            </a:r>
            <a:endParaRPr dirty="0"/>
          </a:p>
          <a:p>
            <a:pPr marL="624205" indent="-514350">
              <a:buFont typeface="Lucida Sans Unicode" panose="020B0602030504020204" pitchFamily="34" charset="0"/>
              <a:buAutoNum type="arabicPeriod"/>
            </a:pPr>
            <a:r>
              <a:rPr dirty="0"/>
              <a:t>ICT business Trends</a:t>
            </a:r>
            <a:endParaRPr dirty="0"/>
          </a:p>
          <a:p>
            <a:pPr marL="624205" indent="-514350">
              <a:buFont typeface="Lucida Sans Unicode" panose="020B0602030504020204" pitchFamily="34" charset="0"/>
              <a:buAutoNum type="arabicPeriod"/>
            </a:pPr>
            <a:r>
              <a:rPr dirty="0"/>
              <a:t>ICT Hardware Components</a:t>
            </a:r>
            <a:endParaRPr dirty="0"/>
          </a:p>
          <a:p>
            <a:pPr marL="624205" indent="-514350">
              <a:buFont typeface="Lucida Sans Unicode" panose="020B0602030504020204" pitchFamily="34" charset="0"/>
              <a:buAutoNum type="arabicPeriod"/>
            </a:pPr>
            <a:r>
              <a:rPr dirty="0"/>
              <a:t>ICT Software Components</a:t>
            </a:r>
            <a:endParaRPr dirty="0"/>
          </a:p>
          <a:p>
            <a:pPr marL="624205" indent="-514350">
              <a:buFont typeface="Lucida Sans Unicode" panose="020B0602030504020204" pitchFamily="34" charset="0"/>
              <a:buAutoNum type="arabicPeriod"/>
            </a:pPr>
            <a:r>
              <a:rPr dirty="0"/>
              <a:t>Systems theory</a:t>
            </a:r>
            <a:endParaRPr dirty="0"/>
          </a:p>
          <a:p>
            <a:pPr marL="624205" indent="-514350">
              <a:buFont typeface="Lucida Sans Unicode" panose="020B0602030504020204" pitchFamily="34" charset="0"/>
              <a:buAutoNum type="arabicPeriod"/>
            </a:pPr>
            <a:r>
              <a:rPr dirty="0"/>
              <a:t>The Internet</a:t>
            </a:r>
            <a:endParaRPr dirty="0"/>
          </a:p>
          <a:p>
            <a:pPr marL="624205" indent="-514350">
              <a:buFont typeface="Lucida Sans Unicode" panose="020B0602030504020204" pitchFamily="34" charset="0"/>
              <a:buAutoNum type="arabicPeriod"/>
            </a:pP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Outline</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Information defined</a:t>
            </a:r>
            <a:endParaRPr kumimoji="0" lang="en-US"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219" name="Content Placeholder 2"/>
          <p:cNvSpPr>
            <a:spLocks noGrp="1"/>
          </p:cNvSpPr>
          <p:nvPr>
            <p:ph idx="1"/>
          </p:nvPr>
        </p:nvSpPr>
        <p:spPr>
          <a:xfrm>
            <a:off x="381000" y="2133600"/>
            <a:ext cx="8574088" cy="4535488"/>
          </a:xfrm>
        </p:spPr>
        <p:txBody>
          <a:bodyPr vert="horz">
            <a:normAutofit/>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500" b="0" i="0" u="none" strike="noStrike" kern="1200" cap="none" spc="0" normalizeH="0" baseline="0" noProof="0" dirty="0">
                <a:ln>
                  <a:noFill/>
                </a:ln>
                <a:solidFill>
                  <a:schemeClr val="tx1"/>
                </a:solidFill>
                <a:effectLst/>
                <a:uLnTx/>
                <a:uFillTx/>
                <a:latin typeface="+mn-lt"/>
                <a:ea typeface="+mn-ea"/>
                <a:cs typeface="+mn-cs"/>
              </a:rPr>
              <a:t>Information can be defined as </a:t>
            </a:r>
            <a:r>
              <a:rPr kumimoji="0" lang="en-US" altLang="en-US" sz="25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data that have been converted into meaningful and useful context for specific end users</a:t>
            </a:r>
            <a:r>
              <a:rPr kumimoji="0" lang="en-US" altLang="en-US" sz="2500" b="0" i="0" u="none" strike="noStrike" kern="1200" cap="none" spc="0" normalizeH="0" baseline="0" noProof="0" dirty="0">
                <a:ln>
                  <a:noFill/>
                </a:ln>
                <a:solidFill>
                  <a:schemeClr val="tx1"/>
                </a:solidFill>
                <a:effectLst/>
                <a:uLnTx/>
                <a:uFillTx/>
                <a:latin typeface="+mn-lt"/>
                <a:ea typeface="+mn-ea"/>
                <a:cs typeface="+mn-cs"/>
              </a:rPr>
              <a:t>. </a:t>
            </a:r>
            <a:endParaRPr kumimoji="0" lang="en-US" altLang="en-US" sz="25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5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It is processed data which has been placed in a context that gives it value for specific end users. </a:t>
            </a:r>
            <a:endParaRPr kumimoji="0" lang="en-US" altLang="en-US" sz="25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500" b="0" i="0" u="none" strike="noStrike" kern="1200" cap="none" spc="0" normalizeH="0" baseline="0" noProof="0" dirty="0">
                <a:ln>
                  <a:noFill/>
                </a:ln>
                <a:solidFill>
                  <a:schemeClr val="tx1"/>
                </a:solidFill>
                <a:effectLst/>
                <a:uLnTx/>
                <a:uFillTx/>
                <a:latin typeface="+mn-lt"/>
                <a:ea typeface="+mn-ea"/>
                <a:cs typeface="+mn-cs"/>
              </a:rPr>
              <a:t>Data are raw facts, unprocessed facts or observations, typically about physical phenomena or business transactions.</a:t>
            </a:r>
            <a:endParaRPr kumimoji="0" lang="en-US" altLang="en-US" sz="25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5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Examples of data and information in business/Office environment.</a:t>
            </a:r>
            <a:endParaRPr kumimoji="0" lang="en-US" altLang="en-US" sz="25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1748"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1749"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Information Products &amp; Information Quality</a:t>
            </a:r>
            <a:endParaRPr kumimoji="0" lang="en-US" alt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3795" name="Content Placeholder 2"/>
          <p:cNvSpPr>
            <a:spLocks noGrp="1"/>
          </p:cNvSpPr>
          <p:nvPr>
            <p:ph idx="1"/>
          </p:nvPr>
        </p:nvSpPr>
        <p:spPr>
          <a:ln/>
        </p:spPr>
        <p:txBody>
          <a:bodyPr vert="horz" wrap="square" anchor="t" anchorCtr="0"/>
          <a:p>
            <a:pPr algn="just"/>
            <a:r>
              <a:rPr lang="en-US" altLang="en-US" sz="2800" b="1" dirty="0"/>
              <a:t>Information product:</a:t>
            </a:r>
            <a:r>
              <a:rPr lang="en-US" altLang="en-US" sz="2800" dirty="0"/>
              <a:t> Information product is the degree to which information has the appropriate information that is useful for users e.g. messages, reports, forms, &amp; graphic images.</a:t>
            </a:r>
            <a:endParaRPr lang="en-US" altLang="en-US" sz="2800" dirty="0"/>
          </a:p>
          <a:p>
            <a:pPr algn="just"/>
            <a:r>
              <a:rPr lang="en-US" altLang="en-US" sz="2800" b="1" dirty="0"/>
              <a:t>Information quality:</a:t>
            </a:r>
            <a:r>
              <a:rPr lang="en-US" altLang="en-US" sz="2800" dirty="0"/>
              <a:t> Information quality is the degree to which information has content, form, and time characteristics that gives it value to specific end users. </a:t>
            </a:r>
            <a:endParaRPr lang="en-US" altLang="en-US" sz="2800" dirty="0"/>
          </a:p>
          <a:p>
            <a:endParaRPr lang="en-US" altLang="en-US" dirty="0"/>
          </a:p>
        </p:txBody>
      </p:sp>
      <p:sp>
        <p:nvSpPr>
          <p:cNvPr id="33796"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3797"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Characteristics/Attributes of Information</a:t>
            </a:r>
            <a:endParaRPr kumimoji="0" lang="en-US" alt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4819" name="Content Placeholder 2"/>
          <p:cNvSpPr>
            <a:spLocks noGrp="1"/>
          </p:cNvSpPr>
          <p:nvPr>
            <p:ph idx="1"/>
          </p:nvPr>
        </p:nvSpPr>
        <p:spPr>
          <a:ln/>
        </p:spPr>
        <p:txBody>
          <a:bodyPr vert="horz" wrap="square" anchor="t" anchorCtr="0"/>
          <a:p>
            <a:pPr algn="just"/>
            <a:r>
              <a:rPr lang="en-US" altLang="en-US" b="1" dirty="0"/>
              <a:t>Time Dimension: </a:t>
            </a:r>
            <a:r>
              <a:rPr lang="en-US" altLang="en-US" dirty="0"/>
              <a:t>Timeliness; currency; frequency and time period.</a:t>
            </a:r>
            <a:endParaRPr lang="en-US" altLang="en-US" dirty="0"/>
          </a:p>
          <a:p>
            <a:pPr algn="just"/>
            <a:r>
              <a:rPr lang="en-US" altLang="en-US" b="1" dirty="0"/>
              <a:t>Content Dimension: </a:t>
            </a:r>
            <a:r>
              <a:rPr lang="en-US" altLang="en-US" dirty="0"/>
              <a:t>accuracy; relevance; completeness; auditability; conciseness and performance.</a:t>
            </a:r>
            <a:endParaRPr lang="en-US" altLang="en-US" dirty="0"/>
          </a:p>
          <a:p>
            <a:pPr algn="just"/>
            <a:r>
              <a:rPr lang="en-US" altLang="en-US" b="1" dirty="0"/>
              <a:t>Form Dimension: </a:t>
            </a:r>
            <a:r>
              <a:rPr lang="en-US" altLang="en-US" dirty="0"/>
              <a:t>clarity; detail; order; presentation and media.</a:t>
            </a:r>
            <a:endParaRPr lang="en-US" altLang="en-US" dirty="0"/>
          </a:p>
          <a:p>
            <a:endParaRPr lang="en-US" altLang="en-US" dirty="0"/>
          </a:p>
        </p:txBody>
      </p:sp>
      <p:sp>
        <p:nvSpPr>
          <p:cNvPr id="34820"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4821"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itle 1"/>
          <p:cNvSpPr>
            <a:spLocks noGrp="1"/>
          </p:cNvSpPr>
          <p:nvPr>
            <p:ph type="title"/>
          </p:nvPr>
        </p:nvSpPr>
        <p:spPr>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Elements/Aspects of Information Quality or Characteristics / Qualities of a good information.</a:t>
            </a:r>
            <a:endParaRPr kumimoji="0" lang="en-US" alt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5843" name="Content Placeholder 2"/>
          <p:cNvSpPr>
            <a:spLocks noGrp="1"/>
          </p:cNvSpPr>
          <p:nvPr>
            <p:ph idx="1"/>
          </p:nvPr>
        </p:nvSpPr>
        <p:spPr>
          <a:xfrm>
            <a:off x="304800" y="1600200"/>
            <a:ext cx="8229600" cy="4233863"/>
          </a:xfrm>
          <a:ln/>
        </p:spPr>
        <p:txBody>
          <a:bodyPr vert="horz" wrap="square" anchor="t" anchorCtr="0"/>
          <a:p>
            <a:pPr algn="just"/>
            <a:r>
              <a:rPr lang="en-US" altLang="en-US" sz="2800" b="1" dirty="0"/>
              <a:t>Accurate for purpose</a:t>
            </a:r>
            <a:r>
              <a:rPr lang="en-US" altLang="en-US" sz="2800" dirty="0"/>
              <a:t>; managers rely on information to effectively manage their 'value-adding' activities and free of errors. </a:t>
            </a:r>
            <a:endParaRPr lang="en-US" altLang="en-US" sz="2800" dirty="0"/>
          </a:p>
          <a:p>
            <a:pPr algn="just"/>
            <a:r>
              <a:rPr lang="en-US" altLang="en-US" sz="2800" b="1" dirty="0"/>
              <a:t>Currency</a:t>
            </a:r>
            <a:r>
              <a:rPr lang="en-US" altLang="en-US" sz="2800" dirty="0"/>
              <a:t>, that is, information should be up-to-date when it is provided.</a:t>
            </a:r>
            <a:endParaRPr lang="en-US" altLang="en-US" sz="2800" dirty="0"/>
          </a:p>
          <a:p>
            <a:pPr algn="just"/>
            <a:r>
              <a:rPr lang="en-US" altLang="en-US" sz="2800" b="1" dirty="0"/>
              <a:t>Communicated in an appropriate channel</a:t>
            </a:r>
            <a:r>
              <a:rPr lang="en-US" altLang="en-US" sz="2800" dirty="0"/>
              <a:t>; for a manager to use information effectively it must be transmitted in the communication process. </a:t>
            </a:r>
            <a:endParaRPr lang="en-US" altLang="en-US" sz="2800" dirty="0"/>
          </a:p>
        </p:txBody>
      </p:sp>
      <p:sp>
        <p:nvSpPr>
          <p:cNvPr id="35844"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5845"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Qualities </a:t>
            </a:r>
            <a:r>
              <a:rPr kumimoji="0" lang="en-US" altLang="en-US"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r>
              <a:rPr kumimoji="0" lang="en-US"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en-US"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6867" name="Content Placeholder 2"/>
          <p:cNvSpPr>
            <a:spLocks noGrp="1"/>
          </p:cNvSpPr>
          <p:nvPr>
            <p:ph idx="1"/>
          </p:nvPr>
        </p:nvSpPr>
        <p:spPr>
          <a:ln/>
        </p:spPr>
        <p:txBody>
          <a:bodyPr vert="horz" wrap="square" anchor="t" anchorCtr="0"/>
          <a:p>
            <a:pPr algn="just"/>
            <a:r>
              <a:rPr lang="en-US" altLang="en-US" sz="2800" b="1" dirty="0"/>
              <a:t>Understandable</a:t>
            </a:r>
            <a:r>
              <a:rPr lang="en-US" altLang="en-US" sz="2800" dirty="0"/>
              <a:t>; managers can only use information to good effect if they understand its purpose. </a:t>
            </a:r>
            <a:endParaRPr lang="en-US" altLang="en-US" sz="2800" dirty="0"/>
          </a:p>
          <a:p>
            <a:pPr algn="just"/>
            <a:r>
              <a:rPr lang="en-US" altLang="en-US" sz="2800" b="1" dirty="0"/>
              <a:t>Relevance for purpose</a:t>
            </a:r>
            <a:r>
              <a:rPr lang="en-US" altLang="en-US" sz="2800" dirty="0"/>
              <a:t>; information should always be relevant to the issue being considered. </a:t>
            </a:r>
            <a:endParaRPr lang="en-US" altLang="en-US" sz="2800" dirty="0"/>
          </a:p>
          <a:p>
            <a:pPr algn="just"/>
            <a:r>
              <a:rPr lang="en-US" altLang="en-US" sz="2800" b="1" dirty="0"/>
              <a:t>Auditability</a:t>
            </a:r>
            <a:r>
              <a:rPr lang="en-US" altLang="en-US" sz="2800" dirty="0"/>
              <a:t>; that is, auditability of data refers to the ability to verify the accuracy and completeness of the data. </a:t>
            </a:r>
            <a:endParaRPr lang="en-US" altLang="en-US" sz="2800" dirty="0"/>
          </a:p>
          <a:p>
            <a:pPr algn="just"/>
            <a:endParaRPr lang="en-US" altLang="en-US" dirty="0"/>
          </a:p>
          <a:p>
            <a:endParaRPr lang="en-US" altLang="en-US" dirty="0"/>
          </a:p>
        </p:txBody>
      </p:sp>
      <p:sp>
        <p:nvSpPr>
          <p:cNvPr id="36868"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6869"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Qualities Cont’</a:t>
            </a:r>
            <a:endPar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7891" name="Content Placeholder 2"/>
          <p:cNvSpPr>
            <a:spLocks noGrp="1"/>
          </p:cNvSpPr>
          <p:nvPr>
            <p:ph idx="1"/>
          </p:nvPr>
        </p:nvSpPr>
        <p:spPr>
          <a:ln/>
        </p:spPr>
        <p:txBody>
          <a:bodyPr vert="horz" wrap="square" anchor="t" anchorCtr="0"/>
          <a:p>
            <a:pPr algn="just"/>
            <a:r>
              <a:rPr lang="en-US" altLang="en-US" sz="2800" b="1" dirty="0"/>
              <a:t>Timely</a:t>
            </a:r>
            <a:r>
              <a:rPr lang="en-US" altLang="en-US" sz="2800" dirty="0"/>
              <a:t>; for effective decisions to be taken, information needs to be reported to management on a timely basis. </a:t>
            </a:r>
            <a:endParaRPr lang="en-US" altLang="en-US" sz="2800" dirty="0"/>
          </a:p>
          <a:p>
            <a:pPr algn="just"/>
            <a:r>
              <a:rPr lang="en-US" altLang="en-US" sz="2800" b="1" dirty="0"/>
              <a:t>Ease to understand</a:t>
            </a:r>
            <a:r>
              <a:rPr lang="en-US" altLang="en-US" sz="2800" dirty="0"/>
              <a:t> or clarity, that is, information should be provided in a form that is easy to understand.</a:t>
            </a:r>
            <a:endParaRPr lang="en-US" altLang="en-US" sz="2800" dirty="0"/>
          </a:p>
          <a:p>
            <a:pPr algn="just"/>
            <a:r>
              <a:rPr lang="en-US" altLang="en-US" sz="2800" b="1" dirty="0"/>
              <a:t>Completeness;</a:t>
            </a:r>
            <a:r>
              <a:rPr lang="en-US" altLang="en-US" sz="2800" dirty="0"/>
              <a:t> it is desirable that all information required for decision making is made available. </a:t>
            </a:r>
            <a:endParaRPr lang="en-US" altLang="en-US" sz="2800" dirty="0"/>
          </a:p>
          <a:p>
            <a:endParaRPr lang="en-US" altLang="en-US" dirty="0"/>
          </a:p>
        </p:txBody>
      </p:sp>
      <p:sp>
        <p:nvSpPr>
          <p:cNvPr id="37892"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7893"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Qualities Cont’</a:t>
            </a:r>
            <a:endPar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8915" name="Content Placeholder 2"/>
          <p:cNvSpPr>
            <a:spLocks noGrp="1"/>
          </p:cNvSpPr>
          <p:nvPr>
            <p:ph idx="1"/>
          </p:nvPr>
        </p:nvSpPr>
        <p:spPr>
          <a:ln/>
        </p:spPr>
        <p:txBody>
          <a:bodyPr vert="horz" wrap="square" anchor="t" anchorCtr="0"/>
          <a:p>
            <a:pPr algn="just"/>
            <a:r>
              <a:rPr lang="en-US" altLang="en-US" b="1" dirty="0"/>
              <a:t>Communicated to the right person</a:t>
            </a:r>
            <a:r>
              <a:rPr lang="en-US" altLang="en-US" dirty="0"/>
              <a:t>; managers have a clear &amp; defined level of responsibility &amp; must achieve their predetermined objectives. </a:t>
            </a:r>
            <a:endParaRPr lang="en-US" altLang="en-US" dirty="0"/>
          </a:p>
          <a:p>
            <a:pPr algn="just"/>
            <a:r>
              <a:rPr lang="en-US" altLang="en-US" b="1" dirty="0"/>
              <a:t>Cost-effective</a:t>
            </a:r>
            <a:r>
              <a:rPr lang="en-US" altLang="en-US" dirty="0"/>
              <a:t>; the costs of providing the information must not outweigh the 'value-added' benefits derived from its use. </a:t>
            </a:r>
            <a:endParaRPr lang="en-US" altLang="en-US" dirty="0"/>
          </a:p>
          <a:p>
            <a:pPr algn="just"/>
            <a:r>
              <a:rPr lang="en-US" altLang="en-US" b="1" dirty="0"/>
              <a:t>Others include</a:t>
            </a:r>
            <a:r>
              <a:rPr lang="en-US" altLang="en-US" dirty="0"/>
              <a:t>: frequency, reputable source, volume, conciseness, performance, detail, order, presentation, scope and media etc.</a:t>
            </a:r>
            <a:endParaRPr lang="en-US" altLang="en-US" dirty="0"/>
          </a:p>
          <a:p>
            <a:endParaRPr lang="en-US" altLang="en-US" dirty="0"/>
          </a:p>
        </p:txBody>
      </p:sp>
      <p:sp>
        <p:nvSpPr>
          <p:cNvPr id="38916"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38917"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Definition of ICT, IS, IT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and Information</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54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Data Processing</a:t>
            </a:r>
            <a:endParaRPr kumimoji="0" lang="en-GB" sz="54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and Digital Citizenship</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ICT Sector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for Sustainable Development Goals (ICT4SDGs)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Data Processing defined</a:t>
            </a:r>
            <a:endPar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0963" name="Content Placeholder 2"/>
          <p:cNvSpPr>
            <a:spLocks noGrp="1"/>
          </p:cNvSpPr>
          <p:nvPr>
            <p:ph idx="1"/>
          </p:nvPr>
        </p:nvSpPr>
        <p:spPr>
          <a:ln/>
        </p:spPr>
        <p:txBody>
          <a:bodyPr vert="horz" wrap="square" anchor="t" anchorCtr="0"/>
          <a:p>
            <a:pPr algn="just"/>
            <a:r>
              <a:rPr sz="2800" dirty="0"/>
              <a:t>Data processing is the process of producing meaningful information by collecting all items of data together and performing operation on them to extract the required information about them. </a:t>
            </a:r>
            <a:endParaRPr sz="2800" dirty="0"/>
          </a:p>
          <a:p>
            <a:pPr algn="just"/>
            <a:r>
              <a:rPr sz="2800" dirty="0"/>
              <a:t>The major types of data processing modes today are </a:t>
            </a:r>
            <a:r>
              <a:rPr sz="2800" dirty="0">
                <a:solidFill>
                  <a:srgbClr val="FF0000"/>
                </a:solidFill>
              </a:rPr>
              <a:t>batch processing, distributed, centralized and real-time or online processing modes</a:t>
            </a:r>
            <a:r>
              <a:rPr sz="2800" b="1" dirty="0">
                <a:solidFill>
                  <a:srgbClr val="FF0000"/>
                </a:solidFill>
              </a:rPr>
              <a:t>.</a:t>
            </a:r>
            <a:endParaRPr sz="2800" b="1" dirty="0">
              <a:solidFill>
                <a:srgbClr val="FF0000"/>
              </a:solidFill>
            </a:endParaRPr>
          </a:p>
          <a:p>
            <a:pPr algn="just">
              <a:buFont typeface="Wingdings" panose="05000000000000000000" pitchFamily="2" charset="2"/>
              <a:buNone/>
            </a:pPr>
            <a:endParaRPr sz="2400" dirty="0"/>
          </a:p>
          <a:p>
            <a:pPr algn="just"/>
            <a:endParaRPr dirty="0"/>
          </a:p>
        </p:txBody>
      </p:sp>
      <p:sp>
        <p:nvSpPr>
          <p:cNvPr id="40964"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40965"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sp>
        <p:nvSpPr>
          <p:cNvPr id="40966" name="Footer Placeholder 1"/>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Data Processing Cycle / Process</a:t>
            </a:r>
            <a:endParaRPr kumimoji="0" lang="en-US" sz="36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1987"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41988"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sp>
        <p:nvSpPr>
          <p:cNvPr id="41989" name="Content Placeholder 5"/>
          <p:cNvSpPr>
            <a:spLocks noGrp="1"/>
          </p:cNvSpPr>
          <p:nvPr>
            <p:ph idx="1"/>
          </p:nvPr>
        </p:nvSpPr>
        <p:spPr>
          <a:ln/>
        </p:spPr>
        <p:txBody>
          <a:bodyPr vert="horz" wrap="square" anchor="t" anchorCtr="0"/>
          <a:p>
            <a:pPr algn="just"/>
            <a:r>
              <a:rPr dirty="0">
                <a:solidFill>
                  <a:srgbClr val="FF0000"/>
                </a:solidFill>
              </a:rPr>
              <a:t>Origination of data </a:t>
            </a:r>
            <a:r>
              <a:rPr dirty="0"/>
              <a:t>which looks at the sources of data e.g. customer orders; goods received notes, price lists, etc.</a:t>
            </a:r>
            <a:endParaRPr dirty="0"/>
          </a:p>
          <a:p>
            <a:pPr algn="just"/>
            <a:r>
              <a:rPr dirty="0">
                <a:solidFill>
                  <a:srgbClr val="FF0000"/>
                </a:solidFill>
              </a:rPr>
              <a:t>Preparation of data</a:t>
            </a:r>
            <a:r>
              <a:rPr dirty="0"/>
              <a:t>; that is, getting the data ready for input e.g. thru sorting, editing, etc.</a:t>
            </a:r>
            <a:endParaRPr dirty="0"/>
          </a:p>
          <a:p>
            <a:pPr algn="just"/>
            <a:r>
              <a:rPr dirty="0">
                <a:solidFill>
                  <a:srgbClr val="FF0000"/>
                </a:solidFill>
              </a:rPr>
              <a:t>Input of data </a:t>
            </a:r>
            <a:r>
              <a:rPr dirty="0"/>
              <a:t>which is the act of passing the data to the processor in the processing stage.  This could be by the clerk on the computer through the use of the keyboard.</a:t>
            </a:r>
            <a:endParaRPr dirty="0"/>
          </a:p>
          <a:p>
            <a:endParaRPr dirty="0"/>
          </a:p>
        </p:txBody>
      </p:sp>
      <p:sp>
        <p:nvSpPr>
          <p:cNvPr id="41990" name="Footer Placeholder 1"/>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Content Placeholder 1"/>
          <p:cNvSpPr>
            <a:spLocks noGrp="1"/>
          </p:cNvSpPr>
          <p:nvPr>
            <p:ph idx="1"/>
          </p:nvPr>
        </p:nvSpPr>
        <p:spPr>
          <a:ln/>
        </p:spPr>
        <p:txBody>
          <a:bodyPr vert="horz" wrap="square" anchor="t" anchorCtr="0"/>
          <a:p>
            <a:r>
              <a:rPr dirty="0"/>
              <a:t>Definition of ICT, IS, IT: </a:t>
            </a:r>
            <a:endParaRPr dirty="0"/>
          </a:p>
          <a:p>
            <a:r>
              <a:rPr dirty="0"/>
              <a:t>Importance of ICT/IS/IT</a:t>
            </a:r>
            <a:endParaRPr dirty="0"/>
          </a:p>
          <a:p>
            <a:r>
              <a:rPr lang="en-GB" altLang="x-none" dirty="0"/>
              <a:t>Data and Information:</a:t>
            </a:r>
            <a:endParaRPr lang="en-GB" altLang="x-none" dirty="0"/>
          </a:p>
          <a:p>
            <a:r>
              <a:rPr lang="en-GB" altLang="x-none" dirty="0"/>
              <a:t>Data Processing:</a:t>
            </a:r>
            <a:endParaRPr lang="en-GB" altLang="x-none" dirty="0"/>
          </a:p>
          <a:p>
            <a:r>
              <a:rPr dirty="0"/>
              <a:t>Digital Literacy and Digital Citizenship</a:t>
            </a:r>
            <a:endParaRPr dirty="0"/>
          </a:p>
          <a:p>
            <a:r>
              <a:rPr dirty="0"/>
              <a:t>Uganda ICT Sector:</a:t>
            </a:r>
            <a:endParaRPr dirty="0"/>
          </a:p>
          <a:p>
            <a:r>
              <a:rPr dirty="0"/>
              <a:t>ICT for Sustainable Development Goals (ICT4SDGs):</a:t>
            </a:r>
            <a:endParaRPr dirty="0"/>
          </a:p>
          <a:p>
            <a:endParaRPr dirty="0"/>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itle 1"/>
          <p:cNvSpPr>
            <a:spLocks noGrp="1"/>
          </p:cNvSpPr>
          <p:nvPr>
            <p:ph type="title"/>
          </p:nvPr>
        </p:nvSpPr>
        <p:spPr>
          <a:xfrm>
            <a:off x="609600" y="381000"/>
            <a:ext cx="8334374" cy="1379538"/>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Data Processing Cycle / Process </a:t>
            </a:r>
            <a:r>
              <a:rPr kumimoji="0" lang="en-US" sz="30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3011" name="Content Placeholder 2"/>
          <p:cNvSpPr>
            <a:spLocks noGrp="1"/>
          </p:cNvSpPr>
          <p:nvPr>
            <p:ph idx="1"/>
          </p:nvPr>
        </p:nvSpPr>
        <p:spPr>
          <a:ln/>
        </p:spPr>
        <p:txBody>
          <a:bodyPr vert="horz" wrap="square" anchor="t" anchorCtr="0"/>
          <a:p>
            <a:pPr algn="just"/>
            <a:r>
              <a:rPr sz="2800" dirty="0">
                <a:solidFill>
                  <a:srgbClr val="FF0000"/>
                </a:solidFill>
              </a:rPr>
              <a:t>Processing</a:t>
            </a:r>
            <a:r>
              <a:rPr sz="2800" dirty="0"/>
              <a:t> which includes all the necessary operations to arrive at the end-product (information) and to keep data up to-date.</a:t>
            </a:r>
            <a:endParaRPr sz="2800" dirty="0"/>
          </a:p>
          <a:p>
            <a:pPr algn="just"/>
            <a:r>
              <a:rPr sz="2800" dirty="0"/>
              <a:t>Lastly, </a:t>
            </a:r>
            <a:r>
              <a:rPr sz="2800" dirty="0">
                <a:solidFill>
                  <a:srgbClr val="FF0000"/>
                </a:solidFill>
              </a:rPr>
              <a:t>output</a:t>
            </a:r>
            <a:r>
              <a:rPr sz="2800" dirty="0"/>
              <a:t> which involves the production of the end product e.g. annual reports, financial statements, payroll, etc.</a:t>
            </a:r>
            <a:endParaRPr sz="2800" dirty="0"/>
          </a:p>
          <a:p>
            <a:pPr algn="just"/>
            <a:endParaRPr dirty="0"/>
          </a:p>
        </p:txBody>
      </p:sp>
      <p:sp>
        <p:nvSpPr>
          <p:cNvPr id="43012"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43013"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sp>
        <p:nvSpPr>
          <p:cNvPr id="43014" name="Footer Placeholder 1"/>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itle 1"/>
          <p:cNvSpPr>
            <a:spLocks noGrp="1"/>
          </p:cNvSpPr>
          <p:nvPr>
            <p:ph type="title"/>
          </p:nvPr>
        </p:nvSpPr>
        <p:spPr>
          <a:xfrm>
            <a:off x="1150938" y="838200"/>
            <a:ext cx="7793036" cy="609600"/>
          </a:xfrm>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3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Data Processing Cycle / Process diagram</a:t>
            </a:r>
            <a:endParaRPr kumimoji="0" lang="en-US" sz="33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4035"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44036" name="Footer Placeholder 4"/>
          <p:cNvSpPr txBox="1">
            <a:spLocks noGrp="1"/>
          </p:cNvSpPr>
          <p:nvPr>
            <p:ph type="ftr" sz="quarter" idx="11"/>
          </p:nvPr>
        </p:nvSpPr>
        <p:spPr>
          <a:xfrm>
            <a:off x="4379913" y="6408738"/>
            <a:ext cx="2351087" cy="365125"/>
          </a:xfrm>
          <a:noFill/>
          <a:ln>
            <a:noFill/>
          </a:ln>
        </p:spPr>
        <p:txBody>
          <a:bodyPr anchor="b" anchorCtr="0"/>
          <a:p>
            <a:pPr marL="0" indent="0" algn="r">
              <a:spcBef>
                <a:spcPct val="0"/>
              </a:spcBef>
              <a:buClrTx/>
              <a:buSzTx/>
              <a:buFontTx/>
              <a:buNone/>
            </a:pPr>
            <a:r>
              <a:rPr sz="1400" dirty="0">
                <a:latin typeface="Tahoma" panose="020B0604030504040204" pitchFamily="34" charset="0"/>
              </a:rPr>
              <a:t>Business Computing Department</a:t>
            </a:r>
            <a:endParaRPr sz="1400" dirty="0">
              <a:latin typeface="Tahoma" panose="020B0604030504040204" pitchFamily="34" charset="0"/>
            </a:endParaRPr>
          </a:p>
        </p:txBody>
      </p:sp>
      <p:sp>
        <p:nvSpPr>
          <p:cNvPr id="44037" name="Slide Number Placeholder 5"/>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sz="1400" dirty="0">
                <a:latin typeface="Tahoma" panose="020B0604030504040204" pitchFamily="34" charset="0"/>
              </a:rPr>
            </a:fld>
            <a:endParaRPr lang="en-US" sz="1400" dirty="0">
              <a:latin typeface="Tahoma" panose="020B0604030504040204" pitchFamily="34" charset="0"/>
            </a:endParaRPr>
          </a:p>
        </p:txBody>
      </p:sp>
      <p:pic>
        <p:nvPicPr>
          <p:cNvPr id="44038" name="Picture 6" descr="Commercial Data Processing_Market Research.PNG"/>
          <p:cNvPicPr>
            <a:picLocks noChangeAspect="1"/>
          </p:cNvPicPr>
          <p:nvPr/>
        </p:nvPicPr>
        <p:blipFill>
          <a:blip r:embed="rId1"/>
          <a:stretch>
            <a:fillRect/>
          </a:stretch>
        </p:blipFill>
        <p:spPr>
          <a:xfrm>
            <a:off x="457200" y="1828800"/>
            <a:ext cx="8382000" cy="4421188"/>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Definition of ICT, IS, IT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and Information</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Processing</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32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Digital Literacy and Digital Citizenship</a:t>
            </a:r>
            <a:endParaRPr kumimoji="0" lang="en-US" sz="32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ICT Sector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for Sustainable Development Goals (ICT4SDGs)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Content Placeholder 1"/>
          <p:cNvSpPr>
            <a:spLocks noGrp="1"/>
          </p:cNvSpPr>
          <p:nvPr>
            <p:ph idx="1"/>
          </p:nvPr>
        </p:nvSpPr>
        <p:spPr>
          <a:ln/>
        </p:spPr>
        <p:txBody>
          <a:bodyPr vert="horz" wrap="square" anchor="t" anchorCtr="0"/>
          <a:p>
            <a:r>
              <a:rPr dirty="0"/>
              <a:t>An individual's ability to find, evaluate, and compose clear information through writing and other mediums on various digital platforms.</a:t>
            </a:r>
            <a:endParaRPr dirty="0"/>
          </a:p>
          <a:p>
            <a:endParaRPr dirty="0"/>
          </a:p>
          <a:p>
            <a:r>
              <a:rPr dirty="0"/>
              <a:t>Gilster (1997) defined Digital Literacy as “ability to understand and use information </a:t>
            </a:r>
            <a:r>
              <a:rPr dirty="0"/>
              <a:t>in multiple formats from a wide range of sources when it is presented via computers”</a:t>
            </a:r>
            <a:endParaRPr dirty="0"/>
          </a:p>
          <a:p>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Digital Literacy</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685800" y="1066800"/>
            <a:ext cx="8229600" cy="4525963"/>
          </a:xfrm>
        </p:spPr>
        <p:txBody>
          <a:bodyPr vert="horz">
            <a:normAutofit fontScale="925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The American Library Association's digital-literacy task force offers this definition: "</a:t>
            </a:r>
            <a:r>
              <a:rPr kumimoji="0" lang="en-US" sz="2700" b="1" i="0" u="none" strike="noStrike" kern="1200" cap="none" spc="0" normalizeH="0" baseline="0" noProof="0" dirty="0">
                <a:ln>
                  <a:noFill/>
                </a:ln>
                <a:solidFill>
                  <a:schemeClr val="tx1"/>
                </a:solidFill>
                <a:effectLst/>
                <a:uLnTx/>
                <a:uFillTx/>
                <a:latin typeface="+mn-lt"/>
                <a:ea typeface="+mn-ea"/>
                <a:cs typeface="+mn-cs"/>
              </a:rPr>
              <a:t>Digital literacy</a:t>
            </a:r>
            <a:r>
              <a:rPr kumimoji="0" lang="en-US" sz="2700" b="0" i="0" u="none" strike="noStrike" kern="1200" cap="none" spc="0" normalizeH="0" baseline="0" noProof="0" dirty="0">
                <a:ln>
                  <a:noFill/>
                </a:ln>
                <a:solidFill>
                  <a:schemeClr val="tx1"/>
                </a:solidFill>
                <a:effectLst/>
                <a:uLnTx/>
                <a:uFillTx/>
                <a:latin typeface="+mn-lt"/>
                <a:ea typeface="+mn-ea"/>
                <a:cs typeface="+mn-cs"/>
              </a:rPr>
              <a:t> is the ability to use information and </a:t>
            </a:r>
            <a:r>
              <a:rPr kumimoji="0" lang="en-US" sz="2700" b="1" i="0" u="none" strike="noStrike" kern="1200" cap="none" spc="0" normalizeH="0" baseline="0" noProof="0" dirty="0">
                <a:ln>
                  <a:noFill/>
                </a:ln>
                <a:solidFill>
                  <a:schemeClr val="tx1"/>
                </a:solidFill>
                <a:effectLst/>
                <a:uLnTx/>
                <a:uFillTx/>
                <a:latin typeface="+mn-lt"/>
                <a:ea typeface="+mn-ea"/>
                <a:cs typeface="+mn-cs"/>
              </a:rPr>
              <a:t>communication</a:t>
            </a:r>
            <a:r>
              <a:rPr kumimoji="0" lang="en-US" sz="2700" b="0" i="0" u="none" strike="noStrike" kern="1200" cap="none" spc="0" normalizeH="0" baseline="0" noProof="0" dirty="0">
                <a:ln>
                  <a:noFill/>
                </a:ln>
                <a:solidFill>
                  <a:schemeClr val="tx1"/>
                </a:solidFill>
                <a:effectLst/>
                <a:uLnTx/>
                <a:uFillTx/>
                <a:latin typeface="+mn-lt"/>
                <a:ea typeface="+mn-ea"/>
                <a:cs typeface="+mn-cs"/>
              </a:rPr>
              <a:t> technologies to find, evaluate, create, and communicate information, requiring both cognitive and technical skills.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involves digital reading and writing techniques across multiple media forms such as words, texts, visual displays motion graphics, audio, video, and multimodal forms.,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Content Placeholder 3"/>
          <p:cNvPicPr>
            <a:picLocks noGrp="1" noChangeAspect="1"/>
          </p:cNvPicPr>
          <p:nvPr>
            <p:ph idx="1"/>
          </p:nvPr>
        </p:nvPicPr>
        <p:blipFill>
          <a:blip r:embed="rId1"/>
          <a:stretch>
            <a:fillRect/>
          </a:stretch>
        </p:blipFill>
        <p:spPr>
          <a:xfrm>
            <a:off x="1447800" y="609600"/>
            <a:ext cx="5670550" cy="4114800"/>
          </a:xfr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Content Placeholder 1"/>
          <p:cNvSpPr>
            <a:spLocks noGrp="1"/>
          </p:cNvSpPr>
          <p:nvPr>
            <p:ph idx="1"/>
          </p:nvPr>
        </p:nvSpPr>
        <p:spPr>
          <a:ln/>
        </p:spPr>
        <p:txBody>
          <a:bodyPr vert="horz" wrap="square" anchor="t" anchorCtr="0"/>
          <a:p>
            <a:pPr algn="just"/>
            <a:r>
              <a:rPr dirty="0"/>
              <a:t>Spires and Bartlett (2012) have divided the various intellectual processes associated with digital literacy into three categories: (a) locating and consuming digital content, (b) creating digital content, and (c) communicating digital content</a:t>
            </a:r>
            <a:endParaRPr dirty="0"/>
          </a:p>
          <a:p>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p:cNvPicPr>
            <a:picLocks noGrp="1" noChangeAspect="1"/>
          </p:cNvPicPr>
          <p:nvPr>
            <p:ph idx="1"/>
          </p:nvPr>
        </p:nvPicPr>
        <p:blipFill>
          <a:blip r:embed="rId1"/>
          <a:srcRect/>
          <a:stretch>
            <a:fillRect/>
          </a:stretch>
        </p:blipFill>
        <p:spPr>
          <a:xfrm>
            <a:off x="228600" y="304800"/>
            <a:ext cx="8594725" cy="4875213"/>
          </a:xfr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Content Placeholder 5"/>
          <p:cNvPicPr>
            <a:picLocks noGrp="1" noChangeAspect="1"/>
          </p:cNvPicPr>
          <p:nvPr>
            <p:ph idx="1"/>
          </p:nvPr>
        </p:nvPicPr>
        <p:blipFill>
          <a:blip r:embed="rId1"/>
          <a:stretch>
            <a:fillRect/>
          </a:stretch>
        </p:blipFill>
        <p:spPr>
          <a:xfrm>
            <a:off x="0" y="0"/>
            <a:ext cx="9144000" cy="6858000"/>
          </a:xfr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Content Placeholder 3"/>
          <p:cNvPicPr>
            <a:picLocks noGrp="1" noChangeAspect="1"/>
          </p:cNvPicPr>
          <p:nvPr>
            <p:ph idx="1"/>
          </p:nvPr>
        </p:nvPicPr>
        <p:blipFill>
          <a:blip r:embed="rId1"/>
          <a:stretch>
            <a:fillRect/>
          </a:stretch>
        </p:blipFill>
        <p:spPr>
          <a:xfrm>
            <a:off x="0" y="0"/>
            <a:ext cx="4508500" cy="4525963"/>
          </a:xfrm>
          <a:ln/>
        </p:spPr>
      </p:pic>
      <p:pic>
        <p:nvPicPr>
          <p:cNvPr id="52227" name="Picture 2"/>
          <p:cNvPicPr>
            <a:picLocks noChangeAspect="1"/>
          </p:cNvPicPr>
          <p:nvPr/>
        </p:nvPicPr>
        <p:blipFill>
          <a:blip r:embed="rId2"/>
          <a:stretch>
            <a:fillRect/>
          </a:stretch>
        </p:blipFill>
        <p:spPr>
          <a:xfrm>
            <a:off x="4267200" y="1981200"/>
            <a:ext cx="4857750" cy="48577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48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Definition of ICT, IS, IT </a:t>
            </a:r>
            <a:endParaRPr kumimoji="0" lang="en-US" sz="48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and Information</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Processing</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and Digital Citizenship</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ICT Sector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for Sustainable Development Goals (ICT4SDGs)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2"/>
          <p:cNvPicPr>
            <a:picLocks noChangeAspect="1"/>
          </p:cNvPicPr>
          <p:nvPr/>
        </p:nvPicPr>
        <p:blipFill>
          <a:blip r:embed="rId1"/>
          <a:stretch>
            <a:fillRect/>
          </a:stretch>
        </p:blipFill>
        <p:spPr>
          <a:xfrm>
            <a:off x="4800600" y="1066800"/>
            <a:ext cx="4343400" cy="5791200"/>
          </a:xfrm>
          <a:prstGeom prst="rect">
            <a:avLst/>
          </a:prstGeom>
          <a:noFill/>
          <a:ln w="9525">
            <a:noFill/>
          </a:ln>
        </p:spPr>
      </p:pic>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Application of Digital Literacy</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Schools and Higher Institutions of Learning are continuously updating their curricula to keep up with accelerating technological developments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Schools use of eLearning platforms to teach curricula, and course materials being made available to students online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Students are taught how to verify credible sources online, cite web sites, and prevent plagiarism.</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 Education: </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Content Placeholder 1"/>
          <p:cNvSpPr>
            <a:spLocks noGrp="1"/>
          </p:cNvSpPr>
          <p:nvPr>
            <p:ph idx="1"/>
          </p:nvPr>
        </p:nvSpPr>
        <p:spPr>
          <a:ln/>
        </p:spPr>
        <p:txBody>
          <a:bodyPr vert="horz" wrap="square" anchor="t" anchorCtr="0"/>
          <a:p>
            <a:pPr algn="just"/>
            <a:r>
              <a:rPr dirty="0"/>
              <a:t>Digital writing is a pedagogy being taught increasingly in universities.</a:t>
            </a:r>
            <a:endParaRPr dirty="0"/>
          </a:p>
          <a:p>
            <a:pPr algn="just"/>
            <a:endParaRPr dirty="0"/>
          </a:p>
          <a:p>
            <a:pPr algn="just"/>
            <a:r>
              <a:rPr dirty="0"/>
              <a:t>The goal of teaching digital writing is that students will increase their ability to produce a relevant, </a:t>
            </a:r>
            <a:r>
              <a:rPr dirty="0"/>
              <a:t>high-quality content</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Digital Writing</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Content Placeholder 1"/>
          <p:cNvSpPr>
            <a:spLocks noGrp="1"/>
          </p:cNvSpPr>
          <p:nvPr>
            <p:ph idx="1"/>
          </p:nvPr>
        </p:nvSpPr>
        <p:spPr>
          <a:ln/>
        </p:spPr>
        <p:txBody>
          <a:bodyPr vert="horz" wrap="square" anchor="t" anchorCtr="0"/>
          <a:p>
            <a:r>
              <a:rPr dirty="0"/>
              <a:t>Digital literacy is necessary for the correct use </a:t>
            </a:r>
            <a:r>
              <a:rPr dirty="0"/>
              <a:t>of various digital platforms.</a:t>
            </a:r>
            <a:endParaRPr dirty="0"/>
          </a:p>
          <a:p>
            <a:endParaRPr dirty="0"/>
          </a:p>
          <a:p>
            <a:r>
              <a:rPr dirty="0"/>
              <a:t>With the emergence of social media, </a:t>
            </a:r>
            <a:r>
              <a:rPr dirty="0"/>
              <a:t>digital literacy ushered in a new type of journalism that is subjective, personal, and "represents a global conversation that is connected through its community of readers."</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 society</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Content Placeholder 1"/>
          <p:cNvSpPr>
            <a:spLocks noGrp="1"/>
          </p:cNvSpPr>
          <p:nvPr>
            <p:ph idx="1"/>
          </p:nvPr>
        </p:nvSpPr>
        <p:spPr>
          <a:ln/>
        </p:spPr>
        <p:txBody>
          <a:bodyPr vert="horz" wrap="square" anchor="t" anchorCtr="0"/>
          <a:p>
            <a:pPr algn="just"/>
            <a:r>
              <a:rPr dirty="0"/>
              <a:t>Those who are digitally literate are more likely to be economically secure,</a:t>
            </a:r>
            <a:r>
              <a:rPr baseline="30000" dirty="0"/>
              <a:t> </a:t>
            </a:r>
            <a:r>
              <a:rPr dirty="0"/>
              <a:t>as many jobs require a working knowledge of computers and the Internet to perform </a:t>
            </a:r>
            <a:r>
              <a:rPr dirty="0"/>
              <a:t>basic tasks.</a:t>
            </a:r>
            <a:endParaRPr dirty="0"/>
          </a:p>
          <a:p>
            <a:pPr algn="just"/>
            <a:endParaRPr dirty="0"/>
          </a:p>
          <a:p>
            <a:pPr algn="just"/>
            <a:r>
              <a:rPr dirty="0"/>
              <a:t>Many jobs today require proof of digital literacy to be hired or </a:t>
            </a:r>
            <a:r>
              <a:rPr dirty="0"/>
              <a:t>promoted.</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uLnTx/>
                <a:uFillTx/>
                <a:latin typeface="+mj-lt"/>
                <a:ea typeface="+mj-ea"/>
                <a:cs typeface="+mj-cs"/>
              </a:rPr>
              <a:t>In the workforce</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1" i="0" u="none" strike="noStrike" kern="1200" cap="none" spc="0" normalizeH="0" baseline="0" noProof="0" dirty="0">
                <a:ln>
                  <a:noFill/>
                </a:ln>
                <a:solidFill>
                  <a:schemeClr val="tx1"/>
                </a:solidFill>
                <a:effectLst/>
                <a:uLnTx/>
                <a:uFillTx/>
                <a:latin typeface="+mn-lt"/>
                <a:ea typeface="+mn-ea"/>
                <a:cs typeface="+mn-cs"/>
              </a:rPr>
              <a:t>Digital citizenship </a:t>
            </a:r>
            <a:r>
              <a:rPr kumimoji="0" lang="en-US" sz="2700" b="0" i="0" u="none" strike="noStrike" kern="1200" cap="none" spc="0" normalizeH="0" baseline="0" noProof="0" dirty="0">
                <a:ln>
                  <a:noFill/>
                </a:ln>
                <a:solidFill>
                  <a:schemeClr val="tx1"/>
                </a:solidFill>
                <a:effectLst/>
                <a:uLnTx/>
                <a:uFillTx/>
                <a:latin typeface="+mn-lt"/>
                <a:ea typeface="+mn-ea"/>
                <a:cs typeface="+mn-cs"/>
              </a:rPr>
              <a:t>can be defined as the norms of appropriate, responsible behavior with regard to technology use.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1" i="0" u="none" strike="noStrike" kern="1200" cap="none" spc="0" normalizeH="0" baseline="0" noProof="0" dirty="0">
                <a:ln>
                  <a:noFill/>
                </a:ln>
                <a:solidFill>
                  <a:schemeClr val="tx1"/>
                </a:solidFill>
                <a:effectLst/>
                <a:uLnTx/>
                <a:uFillTx/>
                <a:latin typeface="+mn-lt"/>
                <a:ea typeface="+mn-ea"/>
                <a:cs typeface="+mn-cs"/>
              </a:rPr>
              <a:t>A digital citizen</a:t>
            </a:r>
            <a:r>
              <a:rPr kumimoji="0" lang="en-US" sz="2700" b="0" i="0" u="none" strike="noStrike" kern="1200" cap="none" spc="0" normalizeH="0" baseline="0" noProof="0" dirty="0">
                <a:ln>
                  <a:noFill/>
                </a:ln>
                <a:solidFill>
                  <a:schemeClr val="tx1"/>
                </a:solidFill>
                <a:effectLst/>
                <a:uLnTx/>
                <a:uFillTx/>
                <a:latin typeface="+mn-lt"/>
                <a:ea typeface="+mn-ea"/>
                <a:cs typeface="+mn-cs"/>
              </a:rPr>
              <a:t> refers to a person utilizing information technology (IT) in order to engage in society, politics and government.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K. </a:t>
            </a:r>
            <a:r>
              <a:rPr kumimoji="0" lang="en-US" sz="2700" b="0" i="0" u="none" strike="noStrike" kern="1200" cap="none" spc="0" normalizeH="0" baseline="0" noProof="0" dirty="0" err="1">
                <a:ln>
                  <a:noFill/>
                </a:ln>
                <a:solidFill>
                  <a:schemeClr val="tx1"/>
                </a:solidFill>
                <a:effectLst/>
                <a:uLnTx/>
                <a:uFillTx/>
                <a:latin typeface="+mn-lt"/>
                <a:ea typeface="+mn-ea"/>
                <a:cs typeface="+mn-cs"/>
              </a:rPr>
              <a:t>Mossberger</a:t>
            </a:r>
            <a:r>
              <a:rPr kumimoji="0" lang="en-US" sz="2700" b="0" i="0" u="none" strike="noStrike" kern="1200" cap="none" spc="0" normalizeH="0" baseline="0" noProof="0" dirty="0">
                <a:ln>
                  <a:noFill/>
                </a:ln>
                <a:solidFill>
                  <a:schemeClr val="tx1"/>
                </a:solidFill>
                <a:effectLst/>
                <a:uLnTx/>
                <a:uFillTx/>
                <a:latin typeface="+mn-lt"/>
                <a:ea typeface="+mn-ea"/>
                <a:cs typeface="+mn-cs"/>
              </a:rPr>
              <a:t>, et al (2008) define </a:t>
            </a:r>
            <a:r>
              <a:rPr kumimoji="0" lang="en-US" sz="2700" b="1" i="0" u="none" strike="noStrike" kern="1200" cap="none" spc="0" normalizeH="0" baseline="0" noProof="0" dirty="0">
                <a:ln>
                  <a:noFill/>
                </a:ln>
                <a:solidFill>
                  <a:schemeClr val="tx1"/>
                </a:solidFill>
                <a:effectLst/>
                <a:uLnTx/>
                <a:uFillTx/>
                <a:latin typeface="+mn-lt"/>
                <a:ea typeface="+mn-ea"/>
                <a:cs typeface="+mn-cs"/>
              </a:rPr>
              <a:t>digital citizens</a:t>
            </a:r>
            <a:r>
              <a:rPr kumimoji="0" lang="en-US" sz="2700" b="0" i="0" u="none" strike="noStrike" kern="1200" cap="none" spc="0" normalizeH="0" baseline="0" noProof="0" dirty="0">
                <a:ln>
                  <a:noFill/>
                </a:ln>
                <a:solidFill>
                  <a:schemeClr val="tx1"/>
                </a:solidFill>
                <a:effectLst/>
                <a:uLnTx/>
                <a:uFillTx/>
                <a:latin typeface="+mn-lt"/>
                <a:ea typeface="+mn-ea"/>
                <a:cs typeface="+mn-cs"/>
              </a:rPr>
              <a:t> as "those who use the Internet regularly and effectively".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7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Digital citizenship</a:t>
            </a:r>
            <a:endParaRPr kumimoji="0" lang="en-US" sz="7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4"/>
          <p:cNvPicPr>
            <a:picLocks noChangeAspect="1"/>
          </p:cNvPicPr>
          <p:nvPr/>
        </p:nvPicPr>
        <p:blipFill>
          <a:blip r:embed="rId1"/>
          <a:stretch>
            <a:fillRect/>
          </a:stretch>
        </p:blipFill>
        <p:spPr>
          <a:xfrm>
            <a:off x="4400550" y="2095500"/>
            <a:ext cx="4743450" cy="4762500"/>
          </a:xfrm>
          <a:prstGeom prst="rect">
            <a:avLst/>
          </a:prstGeom>
          <a:noFill/>
          <a:ln w="9525">
            <a:noFill/>
          </a:ln>
        </p:spPr>
      </p:pic>
      <p:pic>
        <p:nvPicPr>
          <p:cNvPr id="59395" name="Content Placeholder 3"/>
          <p:cNvPicPr>
            <a:picLocks noGrp="1" noChangeAspect="1"/>
          </p:cNvPicPr>
          <p:nvPr>
            <p:ph idx="1"/>
          </p:nvPr>
        </p:nvPicPr>
        <p:blipFill>
          <a:blip r:embed="rId2"/>
          <a:stretch>
            <a:fillRect/>
          </a:stretch>
        </p:blipFill>
        <p:spPr>
          <a:xfrm>
            <a:off x="0" y="0"/>
            <a:ext cx="4572000" cy="4572000"/>
          </a:xfrm>
          <a:ln/>
        </p:spPr>
      </p:pic>
      <p:sp>
        <p:nvSpPr>
          <p:cNvPr id="7" name="Lightning Bolt 6"/>
          <p:cNvSpPr/>
          <p:nvPr/>
        </p:nvSpPr>
        <p:spPr>
          <a:xfrm rot="19602237">
            <a:off x="4295775" y="2344738"/>
            <a:ext cx="768350" cy="933450"/>
          </a:xfrm>
          <a:prstGeom prst="lightningBol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Content Placeholder 1"/>
          <p:cNvSpPr>
            <a:spLocks noGrp="1"/>
          </p:cNvSpPr>
          <p:nvPr>
            <p:ph idx="1"/>
          </p:nvPr>
        </p:nvSpPr>
        <p:spPr>
          <a:ln/>
        </p:spPr>
        <p:txBody>
          <a:bodyPr vert="horz" wrap="square" anchor="t" anchorCtr="0"/>
          <a:p>
            <a:r>
              <a:rPr b="1" dirty="0"/>
              <a:t>Digital Native: </a:t>
            </a:r>
            <a:r>
              <a:rPr dirty="0"/>
              <a:t>An </a:t>
            </a:r>
            <a:r>
              <a:rPr dirty="0"/>
              <a:t>individual born into the digital age</a:t>
            </a:r>
            <a:endParaRPr dirty="0"/>
          </a:p>
          <a:p>
            <a:endParaRPr dirty="0"/>
          </a:p>
          <a:p>
            <a:r>
              <a:rPr b="1" dirty="0"/>
              <a:t>Digital immigrant: </a:t>
            </a:r>
            <a:r>
              <a:rPr dirty="0"/>
              <a:t>An </a:t>
            </a:r>
            <a:r>
              <a:rPr dirty="0"/>
              <a:t>individual who adopts technology later in life.</a:t>
            </a:r>
            <a:endParaRPr dirty="0"/>
          </a:p>
        </p:txBody>
      </p:sp>
      <p:sp>
        <p:nvSpPr>
          <p:cNvPr id="3" name="Title 2"/>
          <p:cNvSpPr>
            <a:spLocks noGrp="1"/>
          </p:cNvSpPr>
          <p:nvPr>
            <p:ph type="title"/>
          </p:nvPr>
        </p:nvSpPr>
        <p:spPr>
          <a:xfrm>
            <a:off x="381000" y="304800"/>
            <a:ext cx="8229600" cy="1143000"/>
          </a:xfrm>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fr-FR" sz="3200" b="1" i="0" u="none" strike="noStrike" kern="1200" cap="none" spc="0" normalizeH="0" baseline="0" noProof="0" dirty="0">
                <a:ln>
                  <a:noFill/>
                </a:ln>
                <a:solidFill>
                  <a:schemeClr val="tx2"/>
                </a:solidFill>
                <a:effectLst/>
                <a:uLnTx/>
                <a:uFillTx/>
                <a:latin typeface="+mj-lt"/>
                <a:ea typeface="+mj-ea"/>
                <a:cs typeface="+mj-cs"/>
              </a:rPr>
              <a:t>Digital natives and digital immigrants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60420" name="Picture 2"/>
          <p:cNvPicPr>
            <a:picLocks noChangeAspect="1"/>
          </p:cNvPicPr>
          <p:nvPr/>
        </p:nvPicPr>
        <p:blipFill>
          <a:blip r:embed="rId1"/>
          <a:stretch>
            <a:fillRect/>
          </a:stretch>
        </p:blipFill>
        <p:spPr>
          <a:xfrm>
            <a:off x="3962400" y="3671888"/>
            <a:ext cx="5181600" cy="3186112"/>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2"/>
          <p:cNvPicPr>
            <a:picLocks noChangeAspect="1"/>
          </p:cNvPicPr>
          <p:nvPr/>
        </p:nvPicPr>
        <p:blipFill>
          <a:blip r:embed="rId1"/>
          <a:stretch>
            <a:fillRect/>
          </a:stretch>
        </p:blipFill>
        <p:spPr>
          <a:xfrm>
            <a:off x="1600200" y="914400"/>
            <a:ext cx="7337425" cy="5257800"/>
          </a:xfrm>
          <a:prstGeom prst="rect">
            <a:avLst/>
          </a:prstGeom>
          <a:noFill/>
          <a:ln w="9525">
            <a:noFill/>
          </a:ln>
        </p:spPr>
      </p:pic>
      <p:sp>
        <p:nvSpPr>
          <p:cNvPr id="3" name="Title 2"/>
          <p:cNvSpPr>
            <a:spLocks noGrp="1"/>
          </p:cNvSpPr>
          <p:nvPr>
            <p:ph type="title"/>
          </p:nvPr>
        </p:nvSpPr>
        <p:spPr>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Nine Themes of Digital Citizenship</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381000" y="2057400"/>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Technology users need to be aware that not everyone has the same opportunities when it comes to technology (Digital Exclusion).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109855" marR="0" lvl="0" indent="0"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Helping to provide and expand access to technology should be goal of all digital citizens.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1. Digital Access: Full electronic participation in society</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 defined</a:t>
            </a:r>
            <a:endParaRPr kumimoji="0" lang="en-US"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243" name="Content Placeholder 2"/>
          <p:cNvSpPr>
            <a:spLocks noGrp="1"/>
          </p:cNvSpPr>
          <p:nvPr>
            <p:ph idx="1"/>
          </p:nvPr>
        </p:nvSpPr>
        <p:spPr>
          <a:xfrm>
            <a:off x="1182688" y="1752600"/>
            <a:ext cx="7772400" cy="4535488"/>
          </a:xfrm>
        </p:spPr>
        <p:txBody>
          <a:bodyPr vert="horz">
            <a:normAutofit lnSpcReduction="100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ICT is being defined by many scholars &amp; technology specialists as consisting of </a:t>
            </a:r>
            <a:r>
              <a:rPr kumimoji="0" lang="en-US" alt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hardware</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software</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telecommunications</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database management</a:t>
            </a:r>
            <a:r>
              <a:rPr kumimoji="0" lang="en-US" altLang="en-US" sz="2600" b="0" i="0" u="none" strike="noStrike" kern="1200" cap="none" spc="0" normalizeH="0" baseline="0" noProof="0" dirty="0">
                <a:ln>
                  <a:noFill/>
                </a:ln>
                <a:solidFill>
                  <a:schemeClr val="tx1"/>
                </a:solidFill>
                <a:effectLst/>
                <a:uLnTx/>
                <a:uFillTx/>
                <a:latin typeface="+mn-lt"/>
                <a:ea typeface="+mn-ea"/>
                <a:cs typeface="+mn-cs"/>
              </a:rPr>
              <a:t>, &amp; other information processing technologies used in computer-based information systems. </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600" b="0" i="0" u="none" strike="noStrike" kern="1200" cap="none" spc="0" normalizeH="0" baseline="0" noProof="0" dirty="0">
                <a:ln>
                  <a:noFill/>
                </a:ln>
                <a:solidFill>
                  <a:schemeClr val="tx1"/>
                </a:solidFill>
                <a:effectLst/>
                <a:uLnTx/>
                <a:uFillTx/>
                <a:latin typeface="+mn-lt"/>
                <a:ea typeface="+mn-ea"/>
                <a:cs typeface="+mn-cs"/>
              </a:rPr>
              <a:t>It involves the dynamic interaction of computer based information systems while telecommunications forms the backbone of ICT. </a:t>
            </a:r>
            <a:endParaRPr kumimoji="0" lang="en-US" altLang="en-US" sz="26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6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Why is telecommunications considered the backbone of ICT?</a:t>
            </a:r>
            <a:endParaRPr kumimoji="0" lang="en-US" altLang="en-US" sz="26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31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5364"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200" dirty="0">
                <a:latin typeface="Tahoma" panose="020B0604030504040204" pitchFamily="34" charset="0"/>
              </a:rPr>
            </a:fld>
            <a:endParaRPr lang="en-US" altLang="en-US" sz="1200" dirty="0">
              <a:latin typeface="Tahoma" panose="020B0604030504040204" pitchFamily="34" charset="0"/>
            </a:endParaRPr>
          </a:p>
        </p:txBody>
      </p:sp>
      <p:sp>
        <p:nvSpPr>
          <p:cNvPr id="15365"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lnSpcReduction="100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 large share of market economy is being done electronically, both legal and illegal</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Users need to learn about how to be effective consumers in a new digital economy.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citizenship encourages people to embrace digital commerce and continue to strive for safe and secure utilization of shopping, banking, and engaging in other commercial transactions.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2. Digital Commerce:   Electronic buying and selling of goods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In the 21st century, communication options have exploded to offer a wide variety of choices (e.g., e-mail, cellular phones, instant messaging etc..).</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109855" marR="0" lvl="0" indent="0"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Now everyone has the opportunity to communicate and collaborate with anyone from anywhere and anytime.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3. </a:t>
            </a:r>
            <a:r>
              <a:rPr kumimoji="0" lang="en-US" sz="30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Digital Communication:   </a:t>
            </a:r>
            <a:r>
              <a:rPr kumimoji="0" lang="en-US" sz="30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electronic exchange of information.</a:t>
            </a:r>
            <a:endParaRPr kumimoji="0" lang="en-US" sz="30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lnSpcReduction="100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As new technologies emerge, learners need to learn how to use that technology quickly and appropriately.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Citizenship involves educating people in a new way— these individuals need a high degree of information literacy skills.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As digital citizens, it is our responsibility to develop and continually enhance our technological knowledge.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4. </a:t>
            </a:r>
            <a:r>
              <a:rPr kumimoji="0" lang="en-US" sz="2400" b="0"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Digital Literacy:   </a:t>
            </a:r>
            <a:r>
              <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Process of teaching and learning about technology and the use of technology. </a:t>
            </a:r>
            <a:endPar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This is a real weakness among many users of today's technology.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109855" marR="0" lvl="0" indent="0"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Often rules and regulations are created or the technology is simply banned to stop inappropriate use.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It is not enough to create rules and policy, we must teach everyone to become responsible digital citizens in this new society.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5. </a:t>
            </a:r>
            <a:r>
              <a:rPr kumimoji="0" lang="en-US" sz="30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Digital Etiquette:   </a:t>
            </a:r>
            <a:r>
              <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Electronic standards of conduct or procedure.</a:t>
            </a:r>
            <a:endParaRPr kumimoji="0" 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Content Placeholder 1"/>
          <p:cNvSpPr>
            <a:spLocks noGrp="1"/>
          </p:cNvSpPr>
          <p:nvPr>
            <p:ph idx="1"/>
          </p:nvPr>
        </p:nvSpPr>
        <p:spPr>
          <a:ln/>
        </p:spPr>
        <p:txBody>
          <a:bodyPr vert="horz" wrap="square" anchor="t" anchorCtr="0"/>
          <a:p>
            <a:pPr algn="just"/>
            <a:r>
              <a:rPr dirty="0"/>
              <a:t>Digital citizens have laws that apply to </a:t>
            </a:r>
            <a:r>
              <a:rPr dirty="0"/>
              <a:t>behavior and interaction. There should be no stealing, no plagiarism, no abuse of others. </a:t>
            </a:r>
            <a:endParaRPr dirty="0"/>
          </a:p>
          <a:p>
            <a:pPr algn="just"/>
            <a:endParaRPr dirty="0"/>
          </a:p>
          <a:p>
            <a:pPr algn="just"/>
            <a:r>
              <a:rPr dirty="0"/>
              <a:t>Many intellectual information laws are violated in this new digital age, i.e. copyright infringement and trademark abuse. </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uLnTx/>
                <a:uFillTx/>
                <a:latin typeface="+mj-lt"/>
                <a:ea typeface="+mj-ea"/>
                <a:cs typeface="+mj-cs"/>
              </a:rPr>
              <a:t>6</a:t>
            </a:r>
            <a:r>
              <a:rPr kumimoji="0" lang="en-US" sz="4100" b="1" i="0" u="sng" strike="noStrike" kern="1200" cap="none" spc="0" normalizeH="0" baseline="0" noProof="0" dirty="0">
                <a:ln>
                  <a:noFill/>
                </a:ln>
                <a:solidFill>
                  <a:schemeClr val="tx2"/>
                </a:solidFill>
                <a:effectLst/>
                <a:uLnTx/>
                <a:uFillTx/>
                <a:latin typeface="+mj-lt"/>
                <a:ea typeface="+mj-ea"/>
                <a:cs typeface="+mj-cs"/>
              </a:rPr>
              <a:t>. Law</a:t>
            </a:r>
            <a:endParaRPr kumimoji="0" lang="en-US" sz="41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The global and instantaneous nature of digital age puts enormous power into the hands of everyday citizens.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109855" marR="0" lvl="0" indent="0"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In order to keep the right to digital access, we must strive to always use it in responsible ways.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Citizens must take their rights seriously and their responsibilities even more seriously, setting positive examples and helping guide the integration of technology into new areas.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uLnTx/>
                <a:uFillTx/>
                <a:latin typeface="+mj-lt"/>
                <a:ea typeface="+mj-ea"/>
                <a:cs typeface="+mj-cs"/>
              </a:rPr>
              <a:t>7. Rights and Responsibilities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Content Placeholder 1"/>
          <p:cNvSpPr>
            <a:spLocks noGrp="1"/>
          </p:cNvSpPr>
          <p:nvPr>
            <p:ph idx="1"/>
          </p:nvPr>
        </p:nvSpPr>
        <p:spPr>
          <a:ln/>
        </p:spPr>
        <p:txBody>
          <a:bodyPr vert="horz" wrap="square" anchor="t" anchorCtr="0"/>
          <a:p>
            <a:pPr algn="just"/>
            <a:r>
              <a:rPr dirty="0"/>
              <a:t>The physical and psychological well being of children in the digital world is a critical issue that keeps many parents awake at nigh</a:t>
            </a:r>
            <a:endParaRPr dirty="0"/>
          </a:p>
          <a:p>
            <a:pPr algn="just"/>
            <a:endParaRPr dirty="0"/>
          </a:p>
          <a:p>
            <a:pPr algn="just"/>
            <a:r>
              <a:rPr dirty="0"/>
              <a:t>It is the responsibility of parents and educators to understand the world in which children live, play and study, and they must guide them in being responsible digital citizens.</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uLnTx/>
                <a:uFillTx/>
                <a:latin typeface="+mj-lt"/>
                <a:ea typeface="+mj-ea"/>
                <a:cs typeface="+mj-cs"/>
              </a:rPr>
              <a:t>8. Health and Wellness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Content Placeholder 1"/>
          <p:cNvSpPr>
            <a:spLocks noGrp="1"/>
          </p:cNvSpPr>
          <p:nvPr>
            <p:ph idx="1"/>
          </p:nvPr>
        </p:nvSpPr>
        <p:spPr>
          <a:ln/>
        </p:spPr>
        <p:txBody>
          <a:bodyPr vert="horz" wrap="square" anchor="t" anchorCtr="0"/>
          <a:p>
            <a:pPr algn="just"/>
            <a:r>
              <a:rPr dirty="0"/>
              <a:t>Digital security is basically protecting yourself in the digital world - protecting your identity, your data, your money, etc.</a:t>
            </a:r>
            <a:endParaRPr dirty="0"/>
          </a:p>
          <a:p>
            <a:pPr algn="just"/>
            <a:endParaRPr dirty="0"/>
          </a:p>
          <a:p>
            <a:pPr algn="just"/>
            <a:r>
              <a:rPr dirty="0"/>
              <a:t>Simple steps can safeguard cyber security. </a:t>
            </a:r>
            <a:endParaRPr dirty="0"/>
          </a:p>
          <a:p>
            <a:pPr lvl="1" algn="just"/>
            <a:r>
              <a:rPr dirty="0"/>
              <a:t>Backup data regularly. </a:t>
            </a:r>
            <a:endParaRPr dirty="0"/>
          </a:p>
          <a:p>
            <a:pPr lvl="1" algn="just"/>
            <a:r>
              <a:rPr dirty="0"/>
              <a:t>Create strong passwords</a:t>
            </a:r>
            <a:endParaRPr dirty="0"/>
          </a:p>
          <a:p>
            <a:pPr lvl="1" algn="just"/>
            <a:r>
              <a:rPr dirty="0"/>
              <a:t>change passwords </a:t>
            </a:r>
            <a:r>
              <a:rPr dirty="0"/>
              <a:t>regularly.</a:t>
            </a:r>
            <a:endParaRPr dirty="0"/>
          </a:p>
          <a:p>
            <a:pPr lvl="1" algn="just"/>
            <a:r>
              <a:rPr dirty="0"/>
              <a:t>Be aware of internet scams and do not share information with anyone that you don't know</a:t>
            </a:r>
            <a:r>
              <a:rPr dirty="0"/>
              <a:t>.</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uLnTx/>
                <a:uFillTx/>
                <a:latin typeface="+mj-lt"/>
                <a:ea typeface="+mj-ea"/>
                <a:cs typeface="+mj-cs"/>
              </a:rPr>
              <a:t>9. Security</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Definition of ICT, IS, IT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and Information</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Processing</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and Digital Citizenship</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32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Uganda ICT Sector</a:t>
            </a:r>
            <a:endParaRPr kumimoji="0" lang="en-US" sz="32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for Sustainable Development Goals (ICT4SDGs)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85000"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National Vision Statement, </a:t>
            </a:r>
            <a:r>
              <a:rPr kumimoji="0" lang="en-US" sz="2700" b="1" i="0" u="none" strike="noStrike" kern="1200" cap="none" spc="0" normalizeH="0" baseline="0" noProof="0" dirty="0">
                <a:ln>
                  <a:noFill/>
                </a:ln>
                <a:solidFill>
                  <a:schemeClr val="tx1"/>
                </a:solidFill>
                <a:effectLst/>
                <a:uLnTx/>
                <a:uFillTx/>
                <a:latin typeface="+mn-lt"/>
                <a:ea typeface="+mn-ea"/>
                <a:cs typeface="+mn-cs"/>
              </a:rPr>
              <a:t>“A Transformed Ugandan Society from a Peasant to a Modern and Prosperous Country within 30 years”.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Vision 2040 aspirations are to change the country from a predominantly low income to a competitive upper middle income country within 30 years with a per capita income of USD 9,500.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Knowledge and ICT Sector is one of the opportunities targeted under Uganda Vision 2040.</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Uganda Vision 2040</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a:t>
            </a:r>
            <a:endPar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7411"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17412"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pic>
        <p:nvPicPr>
          <p:cNvPr id="17413" name="Picture 5" descr="communication-technology-in-society.jpg"/>
          <p:cNvPicPr>
            <a:picLocks noChangeAspect="1"/>
          </p:cNvPicPr>
          <p:nvPr/>
        </p:nvPicPr>
        <p:blipFill>
          <a:blip r:embed="rId1"/>
          <a:stretch>
            <a:fillRect/>
          </a:stretch>
        </p:blipFill>
        <p:spPr>
          <a:xfrm>
            <a:off x="1447800" y="1905000"/>
            <a:ext cx="5949950" cy="4754563"/>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lnSpcReduction="20000"/>
          </a:bodyPr>
          <a:lstStyle/>
          <a:p>
            <a:pPr marL="624205" marR="0" lvl="0" indent="-514350" algn="just"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and ICT Enabled Services (ITES)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1665" marR="0" lvl="1" indent="-228600" algn="just" defTabSz="914400" rtl="0" eaLnBrk="1" fontAlgn="auto" latinLnBrk="0" hangingPunct="1">
              <a:lnSpc>
                <a:spcPct val="100000"/>
              </a:lnSpc>
              <a:spcBef>
                <a:spcPts val="325"/>
              </a:spcBef>
              <a:spcAft>
                <a:spcPts val="0"/>
              </a:spcAft>
              <a:buClr>
                <a:schemeClr val="accent1"/>
              </a:buClr>
              <a:buSzTx/>
              <a:buFont typeface="Verdana" panose="020B0604030504040204"/>
              <a:buChar char="◦"/>
              <a:defRPr/>
            </a:pPr>
            <a:r>
              <a:rPr kumimoji="0" lang="en-US" sz="2300" b="0" i="0" u="none" strike="noStrike" kern="1200" cap="none" spc="0" normalizeH="0" baseline="0" noProof="0" dirty="0">
                <a:ln>
                  <a:noFill/>
                </a:ln>
                <a:solidFill>
                  <a:schemeClr val="tx1"/>
                </a:solidFill>
                <a:effectLst/>
                <a:uLnTx/>
                <a:uFillTx/>
                <a:latin typeface="+mn-lt"/>
                <a:ea typeface="+mn-ea"/>
                <a:cs typeface="+mn-cs"/>
              </a:rPr>
              <a:t>Job Creation</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621665" marR="0" lvl="1" indent="-228600" algn="just" defTabSz="914400" rtl="0" eaLnBrk="1" fontAlgn="auto" latinLnBrk="0" hangingPunct="1">
              <a:lnSpc>
                <a:spcPct val="100000"/>
              </a:lnSpc>
              <a:spcBef>
                <a:spcPts val="325"/>
              </a:spcBef>
              <a:spcAft>
                <a:spcPts val="0"/>
              </a:spcAft>
              <a:buClr>
                <a:schemeClr val="accent1"/>
              </a:buClr>
              <a:buSzTx/>
              <a:buFont typeface="Verdana" panose="020B0604030504040204"/>
              <a:buChar char="◦"/>
              <a:defRPr/>
            </a:pPr>
            <a:r>
              <a:rPr kumimoji="0" lang="en-US" sz="2300" b="0" i="0" u="none" strike="noStrike" kern="1200" cap="none" spc="0" normalizeH="0" baseline="0" noProof="0" dirty="0">
                <a:ln>
                  <a:noFill/>
                </a:ln>
                <a:solidFill>
                  <a:schemeClr val="tx1"/>
                </a:solidFill>
                <a:effectLst/>
                <a:uLnTx/>
                <a:uFillTx/>
                <a:latin typeface="+mn-lt"/>
                <a:ea typeface="+mn-ea"/>
                <a:cs typeface="+mn-cs"/>
              </a:rPr>
              <a:t>Accelerated economic growth</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621665" marR="0" lvl="1" indent="-228600" algn="just" defTabSz="914400" rtl="0" eaLnBrk="1" fontAlgn="auto" latinLnBrk="0" hangingPunct="1">
              <a:lnSpc>
                <a:spcPct val="100000"/>
              </a:lnSpc>
              <a:spcBef>
                <a:spcPts val="325"/>
              </a:spcBef>
              <a:spcAft>
                <a:spcPts val="0"/>
              </a:spcAft>
              <a:buClr>
                <a:schemeClr val="accent1"/>
              </a:buClr>
              <a:buSzTx/>
              <a:buFont typeface="Verdana" panose="020B0604030504040204"/>
              <a:buChar char="◦"/>
              <a:defRPr/>
            </a:pPr>
            <a:r>
              <a:rPr kumimoji="0" lang="en-US" sz="2300" b="0" i="0" u="none" strike="noStrike" kern="1200" cap="none" spc="0" normalizeH="0" baseline="0" noProof="0" dirty="0">
                <a:ln>
                  <a:noFill/>
                </a:ln>
                <a:solidFill>
                  <a:schemeClr val="tx1"/>
                </a:solidFill>
                <a:effectLst/>
                <a:uLnTx/>
                <a:uFillTx/>
                <a:latin typeface="+mn-lt"/>
                <a:ea typeface="+mn-ea"/>
                <a:cs typeface="+mn-cs"/>
              </a:rPr>
              <a:t>Increased productivity </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Improved national productivity by making government and businesses more competitive.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1665" marR="0" lvl="1" indent="-228600" algn="just" defTabSz="914400" rtl="0" eaLnBrk="1" fontAlgn="auto" latinLnBrk="0" hangingPunct="1">
              <a:lnSpc>
                <a:spcPct val="100000"/>
              </a:lnSpc>
              <a:spcBef>
                <a:spcPts val="325"/>
              </a:spcBef>
              <a:spcAft>
                <a:spcPts val="0"/>
              </a:spcAft>
              <a:buClr>
                <a:schemeClr val="accent1"/>
              </a:buClr>
              <a:buSzTx/>
              <a:buFont typeface="Verdana" panose="020B0604030504040204"/>
              <a:buChar char="◦"/>
              <a:defRPr/>
            </a:pPr>
            <a:r>
              <a:rPr kumimoji="0" lang="en-US" sz="2300" b="0" i="0" u="none" strike="noStrike" kern="1200" cap="none" spc="0" normalizeH="0" baseline="0" noProof="0" dirty="0">
                <a:ln>
                  <a:noFill/>
                </a:ln>
                <a:solidFill>
                  <a:schemeClr val="tx1"/>
                </a:solidFill>
                <a:effectLst/>
                <a:uLnTx/>
                <a:uFillTx/>
                <a:latin typeface="+mn-lt"/>
                <a:ea typeface="+mn-ea"/>
                <a:cs typeface="+mn-cs"/>
              </a:rPr>
              <a:t>Digital Content, e-Products, Automation, inter Agency Connectivity, innovation, commercialization etc. </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Manufacturing of IT Products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1665" marR="0" lvl="1" indent="-228600" algn="just" defTabSz="914400" rtl="0" eaLnBrk="1" fontAlgn="auto" latinLnBrk="0" hangingPunct="1">
              <a:lnSpc>
                <a:spcPct val="100000"/>
              </a:lnSpc>
              <a:spcBef>
                <a:spcPts val="325"/>
              </a:spcBef>
              <a:spcAft>
                <a:spcPts val="0"/>
              </a:spcAft>
              <a:buClr>
                <a:schemeClr val="accent1"/>
              </a:buClr>
              <a:buSzTx/>
              <a:buFont typeface="Verdana" panose="020B0604030504040204"/>
              <a:buChar char="◦"/>
              <a:defRPr/>
            </a:pPr>
            <a:r>
              <a:rPr kumimoji="0" lang="en-US" sz="2300" b="0" i="0" u="none" strike="noStrike" kern="1200" cap="none" spc="0" normalizeH="0" baseline="0" noProof="0" dirty="0">
                <a:ln>
                  <a:noFill/>
                </a:ln>
                <a:solidFill>
                  <a:schemeClr val="tx1"/>
                </a:solidFill>
                <a:effectLst/>
                <a:uLnTx/>
                <a:uFillTx/>
                <a:latin typeface="+mn-lt"/>
                <a:ea typeface="+mn-ea"/>
                <a:cs typeface="+mn-cs"/>
              </a:rPr>
              <a:t>Increased proportion of ICT goods to total Exports</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Employment opportunities and GDP growth</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Mainstreaming ICT in Education to take advantage of ICT Enabled Learning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Knowledge and ICT Sector Opportunities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lnSpcReduction="10000"/>
          </a:bodyPr>
          <a:lstStyle/>
          <a:p>
            <a:pPr marL="624205" marR="0" lvl="0" indent="-514350" algn="l" defTabSz="914400" rtl="0" eaLnBrk="1" fontAlgn="auto" latinLnBrk="0" hangingPunct="1">
              <a:lnSpc>
                <a:spcPct val="170000"/>
              </a:lnSpc>
              <a:spcBef>
                <a:spcPts val="0"/>
              </a:spcBef>
              <a:spcAft>
                <a:spcPts val="0"/>
              </a:spcAft>
              <a:buClr>
                <a:schemeClr val="accent1"/>
              </a:buClr>
              <a:buSzPct val="68000"/>
              <a:buFont typeface="+mj-lt"/>
              <a:buAutoNum type="arabicPeriod" startAt="6"/>
              <a:defRPr/>
            </a:pPr>
            <a:r>
              <a:rPr kumimoji="0" lang="en-US" sz="2700" b="0" i="0" u="none" strike="noStrike" kern="1200" cap="none" spc="0" normalizeH="0" baseline="0" noProof="0" dirty="0">
                <a:ln>
                  <a:noFill/>
                </a:ln>
                <a:solidFill>
                  <a:schemeClr val="tx1"/>
                </a:solidFill>
                <a:effectLst/>
                <a:uLnTx/>
                <a:uFillTx/>
                <a:latin typeface="+mn-lt"/>
                <a:ea typeface="+mn-ea"/>
                <a:cs typeface="+mn-cs"/>
              </a:rPr>
              <a:t>Modern ICT Infrastructure all over the country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l" defTabSz="914400" rtl="0" eaLnBrk="1" fontAlgn="auto" latinLnBrk="0" hangingPunct="1">
              <a:lnSpc>
                <a:spcPct val="170000"/>
              </a:lnSpc>
              <a:spcBef>
                <a:spcPts val="0"/>
              </a:spcBef>
              <a:spcAft>
                <a:spcPts val="0"/>
              </a:spcAft>
              <a:buClr>
                <a:schemeClr val="accent1"/>
              </a:buClr>
              <a:buSzPct val="68000"/>
              <a:buFont typeface="+mj-lt"/>
              <a:buAutoNum type="arabicPeriod" startAt="6"/>
              <a:defRPr/>
            </a:pPr>
            <a:r>
              <a:rPr kumimoji="0" lang="en-US" sz="2700" b="0" i="0" u="none" strike="noStrike" kern="1200" cap="none" spc="0" normalizeH="0" baseline="0" noProof="0" dirty="0">
                <a:ln>
                  <a:noFill/>
                </a:ln>
                <a:solidFill>
                  <a:schemeClr val="tx1"/>
                </a:solidFill>
                <a:effectLst/>
                <a:uLnTx/>
                <a:uFillTx/>
                <a:latin typeface="+mn-lt"/>
                <a:ea typeface="+mn-ea"/>
                <a:cs typeface="+mn-cs"/>
              </a:rPr>
              <a:t>Business Process Outsourcing to promote ICT-ITES Outsourcing Businesses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l" defTabSz="914400" rtl="0" eaLnBrk="1" fontAlgn="auto" latinLnBrk="0" hangingPunct="1">
              <a:lnSpc>
                <a:spcPct val="170000"/>
              </a:lnSpc>
              <a:spcBef>
                <a:spcPts val="0"/>
              </a:spcBef>
              <a:spcAft>
                <a:spcPts val="0"/>
              </a:spcAft>
              <a:buClr>
                <a:schemeClr val="accent1"/>
              </a:buClr>
              <a:buSzPct val="68000"/>
              <a:buFont typeface="+mj-lt"/>
              <a:buAutoNum type="arabicPeriod" startAt="6"/>
              <a:defRPr/>
            </a:pPr>
            <a:r>
              <a:rPr kumimoji="0" lang="en-US" sz="2700" b="0" i="0" u="none" strike="noStrike" kern="1200" cap="none" spc="0" normalizeH="0" baseline="0" noProof="0" dirty="0">
                <a:ln>
                  <a:noFill/>
                </a:ln>
                <a:solidFill>
                  <a:schemeClr val="tx1"/>
                </a:solidFill>
                <a:effectLst/>
                <a:uLnTx/>
                <a:uFillTx/>
                <a:latin typeface="+mn-lt"/>
                <a:ea typeface="+mn-ea"/>
                <a:cs typeface="+mn-cs"/>
              </a:rPr>
              <a:t>Government will encourage innovation to harness the full potential of the digital economy and technology Innovation (Private &amp; National innovation Hubs)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 Opportunities </a:t>
            </a:r>
            <a:r>
              <a:rPr kumimoji="0" lang="en-US" sz="44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624205" marR="0" lvl="0" indent="-514350" algn="just" defTabSz="914400" rtl="0" eaLnBrk="1" fontAlgn="auto" latinLnBrk="0" hangingPunct="1">
              <a:lnSpc>
                <a:spcPct val="100000"/>
              </a:lnSpc>
              <a:spcBef>
                <a:spcPts val="0"/>
              </a:spcBef>
              <a:spcAft>
                <a:spcPts val="0"/>
              </a:spcAft>
              <a:buClr>
                <a:schemeClr val="accent1"/>
              </a:buClr>
              <a:buSzPct val="68000"/>
              <a:buFont typeface="+mj-lt"/>
              <a:buAutoNum type="arabicPeriod" startAt="9"/>
              <a:defRPr/>
            </a:pPr>
            <a:r>
              <a:rPr kumimoji="0" lang="en-US" sz="2700" b="0" i="0" u="none" strike="noStrike" kern="1200" cap="none" spc="0" normalizeH="0" baseline="0" noProof="0" dirty="0">
                <a:ln>
                  <a:noFill/>
                </a:ln>
                <a:solidFill>
                  <a:schemeClr val="tx1"/>
                </a:solidFill>
                <a:effectLst/>
                <a:uLnTx/>
                <a:uFillTx/>
                <a:latin typeface="+mn-lt"/>
                <a:ea typeface="+mn-ea"/>
                <a:cs typeface="+mn-cs"/>
              </a:rPr>
              <a:t>Effective interoperability of processes and/or systems across government, private sector  and civil society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00000"/>
              </a:lnSpc>
              <a:spcBef>
                <a:spcPts val="0"/>
              </a:spcBef>
              <a:spcAft>
                <a:spcPts val="0"/>
              </a:spcAft>
              <a:buClr>
                <a:schemeClr val="accent1"/>
              </a:buClr>
              <a:buSzPct val="68000"/>
              <a:buFont typeface="+mj-lt"/>
              <a:buAutoNum type="arabicPeriod" startAt="9"/>
              <a:defRPr/>
            </a:pPr>
            <a:r>
              <a:rPr kumimoji="0" lang="en-US" sz="2700" b="0" i="0" u="none" strike="noStrike" kern="1200" cap="none" spc="0" normalizeH="0" baseline="0" noProof="0" dirty="0">
                <a:ln>
                  <a:noFill/>
                </a:ln>
                <a:solidFill>
                  <a:schemeClr val="tx1"/>
                </a:solidFill>
                <a:effectLst/>
                <a:uLnTx/>
                <a:uFillTx/>
                <a:latin typeface="+mn-lt"/>
                <a:ea typeface="+mn-ea"/>
                <a:cs typeface="+mn-cs"/>
              </a:rPr>
              <a:t>Government will develop platforms on which private sector can co-create with government offering new value-added services to the public</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00000"/>
              </a:lnSpc>
              <a:spcBef>
                <a:spcPts val="0"/>
              </a:spcBef>
              <a:spcAft>
                <a:spcPts val="0"/>
              </a:spcAft>
              <a:buClr>
                <a:schemeClr val="accent1"/>
              </a:buClr>
              <a:buSzPct val="68000"/>
              <a:buFont typeface="+mj-lt"/>
              <a:buAutoNum type="arabicPeriod" startAt="9"/>
              <a:defRPr/>
            </a:pPr>
            <a:r>
              <a:rPr kumimoji="0" lang="en-US" sz="2700" b="0" i="0" u="none" strike="noStrike" kern="1200" cap="none" spc="0" normalizeH="0" baseline="0" noProof="0" dirty="0">
                <a:ln>
                  <a:noFill/>
                </a:ln>
                <a:solidFill>
                  <a:schemeClr val="tx1"/>
                </a:solidFill>
                <a:effectLst/>
                <a:uLnTx/>
                <a:uFillTx/>
                <a:latin typeface="+mn-lt"/>
                <a:ea typeface="+mn-ea"/>
                <a:cs typeface="+mn-cs"/>
              </a:rPr>
              <a:t>Better delivery of services, open engagement of Government and significant improvement of Government Operations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 Opportunities </a:t>
            </a:r>
            <a:r>
              <a:rPr kumimoji="0" lang="en-US" sz="40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382000" cy="4995863"/>
          </a:xfrm>
        </p:spPr>
        <p:txBody>
          <a:bodyPr vert="horz">
            <a:normAutofit fontScale="85000" lnSpcReduction="20000"/>
          </a:bodyPr>
          <a:lstStyle/>
          <a:p>
            <a:pPr marL="624205" marR="0" lvl="0" indent="-514350" algn="just" defTabSz="914400" rtl="0" eaLnBrk="1" fontAlgn="auto" latinLnBrk="0" hangingPunct="1">
              <a:lnSpc>
                <a:spcPct val="150000"/>
              </a:lnSpc>
              <a:spcBef>
                <a:spcPts val="0"/>
              </a:spcBef>
              <a:spcAft>
                <a:spcPts val="0"/>
              </a:spcAft>
              <a:buClr>
                <a:schemeClr val="accent1"/>
              </a:buClr>
              <a:buSzPct val="68000"/>
              <a:buFont typeface="+mj-lt"/>
              <a:buAutoNum type="arabicPeriod" startAt="12"/>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Development of High-tech Industry (High Tech City)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50000"/>
              </a:lnSpc>
              <a:spcBef>
                <a:spcPts val="0"/>
              </a:spcBef>
              <a:spcAft>
                <a:spcPts val="0"/>
              </a:spcAft>
              <a:buClr>
                <a:schemeClr val="accent1"/>
              </a:buClr>
              <a:buSzPct val="68000"/>
              <a:buFont typeface="+mj-lt"/>
              <a:buAutoNum type="arabicPeriod" startAt="12"/>
              <a:defRPr/>
            </a:pPr>
            <a:r>
              <a:rPr kumimoji="0" lang="en-US" sz="2700" b="0" i="0" u="none" strike="noStrike" kern="1200" cap="none" spc="0" normalizeH="0" baseline="0" noProof="0" dirty="0">
                <a:ln>
                  <a:noFill/>
                </a:ln>
                <a:solidFill>
                  <a:schemeClr val="tx1"/>
                </a:solidFill>
                <a:effectLst/>
                <a:uLnTx/>
                <a:uFillTx/>
                <a:latin typeface="+mn-lt"/>
                <a:ea typeface="+mn-ea"/>
                <a:cs typeface="+mn-cs"/>
              </a:rPr>
              <a:t>Government to attract the Worlds leading Corporations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50000"/>
              </a:lnSpc>
              <a:spcBef>
                <a:spcPts val="0"/>
              </a:spcBef>
              <a:spcAft>
                <a:spcPts val="0"/>
              </a:spcAft>
              <a:buClr>
                <a:schemeClr val="accent1"/>
              </a:buClr>
              <a:buSzPct val="68000"/>
              <a:buFont typeface="+mj-lt"/>
              <a:buAutoNum type="arabicPeriod" startAt="12"/>
              <a:defRPr/>
            </a:pPr>
            <a:r>
              <a:rPr kumimoji="0" lang="en-US" sz="2700" b="0" i="0" u="none" strike="noStrike" kern="1200" cap="none" spc="0" normalizeH="0" baseline="0" noProof="0" dirty="0">
                <a:ln>
                  <a:noFill/>
                </a:ln>
                <a:solidFill>
                  <a:schemeClr val="tx1"/>
                </a:solidFill>
                <a:effectLst/>
                <a:uLnTx/>
                <a:uFillTx/>
                <a:latin typeface="+mn-lt"/>
                <a:ea typeface="+mn-ea"/>
                <a:cs typeface="+mn-cs"/>
              </a:rPr>
              <a:t>Government will create a facility to provide specialized banking/Financing services to the technology companies based in the hubs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auto" latinLnBrk="0" hangingPunct="1">
              <a:lnSpc>
                <a:spcPct val="150000"/>
              </a:lnSpc>
              <a:spcBef>
                <a:spcPts val="0"/>
              </a:spcBef>
              <a:spcAft>
                <a:spcPts val="0"/>
              </a:spcAft>
              <a:buClr>
                <a:schemeClr val="accent1"/>
              </a:buClr>
              <a:buSzPct val="68000"/>
              <a:buFont typeface="+mj-lt"/>
              <a:buAutoNum type="arabicPeriod" startAt="12"/>
              <a:defRPr/>
            </a:pPr>
            <a:r>
              <a:rPr kumimoji="0" lang="en-US" sz="2700" b="0" i="0" u="none" strike="noStrike" kern="1200" cap="none" spc="0" normalizeH="0" baseline="0" noProof="0" dirty="0">
                <a:ln>
                  <a:noFill/>
                </a:ln>
                <a:solidFill>
                  <a:schemeClr val="tx1"/>
                </a:solidFill>
                <a:effectLst/>
                <a:uLnTx/>
                <a:uFillTx/>
                <a:latin typeface="+mn-lt"/>
                <a:ea typeface="+mn-ea"/>
                <a:cs typeface="+mn-cs"/>
              </a:rPr>
              <a:t>Legal and Regulatory framework in ICT Sector to allow for efficient operationalization, enforcement and Improvement of cyber laws, and enhance Information Security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 Opportunities </a:t>
            </a:r>
            <a:r>
              <a:rPr kumimoji="0" lang="en-US" sz="40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Content Placeholder 1"/>
          <p:cNvSpPr>
            <a:spLocks noGrp="1"/>
          </p:cNvSpPr>
          <p:nvPr>
            <p:ph idx="1"/>
          </p:nvPr>
        </p:nvSpPr>
        <p:spPr>
          <a:ln/>
        </p:spPr>
        <p:txBody>
          <a:bodyPr vert="horz" wrap="square" anchor="t" anchorCtr="0"/>
          <a:p>
            <a:pPr>
              <a:lnSpc>
                <a:spcPct val="150000"/>
              </a:lnSpc>
              <a:spcBef>
                <a:spcPct val="0"/>
              </a:spcBef>
            </a:pPr>
            <a:r>
              <a:rPr sz="2400" b="1" dirty="0"/>
              <a:t>To read Uganda Vision 2040, Section 4.1.7: Knowledge and ICT Opportunities and answer the following questions.</a:t>
            </a:r>
            <a:endParaRPr sz="2400" dirty="0"/>
          </a:p>
          <a:p>
            <a:pPr marL="849630" lvl="1" indent="-456565">
              <a:lnSpc>
                <a:spcPct val="150000"/>
              </a:lnSpc>
              <a:spcBef>
                <a:spcPct val="0"/>
              </a:spcBef>
              <a:buFont typeface="Lucida Sans Unicode" panose="020B0602030504020204" pitchFamily="34" charset="0"/>
              <a:buAutoNum type="arabicParenR"/>
            </a:pPr>
            <a:r>
              <a:rPr dirty="0"/>
              <a:t>What challenges may hinder the attainment of Knowledge and ICT Opportunities in Uganda.</a:t>
            </a:r>
            <a:endParaRPr dirty="0"/>
          </a:p>
          <a:p>
            <a:pPr marL="849630" lvl="1" indent="-456565">
              <a:lnSpc>
                <a:spcPct val="150000"/>
              </a:lnSpc>
              <a:spcBef>
                <a:spcPct val="0"/>
              </a:spcBef>
              <a:buFont typeface="Lucida Sans Unicode" panose="020B0602030504020204" pitchFamily="34" charset="0"/>
              <a:buAutoNum type="arabicParenR"/>
            </a:pPr>
            <a:r>
              <a:rPr dirty="0"/>
              <a:t>Discuss the possible solutions to the identified challenges</a:t>
            </a:r>
            <a:endParaRPr dirty="0"/>
          </a:p>
          <a:p>
            <a:pPr>
              <a:buFont typeface="Wingdings 3" panose="05040102010807070707" pitchFamily="18" charset="2"/>
              <a:buAutoNum type="arabicParenR"/>
            </a:pP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Assignment: </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228600" y="1265238"/>
            <a:ext cx="8229600" cy="4525963"/>
          </a:xfrm>
        </p:spPr>
        <p:txBody>
          <a:bodyPr vert="horz">
            <a:normAutofit/>
          </a:bodyPr>
          <a:lstStyle/>
          <a:p>
            <a:pPr marL="624205"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Cyber law is any law that applies to the internet and internet-related technologies.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Cyber law is the area of law that deals with the Internet's relationship to technological and electronic elements, including computers, software, hardware and information systems (IS).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Also known as </a:t>
            </a:r>
            <a:r>
              <a:rPr kumimoji="0" lang="en-US" sz="2700" b="1" i="0" u="none" strike="noStrike" kern="1200" cap="none" spc="0" normalizeH="0" baseline="0" noProof="0" dirty="0">
                <a:ln>
                  <a:noFill/>
                </a:ln>
                <a:solidFill>
                  <a:schemeClr val="tx1"/>
                </a:solidFill>
                <a:effectLst/>
                <a:uLnTx/>
                <a:uFillTx/>
                <a:latin typeface="+mn-lt"/>
                <a:ea typeface="+mn-ea"/>
                <a:cs typeface="+mn-cs"/>
              </a:rPr>
              <a:t>Internet Law</a:t>
            </a:r>
            <a:r>
              <a:rPr kumimoji="0" lang="en-US" sz="2700" b="0" i="0" u="none" strike="noStrike" kern="1200" cap="none" spc="0" normalizeH="0" baseline="0" noProof="0" dirty="0">
                <a:ln>
                  <a:noFill/>
                </a:ln>
                <a:solidFill>
                  <a:schemeClr val="tx1"/>
                </a:solidFill>
                <a:effectLst/>
                <a:uLnTx/>
                <a:uFillTx/>
                <a:latin typeface="+mn-lt"/>
                <a:ea typeface="+mn-ea"/>
                <a:cs typeface="+mn-cs"/>
              </a:rPr>
              <a:t>.</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Cyber Law: What it is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79876" name="Picture 3"/>
          <p:cNvPicPr>
            <a:picLocks noChangeAspect="1"/>
          </p:cNvPicPr>
          <p:nvPr/>
        </p:nvPicPr>
        <p:blipFill>
          <a:blip r:embed="rId1"/>
          <a:stretch>
            <a:fillRect/>
          </a:stretch>
        </p:blipFill>
        <p:spPr>
          <a:xfrm>
            <a:off x="6591300" y="5067300"/>
            <a:ext cx="2552700" cy="17907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Content Placeholder 1"/>
          <p:cNvSpPr>
            <a:spLocks noGrp="1"/>
          </p:cNvSpPr>
          <p:nvPr>
            <p:ph idx="1"/>
          </p:nvPr>
        </p:nvSpPr>
        <p:spPr>
          <a:ln/>
        </p:spPr>
        <p:txBody>
          <a:bodyPr vert="horz" wrap="square" anchor="t" anchorCtr="0"/>
          <a:p>
            <a:r>
              <a:rPr dirty="0"/>
              <a:t>Cyber law is one of the newest areas of the legal system. This is because internet technology </a:t>
            </a:r>
            <a:r>
              <a:rPr dirty="0"/>
              <a:t>is s recent development.</a:t>
            </a:r>
            <a:endParaRPr dirty="0"/>
          </a:p>
          <a:p>
            <a:endParaRPr dirty="0"/>
          </a:p>
          <a:p>
            <a:r>
              <a:rPr dirty="0"/>
              <a:t>Cyber Law has also been referred to as the "law of the internet.</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Cyber Law: What it is </a:t>
            </a:r>
            <a:r>
              <a:rPr kumimoji="0" lang="en-US"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Content Placeholder 1"/>
          <p:cNvSpPr>
            <a:spLocks noGrp="1"/>
          </p:cNvSpPr>
          <p:nvPr>
            <p:ph idx="1"/>
          </p:nvPr>
        </p:nvSpPr>
        <p:spPr>
          <a:xfrm>
            <a:off x="609600" y="1798638"/>
            <a:ext cx="8229600" cy="4525962"/>
          </a:xfrm>
          <a:ln/>
        </p:spPr>
        <p:txBody>
          <a:bodyPr vert="horz" wrap="square" anchor="t" anchorCtr="0"/>
          <a:p>
            <a:endParaRPr dirty="0"/>
          </a:p>
          <a:p>
            <a:endParaRPr dirty="0"/>
          </a:p>
          <a:p>
            <a:endParaRPr dirty="0"/>
          </a:p>
          <a:p>
            <a:r>
              <a:rPr dirty="0"/>
              <a:t>Cyber law is important because it touches almost all aspects of transactions and activities on and concerning the Internet, the World Wide Web and Cyberspace. </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Why is it important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81924" name="Picture 2"/>
          <p:cNvPicPr>
            <a:picLocks noChangeAspect="1"/>
          </p:cNvPicPr>
          <p:nvPr/>
        </p:nvPicPr>
        <p:blipFill>
          <a:blip r:embed="rId1"/>
          <a:stretch>
            <a:fillRect/>
          </a:stretch>
        </p:blipFill>
        <p:spPr>
          <a:xfrm>
            <a:off x="4762500" y="4876800"/>
            <a:ext cx="4381500" cy="1981200"/>
          </a:xfrm>
          <a:prstGeom prst="rect">
            <a:avLst/>
          </a:prstGeom>
          <a:noFill/>
          <a:ln w="9525">
            <a:noFill/>
          </a:ln>
        </p:spPr>
      </p:pic>
      <p:pic>
        <p:nvPicPr>
          <p:cNvPr id="81925" name="Picture 3"/>
          <p:cNvPicPr>
            <a:picLocks noChangeAspect="1"/>
          </p:cNvPicPr>
          <p:nvPr/>
        </p:nvPicPr>
        <p:blipFill>
          <a:blip r:embed="rId2"/>
          <a:stretch>
            <a:fillRect/>
          </a:stretch>
        </p:blipFill>
        <p:spPr>
          <a:xfrm>
            <a:off x="171450" y="1143000"/>
            <a:ext cx="3306763" cy="1828800"/>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Computer Misuse Act 2011 (Act No. 2 of 2011)</a:t>
            </a: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Electronic Transactions Act 2011 (Act No. 8 of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Electronic Signatures Act 2011 (Act No. 7 of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Uganda Cyber Laws.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798638"/>
            <a:ext cx="8229600" cy="4525963"/>
          </a:xfrm>
        </p:spPr>
        <p:txBody>
          <a:bodyPr vert="horz">
            <a:normAutofit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This makes provision for the safety and security of electronic transactions and information systems;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Prevent unlawful access, abuse or misuse of information systems including computers (and electronic devices like mobile phones)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Make provision for securing the conduct of electronic transactions in a trustworthy electronic environment</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Computer Misuse Act 2011 (Act No. 2 of 2011)</a:t>
            </a:r>
            <a:endPar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 Consists of… </a:t>
            </a:r>
            <a:endParaRPr kumimoji="0" 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8435" name="Content Placeholder 2"/>
          <p:cNvSpPr>
            <a:spLocks noGrp="1"/>
          </p:cNvSpPr>
          <p:nvPr>
            <p:ph idx="1"/>
          </p:nvPr>
        </p:nvSpPr>
        <p:spPr>
          <a:xfrm>
            <a:off x="914400" y="2246313"/>
            <a:ext cx="7467600" cy="4306887"/>
          </a:xfrm>
          <a:ln/>
        </p:spPr>
        <p:txBody>
          <a:bodyPr vert="horz" wrap="square" anchor="t" anchorCtr="0"/>
          <a:p>
            <a:pPr lvl="1"/>
            <a:r>
              <a:rPr sz="3200" dirty="0"/>
              <a:t>IT </a:t>
            </a:r>
            <a:endParaRPr sz="3200" dirty="0"/>
          </a:p>
          <a:p>
            <a:pPr lvl="1"/>
            <a:r>
              <a:rPr sz="3200" dirty="0"/>
              <a:t>telephony, </a:t>
            </a:r>
            <a:endParaRPr sz="3200" dirty="0"/>
          </a:p>
          <a:p>
            <a:pPr lvl="1"/>
            <a:r>
              <a:rPr sz="3200" dirty="0"/>
              <a:t>broadcast media, </a:t>
            </a:r>
            <a:endParaRPr sz="3200" dirty="0"/>
          </a:p>
          <a:p>
            <a:pPr lvl="1"/>
            <a:r>
              <a:rPr sz="3200" dirty="0"/>
              <a:t>all types of audio and video processing and transmission and network based control and monitoring functions. </a:t>
            </a:r>
            <a:endParaRPr sz="3200" dirty="0"/>
          </a:p>
          <a:p>
            <a:endParaRPr dirty="0"/>
          </a:p>
        </p:txBody>
      </p:sp>
      <p:sp>
        <p:nvSpPr>
          <p:cNvPr id="18436"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18437"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a:bodyPr>
          <a:lstStyle/>
          <a:p>
            <a:pPr marL="365760" marR="0" lvl="0" indent="-255905" algn="just" defTabSz="914400" rtl="0" eaLnBrk="1" fontAlgn="base"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All computer operations are susceptible to computer crimes and yet the existing (2011) legal system did not recognize computer crimes thus the importance of a legislation to provide for computer crimes.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base"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base"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It creates several computer misuse offences e.g. unauthorized modification of computer material</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base"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base"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Lays down mechanisms for investigation and prosecution of the offences.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Importance of Computer Misuse Act </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Computer Misuse Act 2011 (Act No. 2 of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Electronic Transactions Act 2011 (Act No. 8 of 2011)</a:t>
            </a: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Electronic Signatures Act 2011 (Act No. 7 of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Uganda Cyber Laws.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Content Placeholder 1"/>
          <p:cNvSpPr>
            <a:spLocks noGrp="1"/>
          </p:cNvSpPr>
          <p:nvPr>
            <p:ph idx="1"/>
          </p:nvPr>
        </p:nvSpPr>
        <p:spPr>
          <a:ln/>
        </p:spPr>
        <p:txBody>
          <a:bodyPr vert="horz" wrap="square" anchor="t" anchorCtr="0"/>
          <a:p>
            <a:pPr algn="just">
              <a:spcBef>
                <a:spcPct val="0"/>
              </a:spcBef>
            </a:pPr>
            <a:endParaRPr dirty="0"/>
          </a:p>
          <a:p>
            <a:pPr algn="just">
              <a:spcBef>
                <a:spcPct val="0"/>
              </a:spcBef>
            </a:pPr>
            <a:endParaRPr dirty="0"/>
          </a:p>
          <a:p>
            <a:pPr algn="just">
              <a:spcBef>
                <a:spcPct val="0"/>
              </a:spcBef>
            </a:pPr>
            <a:r>
              <a:rPr dirty="0"/>
              <a:t>Provides for the use, security, facilitation and regulation of electronic communications and transactions; </a:t>
            </a:r>
            <a:endParaRPr dirty="0"/>
          </a:p>
          <a:p>
            <a:pPr algn="just">
              <a:spcBef>
                <a:spcPct val="0"/>
              </a:spcBef>
            </a:pPr>
            <a:endParaRPr dirty="0"/>
          </a:p>
          <a:p>
            <a:pPr algn="just">
              <a:spcBef>
                <a:spcPct val="0"/>
              </a:spcBef>
            </a:pPr>
            <a:r>
              <a:rPr dirty="0"/>
              <a:t>Encourage the use of e-Government services and provide for related matters;</a:t>
            </a:r>
            <a:endParaRPr dirty="0"/>
          </a:p>
          <a:p>
            <a:pPr algn="just"/>
            <a:endParaRPr dirty="0"/>
          </a:p>
        </p:txBody>
      </p:sp>
      <p:sp>
        <p:nvSpPr>
          <p:cNvPr id="3" name="Title 2"/>
          <p:cNvSpPr>
            <a:spLocks noGrp="1"/>
          </p:cNvSpPr>
          <p:nvPr>
            <p:ph type="title"/>
          </p:nvPr>
        </p:nvSpPr>
        <p:spPr>
          <a:noFill/>
          <a:ln>
            <a:noFill/>
          </a:ln>
          <a:effectLst/>
          <a:sp3d prstMaterial="plastic"/>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Electronic Transactions Act 2011 (Act No. 8 of 2011)</a:t>
            </a:r>
            <a:endParaRPr kumimoji="0" lang="en-US" sz="41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87044" name="Picture 2"/>
          <p:cNvPicPr>
            <a:picLocks noChangeAspect="1"/>
          </p:cNvPicPr>
          <p:nvPr/>
        </p:nvPicPr>
        <p:blipFill>
          <a:blip r:embed="rId1"/>
          <a:stretch>
            <a:fillRect/>
          </a:stretch>
        </p:blipFill>
        <p:spPr>
          <a:xfrm>
            <a:off x="6326188" y="5229225"/>
            <a:ext cx="2809875" cy="1628775"/>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lnSpcReduction="10000"/>
          </a:bodyPr>
          <a:lstStyle/>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The Act creates a light handed regulatory regime for electronic transactions.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It facilitates the development of e-commerce in Uganda by broadly removing existing legal impediments that may prevent a person from transacting electronically because of omission in the traditional laws.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It makes provision for functional equivalence, thus paper transactions and electronic transactions are treated equally before the law.</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Importance of Electronic Transactions Act </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lnSpcReduction="10000"/>
          </a:bodyPr>
          <a:lstStyle/>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r>
              <a:rPr kumimoji="0" lang="en-US" sz="2700" b="0" i="0" u="none" strike="noStrike" kern="1200" cap="none" spc="0" normalizeH="0" baseline="0" noProof="0" dirty="0">
                <a:ln>
                  <a:noFill/>
                </a:ln>
                <a:solidFill>
                  <a:schemeClr val="tx1"/>
                </a:solidFill>
                <a:effectLst/>
                <a:uLnTx/>
                <a:uFillTx/>
                <a:latin typeface="+mn-lt"/>
                <a:ea typeface="+mn-ea"/>
                <a:cs typeface="+mn-cs"/>
              </a:rPr>
              <a:t>Establishes rules that validate and recognizes contracts formed through electronic means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Sets default rules for contract formation and governance of electronic contract performance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Defines the characteristics of a valid electronic writing and an original document</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startAt="4"/>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Supports the admission of computer evidence in courts and arbitration proceedings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Importance </a:t>
            </a:r>
            <a:r>
              <a:rPr kumimoji="0" lang="en-US" sz="44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Computer Misuse Act 2011 (Act No. 2 of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Electronic Transactions Act 2011 (Act No. 8 of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Electronic Signatures Act 2011 (Act No. 7 of 2011)</a:t>
            </a: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Uganda Cyber Laws.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85000" lnSpcReduction="200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An </a:t>
            </a:r>
            <a:r>
              <a:rPr kumimoji="0" lang="en-US" sz="2700" b="1" i="0" u="none" strike="noStrike" kern="1200" cap="none" spc="0" normalizeH="0" baseline="0" noProof="0" dirty="0">
                <a:ln>
                  <a:noFill/>
                </a:ln>
                <a:solidFill>
                  <a:schemeClr val="tx1"/>
                </a:solidFill>
                <a:effectLst/>
                <a:uLnTx/>
                <a:uFillTx/>
                <a:latin typeface="+mn-lt"/>
                <a:ea typeface="+mn-ea"/>
                <a:cs typeface="+mn-cs"/>
              </a:rPr>
              <a:t>electronic signature</a:t>
            </a:r>
            <a:r>
              <a:rPr kumimoji="0" lang="en-US" sz="2700" b="0" i="0" u="none" strike="noStrike" kern="1200" cap="none" spc="0" normalizeH="0" baseline="0" noProof="0" dirty="0">
                <a:ln>
                  <a:noFill/>
                </a:ln>
                <a:solidFill>
                  <a:schemeClr val="tx1"/>
                </a:solidFill>
                <a:effectLst/>
                <a:uLnTx/>
                <a:uFillTx/>
                <a:latin typeface="+mn-lt"/>
                <a:ea typeface="+mn-ea"/>
                <a:cs typeface="+mn-cs"/>
              </a:rPr>
              <a:t>, or e-signature, refers to data in electronic form, which is logically associated with other data in electronic form and which is used by the signatory to sign</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An e-signature (electronic signature) is a digital version of a traditional pen and ink signature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According to current U.S. legislation and the Electronic Signature &amp; Records Association (ESRA), </a:t>
            </a:r>
            <a:r>
              <a:rPr kumimoji="0" lang="en-US" sz="2700" b="0" i="0" u="none" strike="noStrike" kern="1200" cap="none" spc="0" normalizeH="0" baseline="0" noProof="0" dirty="0" err="1">
                <a:ln>
                  <a:noFill/>
                </a:ln>
                <a:solidFill>
                  <a:schemeClr val="tx1"/>
                </a:solidFill>
                <a:effectLst/>
                <a:uLnTx/>
                <a:uFillTx/>
                <a:latin typeface="+mn-lt"/>
                <a:ea typeface="+mn-ea"/>
                <a:cs typeface="+mn-cs"/>
              </a:rPr>
              <a:t>eSignatures</a:t>
            </a:r>
            <a:r>
              <a:rPr kumimoji="0" lang="en-US" sz="2700" b="0" i="0" u="none" strike="noStrike" kern="1200" cap="none" spc="0" normalizeH="0" baseline="0" noProof="0" dirty="0">
                <a:ln>
                  <a:noFill/>
                </a:ln>
                <a:solidFill>
                  <a:schemeClr val="tx1"/>
                </a:solidFill>
                <a:effectLst/>
                <a:uLnTx/>
                <a:uFillTx/>
                <a:latin typeface="+mn-lt"/>
                <a:ea typeface="+mn-ea"/>
                <a:cs typeface="+mn-cs"/>
              </a:rPr>
              <a:t> are defined as: </a:t>
            </a:r>
            <a:r>
              <a:rPr kumimoji="0" lang="en-US" sz="27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“an electronic sound, symbol or process that is attached to or logically associated with a record and executed or adopted by a person with the intent to sign the record.”</a:t>
            </a:r>
            <a:endParaRPr kumimoji="0" lang="en-US" sz="27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What is an electronic Signature</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Content Placeholder 1"/>
          <p:cNvSpPr>
            <a:spLocks noGrp="1"/>
          </p:cNvSpPr>
          <p:nvPr>
            <p:ph idx="1"/>
          </p:nvPr>
        </p:nvSpPr>
        <p:spPr>
          <a:ln/>
        </p:spPr>
        <p:txBody>
          <a:bodyPr vert="horz" wrap="square" anchor="t" anchorCtr="0"/>
          <a:p>
            <a:endParaRPr dirty="0"/>
          </a:p>
          <a:p>
            <a:endParaRPr dirty="0"/>
          </a:p>
          <a:p>
            <a:r>
              <a:rPr dirty="0"/>
              <a:t>This makes provision for and regulating the use of electronic signatures and provide for other related matters;</a:t>
            </a:r>
            <a:endParaRPr dirty="0"/>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dirty="0">
                <a:ln>
                  <a:noFill/>
                </a:ln>
                <a:solidFill>
                  <a:schemeClr val="tx2"/>
                </a:solidFill>
                <a:effectLst/>
                <a:uLnTx/>
                <a:uFillTx/>
                <a:latin typeface="+mj-lt"/>
                <a:ea typeface="+mj-ea"/>
                <a:cs typeface="+mj-cs"/>
              </a:rPr>
              <a:t>Electronic Signatures Act 2011 (Act No. 7 of 2011)</a:t>
            </a:r>
            <a:endParaRPr kumimoji="0" 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2164" name="Picture 3"/>
          <p:cNvPicPr>
            <a:picLocks noChangeAspect="1"/>
          </p:cNvPicPr>
          <p:nvPr/>
        </p:nvPicPr>
        <p:blipFill>
          <a:blip r:embed="rId1"/>
          <a:stretch>
            <a:fillRect/>
          </a:stretch>
        </p:blipFill>
        <p:spPr>
          <a:xfrm>
            <a:off x="5943600" y="3276600"/>
            <a:ext cx="2409825" cy="1895475"/>
          </a:xfrm>
          <a:prstGeom prst="rect">
            <a:avLst/>
          </a:prstGeom>
          <a:noFill/>
          <a:ln w="9525">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fontScale="92500" lnSpcReduction="20000"/>
          </a:bodyPr>
          <a:lstStyle/>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The Act makes provision for the use of electronic signatures in order to ensure that transactions are carried out in a secure environment.</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It establishes a public key infrastructure for authenticity and security of documents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Recognizes the different signature creating technologies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624205" marR="0" lvl="0" indent="-514350" algn="just" defTabSz="914400" rtl="0" eaLnBrk="1" fontAlgn="base" latinLnBrk="0" hangingPunct="1">
              <a:lnSpc>
                <a:spcPct val="100000"/>
              </a:lnSpc>
              <a:spcBef>
                <a:spcPts val="400"/>
              </a:spcBef>
              <a:spcAft>
                <a:spcPts val="0"/>
              </a:spcAft>
              <a:buClr>
                <a:schemeClr val="accent1"/>
              </a:buClr>
              <a:buSzPct val="68000"/>
              <a:buFont typeface="+mj-lt"/>
              <a:buAutoNum type="arabicPeriod"/>
              <a:defRPr/>
            </a:pPr>
            <a:r>
              <a:rPr kumimoji="0" lang="en-US" sz="2700" b="0" i="0" u="none" strike="noStrike" kern="1200" cap="none" spc="0" normalizeH="0" baseline="0" noProof="0" dirty="0">
                <a:ln>
                  <a:noFill/>
                </a:ln>
                <a:solidFill>
                  <a:schemeClr val="tx1"/>
                </a:solidFill>
                <a:effectLst/>
                <a:uLnTx/>
                <a:uFillTx/>
                <a:latin typeface="+mn-lt"/>
                <a:ea typeface="+mn-ea"/>
                <a:cs typeface="+mn-cs"/>
              </a:rPr>
              <a:t>Provides effective administrative structures e.g. establishment of Certification Authorities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uLnTx/>
                <a:uFillTx/>
                <a:latin typeface="+mj-lt"/>
                <a:ea typeface="+mj-ea"/>
                <a:cs typeface="+mj-cs"/>
              </a:rPr>
              <a:t>Importance of Electronic Signatures Act </a:t>
            </a: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Content Placeholder 1"/>
          <p:cNvSpPr>
            <a:spLocks noGrp="1"/>
          </p:cNvSpPr>
          <p:nvPr>
            <p:ph idx="1"/>
          </p:nvPr>
        </p:nvSpPr>
        <p:spPr>
          <a:ln/>
        </p:spPr>
        <p:txBody>
          <a:bodyPr vert="horz" wrap="square" anchor="t" anchorCtr="0"/>
          <a:p>
            <a:pPr marL="624205" indent="-514350" algn="just">
              <a:buFont typeface="Lucida Sans Unicode" panose="020B0602030504020204" pitchFamily="34" charset="0"/>
              <a:buAutoNum type="arabicPeriod"/>
            </a:pPr>
            <a:r>
              <a:rPr dirty="0"/>
              <a:t>Discuss the difference between Electronic Signature and Digital Signature</a:t>
            </a:r>
            <a:endParaRPr dirty="0"/>
          </a:p>
          <a:p>
            <a:pPr marL="624205" indent="-514350" algn="just">
              <a:buFont typeface="Lucida Sans Unicode" panose="020B0602030504020204" pitchFamily="34" charset="0"/>
              <a:buAutoNum type="arabicPeriod"/>
            </a:pPr>
            <a:endParaRPr dirty="0"/>
          </a:p>
          <a:p>
            <a:pPr marL="624205" indent="-514350" algn="just">
              <a:buFont typeface="Lucida Sans Unicode" panose="020B0602030504020204" pitchFamily="34" charset="0"/>
              <a:buAutoNum type="arabicPeriod"/>
            </a:pPr>
            <a:r>
              <a:rPr dirty="0"/>
              <a:t>Discuss  examples of common Cyber Crimes in Uganda.</a:t>
            </a:r>
            <a:endParaRPr dirty="0"/>
          </a:p>
          <a:p>
            <a:pPr marL="624205" indent="-514350">
              <a:buFont typeface="Lucida Sans Unicode" panose="020B0602030504020204" pitchFamily="34" charset="0"/>
              <a:buAutoNum type="arabicPeriod"/>
            </a:pP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Assignment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533400" y="457200"/>
            <a:ext cx="83058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Information Technology (IT) Defined</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9459" name="Content Placeholder 2"/>
          <p:cNvSpPr>
            <a:spLocks noGrp="1"/>
          </p:cNvSpPr>
          <p:nvPr>
            <p:ph idx="1"/>
          </p:nvPr>
        </p:nvSpPr>
        <p:spPr>
          <a:xfrm>
            <a:off x="34925" y="1676400"/>
            <a:ext cx="8726488" cy="4306888"/>
          </a:xfrm>
          <a:ln/>
        </p:spPr>
        <p:txBody>
          <a:bodyPr vert="horz" wrap="square" anchor="t" anchorCtr="0"/>
          <a:p>
            <a:r>
              <a:rPr dirty="0"/>
              <a:t>An acronym that stands for information technology</a:t>
            </a:r>
            <a:endParaRPr dirty="0"/>
          </a:p>
          <a:p>
            <a:r>
              <a:rPr dirty="0"/>
              <a:t>IT is the use of computer hardware and computer software to convert, store, protect, process, transmit, and retrieve information.</a:t>
            </a:r>
            <a:endParaRPr dirty="0"/>
          </a:p>
          <a:p>
            <a:r>
              <a:rPr dirty="0"/>
              <a:t>IT involves the acquisition, processing, storage and dissemination of vocal, pictorial, textual and numerical information.</a:t>
            </a:r>
            <a:endParaRPr dirty="0"/>
          </a:p>
        </p:txBody>
      </p:sp>
      <p:sp>
        <p:nvSpPr>
          <p:cNvPr id="19460"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sz="1400" dirty="0">
                <a:latin typeface="Tahoma" panose="020B0604030504040204" pitchFamily="34" charset="0"/>
              </a:rPr>
            </a:fld>
            <a:endParaRPr lang="en-US" sz="1400" dirty="0">
              <a:latin typeface="Tahoma" panose="020B0604030504040204" pitchFamily="34" charset="0"/>
            </a:endParaRPr>
          </a:p>
        </p:txBody>
      </p:sp>
      <p:sp>
        <p:nvSpPr>
          <p:cNvPr id="19461"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481138"/>
            <a:ext cx="8229600" cy="4525963"/>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Definition of ICT, IS, IT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and Information</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GB" sz="2700" b="0" i="0" u="none" strike="noStrike" kern="1200" cap="none" spc="0" normalizeH="0" baseline="0" noProof="0" dirty="0">
                <a:ln>
                  <a:noFill/>
                </a:ln>
                <a:solidFill>
                  <a:schemeClr val="tx1"/>
                </a:solidFill>
                <a:effectLst/>
                <a:uLnTx/>
                <a:uFillTx/>
                <a:latin typeface="+mn-lt"/>
                <a:ea typeface="+mn-ea"/>
                <a:cs typeface="+mn-cs"/>
              </a:rPr>
              <a:t>Data Processing</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Digital Literacy and Digital Citizenship</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Uganda ICT Sector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32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ICT for Sustainable Development Goals (ICT4SDGs)</a:t>
            </a:r>
            <a:endParaRPr kumimoji="0" lang="en-US" sz="32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Introduction to ICT and Key Concepts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Content Placeholder 1"/>
          <p:cNvSpPr>
            <a:spLocks noGrp="1"/>
          </p:cNvSpPr>
          <p:nvPr>
            <p:ph idx="1"/>
          </p:nvPr>
        </p:nvSpPr>
        <p:spPr>
          <a:xfrm>
            <a:off x="381000" y="2133600"/>
            <a:ext cx="8229600" cy="2286000"/>
          </a:xfrm>
          <a:ln/>
        </p:spPr>
        <p:txBody>
          <a:bodyPr vert="horz" wrap="square" anchor="t" anchorCtr="0"/>
          <a:p>
            <a:pPr algn="just"/>
            <a:r>
              <a:rPr dirty="0"/>
              <a:t>The Sustainable Development Goals (SDGs)/Global </a:t>
            </a:r>
            <a:r>
              <a:rPr dirty="0"/>
              <a:t>Goals, are a universal call to action to end poverty, protect the planet and ensure that all people enjoy peace and prosperity.</a:t>
            </a:r>
            <a:endParaRPr dirty="0"/>
          </a:p>
        </p:txBody>
      </p:sp>
      <p:sp>
        <p:nvSpPr>
          <p:cNvPr id="3" name="Title 2"/>
          <p:cNvSpPr>
            <a:spLocks noGrp="1"/>
          </p:cNvSpPr>
          <p:nvPr>
            <p:ph type="title"/>
          </p:nvPr>
        </p:nvSpPr>
        <p:spPr>
          <a:noFill/>
          <a:ln>
            <a:noFill/>
          </a:ln>
          <a:effectLst/>
          <a:sp3d prstMaterial="plastic"/>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 for Sustainable Development Goals (ICT4SDGs)</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6260" name="Picture 2"/>
          <p:cNvPicPr>
            <a:picLocks noChangeAspect="1"/>
          </p:cNvPicPr>
          <p:nvPr/>
        </p:nvPicPr>
        <p:blipFill>
          <a:blip r:embed="rId1"/>
          <a:stretch>
            <a:fillRect/>
          </a:stretch>
        </p:blipFill>
        <p:spPr>
          <a:xfrm>
            <a:off x="7681913" y="5429250"/>
            <a:ext cx="1428750" cy="1428750"/>
          </a:xfrm>
          <a:prstGeom prst="rect">
            <a:avLst/>
          </a:prstGeom>
          <a:noFill/>
          <a:ln w="9525">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Content Placeholder 1"/>
          <p:cNvSpPr>
            <a:spLocks noGrp="1"/>
          </p:cNvSpPr>
          <p:nvPr>
            <p:ph idx="1"/>
          </p:nvPr>
        </p:nvSpPr>
        <p:spPr>
          <a:xfrm>
            <a:off x="457200" y="1828800"/>
            <a:ext cx="8229600" cy="4525963"/>
          </a:xfrm>
          <a:ln/>
        </p:spPr>
        <p:txBody>
          <a:bodyPr vert="horz" wrap="square" anchor="t" anchorCtr="0"/>
          <a:p>
            <a:pPr algn="just"/>
            <a:r>
              <a:rPr dirty="0"/>
              <a:t>These 17 Goals are based on the Millennium Development Goals, with additional emphasis on climate </a:t>
            </a:r>
            <a:r>
              <a:rPr dirty="0"/>
              <a:t>change, economic inequality, innovation, sustainable consumption, peace and justice.</a:t>
            </a:r>
            <a:endParaRPr dirty="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7284" name="Picture 2"/>
          <p:cNvPicPr>
            <a:picLocks noChangeAspect="1"/>
          </p:cNvPicPr>
          <p:nvPr/>
        </p:nvPicPr>
        <p:blipFill>
          <a:blip r:embed="rId1"/>
          <a:stretch>
            <a:fillRect/>
          </a:stretch>
        </p:blipFill>
        <p:spPr>
          <a:xfrm>
            <a:off x="76200" y="381000"/>
            <a:ext cx="8915400" cy="981075"/>
          </a:xfrm>
          <a:prstGeom prst="rect">
            <a:avLst/>
          </a:prstGeom>
          <a:noFill/>
          <a:ln w="9525">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6" name="Picture 9"/>
          <p:cNvPicPr>
            <a:picLocks noChangeAspect="1"/>
          </p:cNvPicPr>
          <p:nvPr/>
        </p:nvPicPr>
        <p:blipFill>
          <a:blip r:embed="rId1"/>
          <a:stretch>
            <a:fillRect/>
          </a:stretch>
        </p:blipFill>
        <p:spPr>
          <a:xfrm>
            <a:off x="0" y="303213"/>
            <a:ext cx="9144000" cy="6251575"/>
          </a:xfrm>
          <a:prstGeom prst="rect">
            <a:avLst/>
          </a:prstGeom>
          <a:noFill/>
          <a:ln w="9525">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Content Placeholder 1"/>
          <p:cNvSpPr>
            <a:spLocks noGrp="1"/>
          </p:cNvSpPr>
          <p:nvPr>
            <p:ph idx="1"/>
          </p:nvPr>
        </p:nvSpPr>
        <p:spPr>
          <a:ln/>
        </p:spPr>
        <p:txBody>
          <a:bodyPr vert="horz" wrap="square" anchor="t" anchorCtr="0"/>
          <a:p>
            <a:pPr algn="just"/>
            <a:r>
              <a:rPr dirty="0"/>
              <a:t>ICTs form the backbone of today's digital economy and have enormous potential to </a:t>
            </a:r>
            <a:r>
              <a:rPr i="1" dirty="0"/>
              <a:t>fast forward</a:t>
            </a:r>
            <a:r>
              <a:rPr dirty="0"/>
              <a:t> progress on the SDGs and improve people's lives in fundamental ways.</a:t>
            </a:r>
            <a:endParaRPr dirty="0"/>
          </a:p>
          <a:p>
            <a:pPr algn="just"/>
            <a:endParaRPr dirty="0"/>
          </a:p>
          <a:p>
            <a:pPr algn="just"/>
            <a:r>
              <a:rPr i="1" dirty="0"/>
              <a:t>“ICTs are the main enablers that will accelerate the achievement of all 17 Sustainable Development Goals (SDGs), and the voices of people must be included”, </a:t>
            </a:r>
            <a:r>
              <a:rPr dirty="0"/>
              <a:t>Majed Sultan Al Mesmar, </a:t>
            </a:r>
            <a:r>
              <a:rPr dirty="0"/>
              <a:t>2018. </a:t>
            </a:r>
            <a:endParaRPr dirty="0"/>
          </a:p>
        </p:txBody>
      </p:sp>
      <p:sp>
        <p:nvSpPr>
          <p:cNvPr id="3" name="Title 2"/>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ICT4SDGs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23863" y="533400"/>
            <a:ext cx="8262938" cy="4724400"/>
          </a:xfrm>
        </p:spPr>
        <p:txBody>
          <a:bodyPr vert="horz">
            <a:normAutofit fontScale="92500"/>
          </a:bodyPr>
          <a:lstStyle/>
          <a:p>
            <a:pPr marL="365760" marR="0" lvl="0" indent="-255905" algn="just" defTabSz="914400" rtl="0" eaLnBrk="1" fontAlgn="auto" latinLnBrk="0" hangingPunct="1">
              <a:lnSpc>
                <a:spcPct val="15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Through digital financial services, many unbanked people are participating in the digital economy for the first time; and access to financial services has proven to be a pivotal step in helping people lead out of poverty. In addition, timely and accurate information services will help ensure equal rights to economic resources and market insights that can benefit all.​</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0355" name="AutoShape 2" descr="No Poverty"/>
          <p:cNvSpPr>
            <a:spLocks noChangeAspect="1"/>
          </p:cNvSpPr>
          <p:nvPr/>
        </p:nvSpPr>
        <p:spPr>
          <a:xfrm>
            <a:off x="155575" y="-144462"/>
            <a:ext cx="304800" cy="304800"/>
          </a:xfrm>
          <a:prstGeom prst="rect">
            <a:avLst/>
          </a:prstGeom>
          <a:noFill/>
          <a:ln w="9525">
            <a:noFill/>
          </a:ln>
        </p:spPr>
        <p:txBody>
          <a:bodyPr/>
          <a:p>
            <a:pPr eaLnBrk="1" hangingPunct="1">
              <a:buNone/>
            </a:pPr>
            <a:endParaRPr dirty="0">
              <a:latin typeface="Lucida Sans Unicode" panose="020B0602030504020204" pitchFamily="34" charset="0"/>
            </a:endParaRPr>
          </a:p>
        </p:txBody>
      </p:sp>
      <p:pic>
        <p:nvPicPr>
          <p:cNvPr id="100356" name="Picture 4"/>
          <p:cNvPicPr>
            <a:picLocks noChangeAspect="1"/>
          </p:cNvPicPr>
          <p:nvPr/>
        </p:nvPicPr>
        <p:blipFill>
          <a:blip r:embed="rId1"/>
          <a:stretch>
            <a:fillRect/>
          </a:stretch>
        </p:blipFill>
        <p:spPr>
          <a:xfrm>
            <a:off x="6988175" y="4714875"/>
            <a:ext cx="2143125" cy="2143125"/>
          </a:xfrm>
          <a:prstGeom prst="rect">
            <a:avLst/>
          </a:prstGeom>
          <a:noFill/>
          <a:ln w="9525">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381000" y="609600"/>
            <a:ext cx="8382000" cy="4114800"/>
          </a:xfrm>
        </p:spPr>
        <p:txBody>
          <a:bodyPr vert="horz">
            <a:normAutofit fontScale="92500"/>
          </a:bodyPr>
          <a:lstStyle/>
          <a:p>
            <a:pPr marL="365760" marR="0" lvl="0" indent="-255905" algn="just" defTabSz="914400" rtl="0" eaLnBrk="1" fontAlgn="auto" latinLnBrk="0" hangingPunct="1">
              <a:lnSpc>
                <a:spcPct val="15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To feed a growing population, agriculture is increasingly knowledge-intensive. ICTs help farmers improve crop yields and business productivity through better access to market information, weather forecasts, training </a:t>
            </a:r>
            <a:r>
              <a:rPr kumimoji="0" lang="en-US" sz="2700" b="0" i="0" u="none" strike="noStrike" kern="1200" cap="none" spc="0" normalizeH="0" baseline="0" noProof="0" dirty="0" err="1">
                <a:ln>
                  <a:noFill/>
                </a:ln>
                <a:solidFill>
                  <a:schemeClr val="tx1"/>
                </a:solidFill>
                <a:effectLst/>
                <a:uLnTx/>
                <a:uFillTx/>
                <a:latin typeface="+mn-lt"/>
                <a:ea typeface="+mn-ea"/>
                <a:cs typeface="+mn-cs"/>
              </a:rPr>
              <a:t>programmes</a:t>
            </a:r>
            <a:r>
              <a:rPr kumimoji="0" lang="en-US" sz="2700" b="0" i="0" u="none" strike="noStrike" kern="1200" cap="none" spc="0" normalizeH="0" baseline="0" noProof="0" dirty="0">
                <a:ln>
                  <a:noFill/>
                </a:ln>
                <a:solidFill>
                  <a:schemeClr val="tx1"/>
                </a:solidFill>
                <a:effectLst/>
                <a:uLnTx/>
                <a:uFillTx/>
                <a:latin typeface="+mn-lt"/>
                <a:ea typeface="+mn-ea"/>
                <a:cs typeface="+mn-cs"/>
              </a:rPr>
              <a:t>, and other online content tailored to their needs.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1379"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76200" y="228600"/>
            <a:ext cx="8686800" cy="4648200"/>
          </a:xfrm>
        </p:spPr>
        <p:txBody>
          <a:bodyPr vert="horz">
            <a:normAutofit fontScale="77500" lnSpcReduction="20000"/>
          </a:bodyPr>
          <a:lstStyle/>
          <a:p>
            <a:pPr marL="365760" marR="0" lvl="0" indent="-255905" algn="just" defTabSz="914400" rtl="0" eaLnBrk="1" fontAlgn="auto" latinLnBrk="0" hangingPunct="1">
              <a:lnSpc>
                <a:spcPct val="16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have the potential to deliver benefits across the global healthcare ecosystem. Patients can contact health care services remotely regardless of their proximity to a healthcare </a:t>
            </a:r>
            <a:r>
              <a:rPr kumimoji="0" lang="en-US" sz="2700" b="0" i="0" u="none" strike="noStrike" kern="1200" cap="none" spc="0" normalizeH="0" baseline="0" noProof="0" dirty="0" err="1">
                <a:ln>
                  <a:noFill/>
                </a:ln>
                <a:solidFill>
                  <a:schemeClr val="tx1"/>
                </a:solidFill>
                <a:effectLst/>
                <a:uLnTx/>
                <a:uFillTx/>
                <a:latin typeface="+mn-lt"/>
                <a:ea typeface="+mn-ea"/>
                <a:cs typeface="+mn-cs"/>
              </a:rPr>
              <a:t>centre</a:t>
            </a:r>
            <a:r>
              <a:rPr kumimoji="0" lang="en-US" sz="2700" b="0" i="0" u="none" strike="noStrike" kern="1200" cap="none" spc="0" normalizeH="0" baseline="0" noProof="0" dirty="0">
                <a:ln>
                  <a:noFill/>
                </a:ln>
                <a:solidFill>
                  <a:schemeClr val="tx1"/>
                </a:solidFill>
                <a:effectLst/>
                <a:uLnTx/>
                <a:uFillTx/>
                <a:latin typeface="+mn-lt"/>
                <a:ea typeface="+mn-ea"/>
                <a:cs typeface="+mn-cs"/>
              </a:rPr>
              <a:t>. Health care workers can, for example, learn and prepare for disease outbreaks, identify patient symptoms, follow established treatment protocols, perform remote diagnostics, access expert support and so on. Big Data analytics can help produce snapshots, analyze trends, and make projections about disease outbreaks, health service usage, and patient knowledge, attitudes, and practices.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03" name="Picture 2"/>
          <p:cNvPicPr>
            <a:picLocks noChangeAspect="1"/>
          </p:cNvPicPr>
          <p:nvPr/>
        </p:nvPicPr>
        <p:blipFill>
          <a:blip r:embed="rId1"/>
          <a:stretch>
            <a:fillRect/>
          </a:stretch>
        </p:blipFill>
        <p:spPr>
          <a:xfrm>
            <a:off x="7000875" y="4708525"/>
            <a:ext cx="2143125" cy="2143125"/>
          </a:xfrm>
          <a:prstGeom prst="rect">
            <a:avLst/>
          </a:prstGeom>
          <a:noFill/>
          <a:ln w="9525">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304800" y="685800"/>
            <a:ext cx="8229600" cy="4525963"/>
          </a:xfrm>
        </p:spPr>
        <p:txBody>
          <a:bodyPr vert="horz">
            <a:normAutofit fontScale="85000" lnSpcReduction="20000"/>
          </a:bodyPr>
          <a:lstStyle/>
          <a:p>
            <a:pPr marL="365760" marR="0" lvl="0" indent="-255905" algn="just" defTabSz="914400" rtl="0" eaLnBrk="1" fontAlgn="auto" latinLnBrk="0" hangingPunct="1">
              <a:lnSpc>
                <a:spcPct val="16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are powering a revolution in digital learning, which has become one of the world's fastest-growing industries. Mobile devices now allow students to access learning assets anytime, anywhere. Teachers are now using mobile devices for everything from literacy and numerical training to interactive tutoring. Indeed, mobile learning has the ability to help break down economic barriers, divides between rural and urban, as well as the gender divide.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427"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0" y="304800"/>
            <a:ext cx="8763000" cy="5257800"/>
          </a:xfrm>
        </p:spPr>
        <p:txBody>
          <a:bodyPr vert="horz">
            <a:normAutofit fontScale="700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can provide great opportunities for gender equality by enabling everyone to have access to the same online resources and opportunities. They enable women to gain a stronger voice in their communities, their government and at the global level. ICTs can also provide new opportunities for women’s economic empowerment by creating business and employment opportunities for women as owners and managers of ICT-accessed projects, as well as employees of new business ventures. Yet, over 250 million fewer women are online than man. The gender gap in access to ICTs needs to be urgently addressed if the benefits of ICTs to gender equality and gender empowerment are to be achieved.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4451"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Information System (IS) defined</a:t>
            </a:r>
            <a:endParaRPr kumimoji="0" lang="en-US" altLang="en-US"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1267" name="Content Placeholder 2"/>
          <p:cNvSpPr>
            <a:spLocks noGrp="1"/>
          </p:cNvSpPr>
          <p:nvPr>
            <p:ph idx="1"/>
          </p:nvPr>
        </p:nvSpPr>
        <p:spPr>
          <a:xfrm>
            <a:off x="1143000" y="1828800"/>
            <a:ext cx="7772400" cy="4230688"/>
          </a:xfrm>
        </p:spPr>
        <p:txBody>
          <a:bodyPr vert="horz">
            <a:normAutofit fontScale="92500"/>
          </a:bodyPr>
          <a:lstStyle/>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700" b="0" i="0" u="none" strike="noStrike" kern="1200" cap="none" spc="0" normalizeH="0" baseline="0" noProof="0" dirty="0">
                <a:ln>
                  <a:noFill/>
                </a:ln>
                <a:solidFill>
                  <a:schemeClr val="tx1"/>
                </a:solidFill>
                <a:effectLst/>
                <a:uLnTx/>
                <a:uFillTx/>
                <a:latin typeface="+mn-lt"/>
                <a:ea typeface="+mn-ea"/>
                <a:cs typeface="+mn-cs"/>
              </a:rPr>
              <a:t>Information system is defined as any organized combination of </a:t>
            </a:r>
            <a:r>
              <a:rPr kumimoji="0" lang="en-US" altLang="en-US" sz="27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people,</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7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hardware</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7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software</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7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communications network</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 and </a:t>
            </a:r>
            <a:r>
              <a:rPr kumimoji="0" lang="en-US" altLang="en-US" sz="27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data resources </a:t>
            </a:r>
            <a:r>
              <a:rPr kumimoji="0" lang="en-US" altLang="en-US" sz="2700" b="0" i="0" u="none" strike="noStrike" kern="1200" cap="none" spc="0" normalizeH="0" baseline="0" noProof="0" dirty="0">
                <a:ln>
                  <a:noFill/>
                </a:ln>
                <a:solidFill>
                  <a:schemeClr val="tx1"/>
                </a:solidFill>
                <a:effectLst/>
                <a:uLnTx/>
                <a:uFillTx/>
                <a:latin typeface="+mn-lt"/>
                <a:ea typeface="+mn-ea"/>
                <a:cs typeface="+mn-cs"/>
              </a:rPr>
              <a:t>to perform the activities of input, processing, output, and control activities that collect, transform data resources into information products in an organization or disseminates information in an organization.</a:t>
            </a:r>
            <a:endParaRPr kumimoji="0" lang="en-US"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altLang="en-US" sz="27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Just visualize the types of IS in your locality.</a:t>
            </a:r>
            <a:endParaRPr kumimoji="0" lang="en-US" altLang="en-US" sz="27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365760" marR="0" lvl="0" indent="-255905" algn="just"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0484" name="Date Placeholder 3"/>
          <p:cNvSpPr txBox="1">
            <a:spLocks noGrp="1"/>
          </p:cNvSpPr>
          <p:nvPr>
            <p:ph type="dt" sz="half" idx="10"/>
          </p:nvPr>
        </p:nvSpPr>
        <p:spPr>
          <a:noFill/>
          <a:ln>
            <a:noFill/>
          </a:ln>
        </p:spPr>
        <p:txBody>
          <a:bodyPr anchor="b" anchorCtr="0"/>
          <a:p>
            <a:pPr marL="0" indent="0">
              <a:spcBef>
                <a:spcPct val="0"/>
              </a:spcBef>
              <a:buClrTx/>
              <a:buSzTx/>
              <a:buFontTx/>
              <a:buNone/>
            </a:pPr>
            <a:fld id="{BB962C8B-B14F-4D97-AF65-F5344CB8AC3E}" type="datetime2">
              <a:rPr lang="en-US" altLang="en-US" sz="1400" dirty="0">
                <a:latin typeface="Tahoma" panose="020B0604030504040204" pitchFamily="34" charset="0"/>
              </a:rPr>
            </a:fld>
            <a:endParaRPr lang="en-US" altLang="en-US" sz="1400" dirty="0">
              <a:latin typeface="Tahoma" panose="020B0604030504040204" pitchFamily="34" charset="0"/>
            </a:endParaRPr>
          </a:p>
        </p:txBody>
      </p:sp>
      <p:sp>
        <p:nvSpPr>
          <p:cNvPr id="20485" name="Slide Number Placeholder 4"/>
          <p:cNvSpPr txBox="1">
            <a:spLocks noGrp="1"/>
          </p:cNvSpPr>
          <p:nvPr>
            <p:ph type="sldNum" sz="quarter" idx="12"/>
          </p:nvPr>
        </p:nvSpPr>
        <p:spPr>
          <a:xfrm>
            <a:off x="8647113" y="6408738"/>
            <a:ext cx="366712" cy="365125"/>
          </a:xfrm>
          <a:noFill/>
          <a:ln>
            <a:noFill/>
          </a:ln>
        </p:spPr>
        <p:txBody>
          <a:bodyPr anchor="b" anchorCtr="0"/>
          <a:p>
            <a:pPr marL="0" indent="0" algn="r">
              <a:spcBef>
                <a:spcPct val="0"/>
              </a:spcBef>
              <a:buClrTx/>
              <a:buSzTx/>
              <a:buFontTx/>
              <a:buNone/>
            </a:pPr>
            <a:fld id="{9A0DB2DC-4C9A-4742-B13C-FB6460FD3503}" type="slidenum">
              <a:rPr lang="en-US" altLang="en-US" sz="1400" dirty="0">
                <a:latin typeface="Tahoma" panose="020B0604030504040204" pitchFamily="34" charset="0"/>
              </a:rPr>
            </a:fld>
            <a:endParaRPr lang="en-US" altLang="en-US" sz="1400" dirty="0">
              <a:latin typeface="Tahom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808038"/>
            <a:ext cx="8229600" cy="4525963"/>
          </a:xfrm>
        </p:spPr>
        <p:txBody>
          <a:bodyPr vert="horz">
            <a:normAutofit fontScale="700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More than 800’000 deaths are caused each year by unsafe water and poor sanitation. ICTs are particularly important for smart water management, facilitating the measurement and monitoring of water supplies as well as necessary interventions, and enabling practitioners at the local level to ensure the equitable and sustainable extension of water, sanitation and hygiene (WASH) services. As the costs of ICTs continues to fall, governments will be able to better integrate ICTs into monitoring and evaluation frameworks to optimize operations and improve the quality of service.​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5475" name="Picture 2"/>
          <p:cNvPicPr>
            <a:picLocks noChangeAspect="1"/>
          </p:cNvPicPr>
          <p:nvPr/>
        </p:nvPicPr>
        <p:blipFill>
          <a:blip r:embed="rId1"/>
          <a:stretch>
            <a:fillRect/>
          </a:stretch>
        </p:blipFill>
        <p:spPr>
          <a:xfrm>
            <a:off x="7000875" y="4710113"/>
            <a:ext cx="2143125" cy="2143125"/>
          </a:xfrm>
          <a:prstGeom prst="rect">
            <a:avLst/>
          </a:prstGeom>
          <a:noFill/>
          <a:ln w="9525">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533400" y="685800"/>
            <a:ext cx="8229600" cy="4525963"/>
          </a:xfrm>
        </p:spPr>
        <p:txBody>
          <a:bodyPr vert="horz">
            <a:normAutofit fontScale="700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and energy efficiency can be connected in two ways: ‘Greening of ICTs’ and ‘Greening through ICTs’. In the first case, ICTs are being transformed and developed to be more environmentally sound and less carbon-intensive. In the second case, ICT-enabled solutions (for example smart grids, smart buildings, smart logistics and industrial processes) are helping to transform the world towards a more sustainable and energy efficient future. These green technologies and processes have the potential to play a significant role in significantly reducing global greenhouse gas emissions.​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6499" name="Picture 2"/>
          <p:cNvPicPr>
            <a:picLocks noChangeAspect="1"/>
          </p:cNvPicPr>
          <p:nvPr/>
        </p:nvPicPr>
        <p:blipFill>
          <a:blip r:embed="rId1"/>
          <a:stretch>
            <a:fillRect/>
          </a:stretch>
        </p:blipFill>
        <p:spPr>
          <a:xfrm>
            <a:off x="7000875" y="4716463"/>
            <a:ext cx="2143125" cy="2143125"/>
          </a:xfrm>
          <a:prstGeom prst="rect">
            <a:avLst/>
          </a:prstGeom>
          <a:noFill/>
          <a:ln w="9525">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762000"/>
            <a:ext cx="8229600" cy="4525963"/>
          </a:xfrm>
        </p:spPr>
        <p:txBody>
          <a:bodyPr vert="horz">
            <a:normAutofit fontScale="85000" lnSpcReduction="10000"/>
          </a:bodyPr>
          <a:lstStyle/>
          <a:p>
            <a:pPr marL="365760" marR="0" lvl="0" indent="-255905" algn="just" defTabSz="914400" rtl="0" eaLnBrk="1" fontAlgn="auto" latinLnBrk="0" hangingPunct="1">
              <a:lnSpc>
                <a:spcPct val="15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 skills have already become a prerequisite for almost all forms of employment, and ICT capacity-building must therefore be prioritized in national youth employment and entrepreneurship strategies in all countries. It is not simply that most jobs and businesses now require ICT skills, but also that ICTs themselves are transforming the way that business is being done everywhere and creating new employment opportunities.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7523"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76200" y="690563"/>
            <a:ext cx="8534400" cy="5253038"/>
          </a:xfrm>
        </p:spPr>
        <p:txBody>
          <a:bodyPr vert="horz">
            <a:normAutofit fontScale="625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To “significantly increase access to ICT and strive to provide universal and affordable access to Internet in the LDCs (least-developed countries) by 2020”. Without the digital infrastructure that powers our wireless world and forms the backbone of our digital economy, the world would not be able to deliver the ICT applications that  enable scalable solutions to the SDGs. ITU believes broadband must be considered essential infrastructure for the 21st-century due to its capacity to power industry and innovation. And ITU’s role in the adopt­ing of globally harmonized spectrum and standards is essential to facilitate the development of transformative digital infrastructure, such as 5G systems, that will drive scalable solutions to all 17 SDGs..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8547"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685800"/>
            <a:ext cx="8229600" cy="4525963"/>
          </a:xfrm>
        </p:spPr>
        <p:txBody>
          <a:bodyPr vert="horz">
            <a:normAutofit fontScale="77500" lnSpcReduction="20000"/>
          </a:bodyPr>
          <a:lstStyle/>
          <a:p>
            <a:pPr marL="365760" marR="0" lvl="0" indent="-255905" algn="just" defTabSz="914400" rtl="0" eaLnBrk="1" fontAlgn="auto" latinLnBrk="0" hangingPunct="1">
              <a:lnSpc>
                <a:spcPct val="16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have the potential to help reduce inequality both within and between countries by enabling access to information and knowledge to disadvantaged segments of society – including those living with disabilities, as well as women and girls. However, by the end of 2016, more than half of the world's population – 3.9 billion people – were not yet using the Internet and access was uneven between genders and geographically. Reducing inequalities cannot be achieved without addressing these underlying issues.​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09571"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143000"/>
            <a:ext cx="8229600" cy="4525963"/>
          </a:xfrm>
        </p:spPr>
        <p:txBody>
          <a:bodyPr vert="horz">
            <a:normAutofit fontScale="700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With more than half the world’s population already living in urban environments, ICTs will be essential in offering innovative approaches to managing cities more effectively and holistically – through applications such as smart buildings, smart water management, intelligent transport systems, and new efficiencies in energy consumption and waste management. Using ICTs to make cities more eco-friendly and sustainable is vital – not just for the well-being of urban inhabitants, but also for the sustainability of the planet..</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0595"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228600" y="838200"/>
            <a:ext cx="8229600" cy="4525963"/>
          </a:xfrm>
        </p:spPr>
        <p:txBody>
          <a:bodyPr vert="horz">
            <a:normAutofit fontScale="700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and responsible consumption and production are linked in two ways: increased dematerialization and virtualization as well as innovative ICT applications enabling sustainable production and consumption. Cloud computing, smart grids, smart metering, and reduced energy consumption of ICTs all have a positive impact on reducing our consumption. However, ICTs themselves require energy consumption. Therefore, effective policies are needed to ensure the negative impacts of ICTs, such as e-waste, are minimized.​</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1619"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884238"/>
            <a:ext cx="8229600" cy="4525963"/>
          </a:xfrm>
        </p:spPr>
        <p:txBody>
          <a:bodyPr vert="horz">
            <a:normAutofit fontScale="92500" lnSpcReduction="10000"/>
          </a:bodyPr>
          <a:lstStyle/>
          <a:p>
            <a:pPr marL="365760" marR="0" lvl="0" indent="-255905" algn="just" defTabSz="914400" rtl="0" eaLnBrk="1" fontAlgn="auto" latinLnBrk="0" hangingPunct="1">
              <a:lnSpc>
                <a:spcPct val="15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including satellite monitoring, play a crucial role in earth monitoring, sharing climate and weather information, forecasting, and early warning systems. ICTs therefore enable both the global monitoring of climate change as well as strengthen resilience by helping mitigate the effects of climate change through forecasting and early warning systems. ​</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43"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457200" y="1143000"/>
            <a:ext cx="8229600" cy="4525963"/>
          </a:xfrm>
        </p:spPr>
        <p:txBody>
          <a:bodyPr vert="horz">
            <a:normAutofit fontScale="77500" lnSpcReduction="20000"/>
          </a:bodyPr>
          <a:lstStyle/>
          <a:p>
            <a:pPr marL="365760" marR="0" lvl="0" indent="-255905" algn="just" defTabSz="914400" rtl="0" eaLnBrk="1" fontAlgn="auto" latinLnBrk="0" hangingPunct="1">
              <a:lnSpc>
                <a:spcPct val="15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can play a significant role in the conservation and sustainable use of the oceans – notably through improved monitoring and reporting which leads to increased accountability. Satellite-based monitoring delivers timely and accurate data on a global basis, while local sensors deliver on the spot updates in real-time. Big data can be used to </a:t>
            </a:r>
            <a:r>
              <a:rPr kumimoji="0" lang="en-US" sz="2700" b="0" i="0" u="none" strike="noStrike" kern="1200" cap="none" spc="0" normalizeH="0" baseline="0" noProof="0" dirty="0" err="1">
                <a:ln>
                  <a:noFill/>
                </a:ln>
                <a:solidFill>
                  <a:schemeClr val="tx1"/>
                </a:solidFill>
                <a:effectLst/>
                <a:uLnTx/>
                <a:uFillTx/>
                <a:latin typeface="+mn-lt"/>
                <a:ea typeface="+mn-ea"/>
                <a:cs typeface="+mn-cs"/>
              </a:rPr>
              <a:t>analyse</a:t>
            </a:r>
            <a:r>
              <a:rPr kumimoji="0" lang="en-US" sz="2700" b="0" i="0" u="none" strike="noStrike" kern="1200" cap="none" spc="0" normalizeH="0" baseline="0" noProof="0" dirty="0">
                <a:ln>
                  <a:noFill/>
                </a:ln>
                <a:solidFill>
                  <a:schemeClr val="tx1"/>
                </a:solidFill>
                <a:effectLst/>
                <a:uLnTx/>
                <a:uFillTx/>
                <a:latin typeface="+mn-lt"/>
                <a:ea typeface="+mn-ea"/>
                <a:cs typeface="+mn-cs"/>
              </a:rPr>
              <a:t> short- and long-term trends in terms of biodiversity, pollution, weather patterns and ecosystem evolution, and to plan mitigation activities.​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3667"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a:xfrm>
            <a:off x="152400" y="381000"/>
            <a:ext cx="8458200" cy="5105400"/>
          </a:xfrm>
        </p:spPr>
        <p:txBody>
          <a:bodyPr vert="horz">
            <a:normAutofit fontScale="77500" lnSpcReduction="20000"/>
          </a:bodyPr>
          <a:lstStyle/>
          <a:p>
            <a:pPr marL="365760" marR="0" lvl="0" indent="-255905" algn="just" defTabSz="914400" rtl="0" eaLnBrk="1" fontAlgn="auto" latinLnBrk="0" hangingPunct="1">
              <a:lnSpc>
                <a:spcPct val="170000"/>
              </a:lnSpc>
              <a:spcBef>
                <a:spcPts val="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ICTs can play a significant role in the conservation and sustainable use of terrestrial ecosystems and the prevention of the loss of biodiversity – notably through improved monitoring and reporting which leads to increased accountability. Satellite-based monitoring delivers timely and accurate data on a global basis, while local sensors can deliver on the spot updates in real-time. Big data can be used to </a:t>
            </a:r>
            <a:r>
              <a:rPr kumimoji="0" lang="en-US" sz="2700" b="0" i="0" u="none" strike="noStrike" kern="1200" cap="none" spc="0" normalizeH="0" baseline="0" noProof="0" dirty="0" err="1">
                <a:ln>
                  <a:noFill/>
                </a:ln>
                <a:solidFill>
                  <a:schemeClr val="tx1"/>
                </a:solidFill>
                <a:effectLst/>
                <a:uLnTx/>
                <a:uFillTx/>
                <a:latin typeface="+mn-lt"/>
                <a:ea typeface="+mn-ea"/>
                <a:cs typeface="+mn-cs"/>
              </a:rPr>
              <a:t>analyse</a:t>
            </a:r>
            <a:r>
              <a:rPr kumimoji="0" lang="en-US" sz="2700" b="0" i="0" u="none" strike="noStrike" kern="1200" cap="none" spc="0" normalizeH="0" baseline="0" noProof="0" dirty="0">
                <a:ln>
                  <a:noFill/>
                </a:ln>
                <a:solidFill>
                  <a:schemeClr val="tx1"/>
                </a:solidFill>
                <a:effectLst/>
                <a:uLnTx/>
                <a:uFillTx/>
                <a:latin typeface="+mn-lt"/>
                <a:ea typeface="+mn-ea"/>
                <a:cs typeface="+mn-cs"/>
              </a:rPr>
              <a:t> short- and long-term trends in terms of biodiversity, pollution, weather patterns and ecosystem evolution, and to plan mitigation activities.​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4691" name="Picture 2"/>
          <p:cNvPicPr>
            <a:picLocks noChangeAspect="1"/>
          </p:cNvPicPr>
          <p:nvPr/>
        </p:nvPicPr>
        <p:blipFill>
          <a:blip r:embed="rId1"/>
          <a:stretch>
            <a:fillRect/>
          </a:stretch>
        </p:blipFill>
        <p:spPr>
          <a:xfrm>
            <a:off x="7000875" y="4714875"/>
            <a:ext cx="2143125" cy="2143125"/>
          </a:xfrm>
          <a:prstGeom prst="rect">
            <a:avLst/>
          </a:prstGeom>
          <a:noFill/>
          <a:ln w="9525">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32041</Words>
  <Application>WPS Presentation</Application>
  <PresentationFormat>On-screen Show (4:3)</PresentationFormat>
  <Paragraphs>802</Paragraphs>
  <Slides>101</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101</vt:i4>
      </vt:variant>
    </vt:vector>
  </HeadingPairs>
  <TitlesOfParts>
    <vt:vector size="118" baseType="lpstr">
      <vt:lpstr>Arial</vt:lpstr>
      <vt:lpstr>SimSun</vt:lpstr>
      <vt:lpstr>Wingdings</vt:lpstr>
      <vt:lpstr>Lucida Sans Unicode</vt:lpstr>
      <vt:lpstr>Wingdings 3</vt:lpstr>
      <vt:lpstr>Verdana</vt:lpstr>
      <vt:lpstr>Wingdings 2</vt:lpstr>
      <vt:lpstr>Calibri</vt:lpstr>
      <vt:lpstr>Tahoma</vt:lpstr>
      <vt:lpstr>Arial Black</vt:lpstr>
      <vt:lpstr>Times New Roman</vt:lpstr>
      <vt:lpstr>Wingdings 3</vt:lpstr>
      <vt:lpstr>Verdana</vt:lpstr>
      <vt:lpstr>Wingdings 2</vt:lpstr>
      <vt:lpstr>Microsoft YaHei</vt:lpstr>
      <vt:lpstr>Arial Unicode MS</vt:lpstr>
      <vt:lpstr>Concourse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Admin</cp:lastModifiedBy>
  <cp:revision>81</cp:revision>
  <cp:lastPrinted>2019-01-29T14:48:12Z</cp:lastPrinted>
  <dcterms:created xsi:type="dcterms:W3CDTF">2019-01-29T13:08:44Z</dcterms:created>
  <dcterms:modified xsi:type="dcterms:W3CDTF">2024-08-12T03:15:04Z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AD1C6080A9714BEFA22F881ED2DF2703_13</vt:lpwstr>
  </property>
  <property fmtid="{D5CDD505-2E9C-101B-9397-08002B2CF9AE}" pid="3" name="KSOProductBuildVer">
    <vt:lpwstr>1033-12.2.0.17153</vt:lpwstr>
  </property>
</Properties>
</file>