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58" r:id="rId5"/>
    <p:sldId id="261" r:id="rId6"/>
    <p:sldId id="264" r:id="rId7"/>
    <p:sldId id="267" r:id="rId8"/>
    <p:sldId id="266" r:id="rId9"/>
    <p:sldId id="265" r:id="rId10"/>
    <p:sldId id="259" r:id="rId11"/>
    <p:sldId id="262" r:id="rId12"/>
    <p:sldId id="270" r:id="rId13"/>
    <p:sldId id="260" r:id="rId14"/>
    <p:sldId id="269" r:id="rId15"/>
    <p:sldId id="263" r:id="rId16"/>
    <p:sldId id="26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0" autoAdjust="0"/>
    <p:restoredTop sz="94660"/>
  </p:normalViewPr>
  <p:slideViewPr>
    <p:cSldViewPr snapToGrid="0">
      <p:cViewPr varScale="1">
        <p:scale>
          <a:sx n="67" d="100"/>
          <a:sy n="67" d="100"/>
        </p:scale>
        <p:origin x="78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2B17496-85D4-46B8-B778-94DE956B7F34}" type="datetimeFigureOut">
              <a:rPr lang="en-US" smtClean="0"/>
              <a:t>8/16/2025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ACBFB78A-4436-4C9F-B1D4-A5317985B4FB}"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08628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B17496-85D4-46B8-B778-94DE956B7F34}"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FB78A-4436-4C9F-B1D4-A5317985B4FB}"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32496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B17496-85D4-46B8-B778-94DE956B7F34}"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FB78A-4436-4C9F-B1D4-A5317985B4FB}"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6239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B17496-85D4-46B8-B778-94DE956B7F34}"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FB78A-4436-4C9F-B1D4-A5317985B4FB}"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45837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B17496-85D4-46B8-B778-94DE956B7F34}"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FB78A-4436-4C9F-B1D4-A5317985B4FB}"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30362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2B17496-85D4-46B8-B778-94DE956B7F34}" type="datetimeFigureOut">
              <a:rPr lang="en-US" smtClean="0"/>
              <a:t>8/16/2025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BFB78A-4436-4C9F-B1D4-A5317985B4FB}"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90946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2B17496-85D4-46B8-B778-94DE956B7F34}" type="datetimeFigureOut">
              <a:rPr lang="en-US" smtClean="0"/>
              <a:t>8/16/2025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BFB78A-4436-4C9F-B1D4-A5317985B4FB}"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0255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B17496-85D4-46B8-B778-94DE956B7F34}" type="datetimeFigureOut">
              <a:rPr lang="en-US" smtClean="0"/>
              <a:t>8/16/2025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BFB78A-4436-4C9F-B1D4-A5317985B4FB}"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34284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B17496-85D4-46B8-B778-94DE956B7F34}" type="datetimeFigureOut">
              <a:rPr lang="en-US" smtClean="0"/>
              <a:t>8/16/2025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BFB78A-4436-4C9F-B1D4-A5317985B4FB}" type="slidenum">
              <a:rPr lang="en-US" smtClean="0"/>
              <a:t>‹#›</a:t>
            </a:fld>
            <a:endParaRPr lang="en-US"/>
          </a:p>
        </p:txBody>
      </p:sp>
    </p:spTree>
    <p:extLst>
      <p:ext uri="{BB962C8B-B14F-4D97-AF65-F5344CB8AC3E}">
        <p14:creationId xmlns:p14="http://schemas.microsoft.com/office/powerpoint/2010/main" val="3272855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2B17496-85D4-46B8-B778-94DE956B7F34}" type="datetimeFigureOut">
              <a:rPr lang="en-US" smtClean="0"/>
              <a:t>8/16/2025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BFB78A-4436-4C9F-B1D4-A5317985B4FB}"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49644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2B17496-85D4-46B8-B778-94DE956B7F34}" type="datetimeFigureOut">
              <a:rPr lang="en-US" smtClean="0"/>
              <a:t>8/16/2025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ACBFB78A-4436-4C9F-B1D4-A5317985B4FB}"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829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2B17496-85D4-46B8-B778-94DE956B7F34}" type="datetimeFigureOut">
              <a:rPr lang="en-US" smtClean="0"/>
              <a:t>8/16/2025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ACBFB78A-4436-4C9F-B1D4-A5317985B4FB}"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5560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69B19-F5CD-917E-1C5D-097C4AE82596}"/>
              </a:ext>
            </a:extLst>
          </p:cNvPr>
          <p:cNvSpPr>
            <a:spLocks noGrp="1"/>
          </p:cNvSpPr>
          <p:nvPr>
            <p:ph type="ctrTitle"/>
          </p:nvPr>
        </p:nvSpPr>
        <p:spPr/>
        <p:txBody>
          <a:bodyPr>
            <a:normAutofit fontScale="90000"/>
          </a:bodyPr>
          <a:lstStyle/>
          <a:p>
            <a:r>
              <a:rPr lang="en-US" dirty="0"/>
              <a:t>Governance Information systems</a:t>
            </a:r>
            <a:br>
              <a:rPr lang="en-US" dirty="0"/>
            </a:br>
            <a:r>
              <a:rPr lang="en-US" dirty="0"/>
              <a:t>topic 1 </a:t>
            </a:r>
          </a:p>
        </p:txBody>
      </p:sp>
      <p:sp>
        <p:nvSpPr>
          <p:cNvPr id="3" name="Subtitle 2">
            <a:extLst>
              <a:ext uri="{FF2B5EF4-FFF2-40B4-BE49-F238E27FC236}">
                <a16:creationId xmlns:a16="http://schemas.microsoft.com/office/drawing/2014/main" id="{09C1DFE9-3ACA-B8BC-983D-75ED34E17990}"/>
              </a:ext>
            </a:extLst>
          </p:cNvPr>
          <p:cNvSpPr>
            <a:spLocks noGrp="1"/>
          </p:cNvSpPr>
          <p:nvPr>
            <p:ph type="subTitle" idx="1"/>
          </p:nvPr>
        </p:nvSpPr>
        <p:spPr/>
        <p:txBody>
          <a:bodyPr/>
          <a:lstStyle/>
          <a:p>
            <a:r>
              <a:rPr lang="en-US" dirty="0"/>
              <a:t>Prepared by Kemigisha </a:t>
            </a:r>
            <a:r>
              <a:rPr lang="en-US" dirty="0" err="1"/>
              <a:t>shamim</a:t>
            </a:r>
            <a:endParaRPr lang="en-US" dirty="0"/>
          </a:p>
        </p:txBody>
      </p:sp>
    </p:spTree>
    <p:extLst>
      <p:ext uri="{BB962C8B-B14F-4D97-AF65-F5344CB8AC3E}">
        <p14:creationId xmlns:p14="http://schemas.microsoft.com/office/powerpoint/2010/main" val="1016594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193EE-CABB-09B8-7330-4B452108A3DA}"/>
              </a:ext>
            </a:extLst>
          </p:cNvPr>
          <p:cNvSpPr>
            <a:spLocks noGrp="1"/>
          </p:cNvSpPr>
          <p:nvPr>
            <p:ph type="title"/>
          </p:nvPr>
        </p:nvSpPr>
        <p:spPr/>
        <p:txBody>
          <a:bodyPr>
            <a:normAutofit fontScale="90000"/>
          </a:bodyPr>
          <a:lstStyle/>
          <a:p>
            <a:r>
              <a:rPr lang="en-US" sz="2200" dirty="0">
                <a:effectLst/>
                <a:latin typeface="Times New Roman" panose="02020603050405020304" pitchFamily="18" charset="0"/>
                <a:ea typeface="Times New Roman" panose="02020603050405020304" pitchFamily="18" charset="0"/>
              </a:rPr>
              <a:t>The evolution of e-governance has taken place over several decades, marked by significant advancements in information technology and its integration into government processes. </a:t>
            </a:r>
            <a:br>
              <a:rPr lang="en-US" sz="4400" dirty="0">
                <a:effectLst/>
                <a:latin typeface="Times New Roman" panose="02020603050405020304" pitchFamily="18" charset="0"/>
                <a:ea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1A4BC075-DA8B-D759-580D-22737EABF971}"/>
              </a:ext>
            </a:extLst>
          </p:cNvPr>
          <p:cNvSpPr>
            <a:spLocks noGrp="1"/>
          </p:cNvSpPr>
          <p:nvPr>
            <p:ph idx="1"/>
          </p:nvPr>
        </p:nvSpPr>
        <p:spPr/>
        <p:txBody>
          <a:bodyPr>
            <a:normAutofit fontScale="85000" lnSpcReduction="20000"/>
          </a:bodyPr>
          <a:lstStyle/>
          <a:p>
            <a:pPr marL="342900" marR="0" lvl="0" indent="-342900">
              <a:tabLst>
                <a:tab pos="457200" algn="l"/>
              </a:tabLst>
            </a:pPr>
            <a:r>
              <a:rPr lang="en-US" sz="1800" b="1" dirty="0">
                <a:effectLst/>
                <a:latin typeface="Times New Roman" panose="02020603050405020304" pitchFamily="18" charset="0"/>
                <a:ea typeface="Times New Roman" panose="02020603050405020304" pitchFamily="18" charset="0"/>
              </a:rPr>
              <a:t>Emergence of Computers (1960s - 1970s):</a:t>
            </a:r>
            <a:r>
              <a:rPr lang="en-US" sz="1800" dirty="0">
                <a:effectLst/>
                <a:latin typeface="Times New Roman" panose="02020603050405020304" pitchFamily="18" charset="0"/>
                <a:ea typeface="Times New Roman" panose="02020603050405020304" pitchFamily="18" charset="0"/>
              </a:rPr>
              <a:t> The initial steps toward e-governance began with the use of computers in government departments for automating data processing and administrative tasks. This laid the foundation for the digitization of government information.</a:t>
            </a:r>
          </a:p>
          <a:p>
            <a:pPr marL="342900" marR="0" lvl="0" indent="-342900">
              <a:tabLst>
                <a:tab pos="457200" algn="l"/>
              </a:tabLst>
            </a:pPr>
            <a:r>
              <a:rPr lang="en-US" sz="1800" b="1" dirty="0">
                <a:effectLst/>
                <a:latin typeface="Times New Roman" panose="02020603050405020304" pitchFamily="18" charset="0"/>
                <a:ea typeface="Times New Roman" panose="02020603050405020304" pitchFamily="18" charset="0"/>
              </a:rPr>
              <a:t>Online Information and Communication (1980s - 1990s):</a:t>
            </a:r>
            <a:r>
              <a:rPr lang="en-US" sz="1800" dirty="0">
                <a:effectLst/>
                <a:latin typeface="Times New Roman" panose="02020603050405020304" pitchFamily="18" charset="0"/>
                <a:ea typeface="Times New Roman" panose="02020603050405020304" pitchFamily="18" charset="0"/>
              </a:rPr>
              <a:t> The proliferation of the internet led to the development of government websites that provided basic information and resources to citizens. This marked the transition from paper-based communication to online platforms.</a:t>
            </a:r>
          </a:p>
          <a:p>
            <a:pPr marL="342900" marR="0" lvl="0" indent="-342900">
              <a:tabLst>
                <a:tab pos="457200" algn="l"/>
              </a:tabLst>
            </a:pPr>
            <a:r>
              <a:rPr lang="en-US" sz="1800" b="1" dirty="0">
                <a:effectLst/>
                <a:latin typeface="Times New Roman" panose="02020603050405020304" pitchFamily="18" charset="0"/>
                <a:ea typeface="Times New Roman" panose="02020603050405020304" pitchFamily="18" charset="0"/>
              </a:rPr>
              <a:t>Service Delivery Online (Late 1990s - Early 2000s):</a:t>
            </a:r>
            <a:r>
              <a:rPr lang="en-US" sz="1800" dirty="0">
                <a:effectLst/>
                <a:latin typeface="Times New Roman" panose="02020603050405020304" pitchFamily="18" charset="0"/>
                <a:ea typeface="Times New Roman" panose="02020603050405020304" pitchFamily="18" charset="0"/>
              </a:rPr>
              <a:t> Governments started offering online services, such as tax filing and permit applications, through dedicated portals. This phase emphasized the convenience of citizens being able to access government services from their homes or offices.</a:t>
            </a:r>
          </a:p>
          <a:p>
            <a:pPr marL="342900" marR="0" lvl="0" indent="-342900">
              <a:tabLst>
                <a:tab pos="457200" algn="l"/>
              </a:tabLst>
            </a:pPr>
            <a:r>
              <a:rPr lang="en-US" sz="1800" b="1" dirty="0">
                <a:effectLst/>
                <a:latin typeface="Times New Roman" panose="02020603050405020304" pitchFamily="18" charset="0"/>
                <a:ea typeface="Times New Roman" panose="02020603050405020304" pitchFamily="18" charset="0"/>
              </a:rPr>
              <a:t>Interaction and Transaction (Mid 2000s):</a:t>
            </a:r>
            <a:r>
              <a:rPr lang="en-US" sz="1800" dirty="0">
                <a:effectLst/>
                <a:latin typeface="Times New Roman" panose="02020603050405020304" pitchFamily="18" charset="0"/>
                <a:ea typeface="Times New Roman" panose="02020603050405020304" pitchFamily="18" charset="0"/>
              </a:rPr>
              <a:t> Governments expanded their digital presence to enable two-way interaction with citizens. This included features like online feedback, email correspondence, and more advanced e-government services.</a:t>
            </a:r>
          </a:p>
          <a:p>
            <a:endParaRPr lang="en-US" dirty="0"/>
          </a:p>
        </p:txBody>
      </p:sp>
    </p:spTree>
    <p:extLst>
      <p:ext uri="{BB962C8B-B14F-4D97-AF65-F5344CB8AC3E}">
        <p14:creationId xmlns:p14="http://schemas.microsoft.com/office/powerpoint/2010/main" val="3780585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927E3-228C-C347-5B59-4F61F6807C50}"/>
              </a:ext>
            </a:extLst>
          </p:cNvPr>
          <p:cNvSpPr>
            <a:spLocks noGrp="1"/>
          </p:cNvSpPr>
          <p:nvPr>
            <p:ph type="title"/>
          </p:nvPr>
        </p:nvSpPr>
        <p:spPr/>
        <p:txBody>
          <a:bodyPr/>
          <a:lstStyle/>
          <a:p>
            <a:r>
              <a:rPr lang="en-US" dirty="0"/>
              <a:t>Evolution Continued</a:t>
            </a:r>
          </a:p>
        </p:txBody>
      </p:sp>
      <p:sp>
        <p:nvSpPr>
          <p:cNvPr id="3" name="Content Placeholder 2">
            <a:extLst>
              <a:ext uri="{FF2B5EF4-FFF2-40B4-BE49-F238E27FC236}">
                <a16:creationId xmlns:a16="http://schemas.microsoft.com/office/drawing/2014/main" id="{6A337F88-A80B-59F2-A7CA-7ACFDFC16D4F}"/>
              </a:ext>
            </a:extLst>
          </p:cNvPr>
          <p:cNvSpPr>
            <a:spLocks noGrp="1"/>
          </p:cNvSpPr>
          <p:nvPr>
            <p:ph idx="1"/>
          </p:nvPr>
        </p:nvSpPr>
        <p:spPr>
          <a:xfrm>
            <a:off x="1451579" y="2025892"/>
            <a:ext cx="9603275" cy="3450613"/>
          </a:xfrm>
        </p:spPr>
        <p:txBody>
          <a:bodyPr>
            <a:normAutofit fontScale="62500" lnSpcReduction="20000"/>
          </a:bodyPr>
          <a:lstStyle/>
          <a:p>
            <a:pPr marL="342900" marR="0" lvl="0" indent="-342900">
              <a:tabLst>
                <a:tab pos="457200" algn="l"/>
              </a:tabLst>
            </a:pPr>
            <a:r>
              <a:rPr lang="en-US" sz="2800" b="1" dirty="0">
                <a:effectLst/>
                <a:latin typeface="Times New Roman" panose="02020603050405020304" pitchFamily="18" charset="0"/>
                <a:ea typeface="Times New Roman" panose="02020603050405020304" pitchFamily="18" charset="0"/>
              </a:rPr>
              <a:t>Integration and Interoperability (Late 2000s - Early 2010s):</a:t>
            </a:r>
            <a:r>
              <a:rPr lang="en-US" sz="2800" dirty="0">
                <a:effectLst/>
                <a:latin typeface="Times New Roman" panose="02020603050405020304" pitchFamily="18" charset="0"/>
                <a:ea typeface="Times New Roman" panose="02020603050405020304" pitchFamily="18" charset="0"/>
              </a:rPr>
              <a:t> A major development was the integration of various government departments and services into unified platforms. Interoperability standards were established to ensure seamless data sharing and communication between different agencies.</a:t>
            </a:r>
          </a:p>
          <a:p>
            <a:pPr marL="342900" marR="0" lvl="0" indent="-342900">
              <a:tabLst>
                <a:tab pos="457200" algn="l"/>
              </a:tabLst>
            </a:pPr>
            <a:r>
              <a:rPr lang="en-US" sz="2800" b="1" dirty="0">
                <a:effectLst/>
                <a:latin typeface="Times New Roman" panose="02020603050405020304" pitchFamily="18" charset="0"/>
                <a:ea typeface="Times New Roman" panose="02020603050405020304" pitchFamily="18" charset="0"/>
              </a:rPr>
              <a:t>Mobile and Social Media (2010s):</a:t>
            </a:r>
            <a:r>
              <a:rPr lang="en-US" sz="2800" dirty="0">
                <a:effectLst/>
                <a:latin typeface="Times New Roman" panose="02020603050405020304" pitchFamily="18" charset="0"/>
                <a:ea typeface="Times New Roman" panose="02020603050405020304" pitchFamily="18" charset="0"/>
              </a:rPr>
              <a:t> The widespread adoption of smartphones and the growth of social media platforms led to the development of mobile apps and social media accounts for government communication. This improved accessibility and engagement with citizens.</a:t>
            </a:r>
          </a:p>
          <a:p>
            <a:pPr marL="342900" marR="0" lvl="0" indent="-342900">
              <a:tabLst>
                <a:tab pos="457200" algn="l"/>
              </a:tabLst>
            </a:pPr>
            <a:r>
              <a:rPr lang="en-US" sz="2800" b="1" dirty="0">
                <a:effectLst/>
                <a:latin typeface="Times New Roman" panose="02020603050405020304" pitchFamily="18" charset="0"/>
                <a:ea typeface="Times New Roman" panose="02020603050405020304" pitchFamily="18" charset="0"/>
              </a:rPr>
              <a:t>Data Analytics and Personalization (2010s):</a:t>
            </a:r>
            <a:r>
              <a:rPr lang="en-US" sz="2800" dirty="0">
                <a:effectLst/>
                <a:latin typeface="Times New Roman" panose="02020603050405020304" pitchFamily="18" charset="0"/>
                <a:ea typeface="Times New Roman" panose="02020603050405020304" pitchFamily="18" charset="0"/>
              </a:rPr>
              <a:t> Governments began leveraging data analytics to gather insights from citizen interactions and use that data to tailor services and policies to individual needs.</a:t>
            </a:r>
          </a:p>
          <a:p>
            <a:endParaRPr lang="en-US" dirty="0"/>
          </a:p>
        </p:txBody>
      </p:sp>
    </p:spTree>
    <p:extLst>
      <p:ext uri="{BB962C8B-B14F-4D97-AF65-F5344CB8AC3E}">
        <p14:creationId xmlns:p14="http://schemas.microsoft.com/office/powerpoint/2010/main" val="1548636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BC512-9529-7EBF-287E-A8401F993BD0}"/>
              </a:ext>
            </a:extLst>
          </p:cNvPr>
          <p:cNvSpPr>
            <a:spLocks noGrp="1"/>
          </p:cNvSpPr>
          <p:nvPr>
            <p:ph type="title"/>
          </p:nvPr>
        </p:nvSpPr>
        <p:spPr/>
        <p:txBody>
          <a:bodyPr/>
          <a:lstStyle/>
          <a:p>
            <a:r>
              <a:rPr lang="en-US" dirty="0"/>
              <a:t>E</a:t>
            </a:r>
            <a:r>
              <a:rPr lang="en-US" cap="none" dirty="0"/>
              <a:t>volution</a:t>
            </a:r>
            <a:r>
              <a:rPr lang="en-US" dirty="0"/>
              <a:t>……</a:t>
            </a:r>
          </a:p>
        </p:txBody>
      </p:sp>
      <p:sp>
        <p:nvSpPr>
          <p:cNvPr id="3" name="Content Placeholder 2">
            <a:extLst>
              <a:ext uri="{FF2B5EF4-FFF2-40B4-BE49-F238E27FC236}">
                <a16:creationId xmlns:a16="http://schemas.microsoft.com/office/drawing/2014/main" id="{41EFDDE5-CE38-9FDF-26FC-785026516BF6}"/>
              </a:ext>
            </a:extLst>
          </p:cNvPr>
          <p:cNvSpPr>
            <a:spLocks noGrp="1"/>
          </p:cNvSpPr>
          <p:nvPr>
            <p:ph idx="1"/>
          </p:nvPr>
        </p:nvSpPr>
        <p:spPr/>
        <p:txBody>
          <a:bodyPr/>
          <a:lstStyle/>
          <a:p>
            <a:pPr marL="342900" marR="0" lvl="0" indent="-342900">
              <a:tabLst>
                <a:tab pos="457200" algn="l"/>
              </a:tabLst>
            </a:pPr>
            <a:r>
              <a:rPr lang="en-US" sz="2000" b="1" dirty="0">
                <a:effectLst/>
                <a:latin typeface="Times New Roman" panose="02020603050405020304" pitchFamily="18" charset="0"/>
                <a:ea typeface="Times New Roman" panose="02020603050405020304" pitchFamily="18" charset="0"/>
              </a:rPr>
              <a:t>Open Data and Transparency (2010s):</a:t>
            </a:r>
            <a:r>
              <a:rPr lang="en-US" sz="2000" dirty="0">
                <a:effectLst/>
                <a:latin typeface="Times New Roman" panose="02020603050405020304" pitchFamily="18" charset="0"/>
                <a:ea typeface="Times New Roman" panose="02020603050405020304" pitchFamily="18" charset="0"/>
              </a:rPr>
              <a:t> Many governments started releasing open data sets to the public, fostering transparency and enabling citizens, researchers, and businesses to analyze the data for various purposes.</a:t>
            </a:r>
          </a:p>
          <a:p>
            <a:pPr marL="342900" marR="0" lvl="0" indent="-342900">
              <a:tabLst>
                <a:tab pos="457200" algn="l"/>
              </a:tabLst>
            </a:pPr>
            <a:r>
              <a:rPr lang="en-US" sz="2000" b="1" dirty="0">
                <a:effectLst/>
                <a:latin typeface="Times New Roman" panose="02020603050405020304" pitchFamily="18" charset="0"/>
                <a:ea typeface="Times New Roman" panose="02020603050405020304" pitchFamily="18" charset="0"/>
              </a:rPr>
              <a:t>Smart Governance and IoT (2010s - Present):</a:t>
            </a:r>
            <a:r>
              <a:rPr lang="en-US" sz="2000" dirty="0">
                <a:effectLst/>
                <a:latin typeface="Times New Roman" panose="02020603050405020304" pitchFamily="18" charset="0"/>
                <a:ea typeface="Times New Roman" panose="02020603050405020304" pitchFamily="18" charset="0"/>
              </a:rPr>
              <a:t> The concept of smart cities and smart governance emerged, where the Internet of Things (IoT) and sensors are used to collect real-time data for better city planning, resource management, and service delivery.</a:t>
            </a:r>
          </a:p>
          <a:p>
            <a:endParaRPr lang="en-US" dirty="0"/>
          </a:p>
        </p:txBody>
      </p:sp>
    </p:spTree>
    <p:extLst>
      <p:ext uri="{BB962C8B-B14F-4D97-AF65-F5344CB8AC3E}">
        <p14:creationId xmlns:p14="http://schemas.microsoft.com/office/powerpoint/2010/main" val="1016790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1FD50-08FA-BE75-8A86-4055194BC634}"/>
              </a:ext>
            </a:extLst>
          </p:cNvPr>
          <p:cNvSpPr>
            <a:spLocks noGrp="1"/>
          </p:cNvSpPr>
          <p:nvPr>
            <p:ph type="title"/>
          </p:nvPr>
        </p:nvSpPr>
        <p:spPr/>
        <p:txBody>
          <a:bodyPr/>
          <a:lstStyle/>
          <a:p>
            <a:r>
              <a:rPr lang="en-US" dirty="0"/>
              <a:t>Evolution Continued…</a:t>
            </a:r>
          </a:p>
        </p:txBody>
      </p:sp>
      <p:sp>
        <p:nvSpPr>
          <p:cNvPr id="3" name="Content Placeholder 2">
            <a:extLst>
              <a:ext uri="{FF2B5EF4-FFF2-40B4-BE49-F238E27FC236}">
                <a16:creationId xmlns:a16="http://schemas.microsoft.com/office/drawing/2014/main" id="{2583262E-DA53-9681-7462-0DB0E4594D36}"/>
              </a:ext>
            </a:extLst>
          </p:cNvPr>
          <p:cNvSpPr>
            <a:spLocks noGrp="1"/>
          </p:cNvSpPr>
          <p:nvPr>
            <p:ph idx="1"/>
          </p:nvPr>
        </p:nvSpPr>
        <p:spPr/>
        <p:txBody>
          <a:bodyPr>
            <a:normAutofit fontScale="62500" lnSpcReduction="20000"/>
          </a:bodyPr>
          <a:lstStyle/>
          <a:p>
            <a:pPr marL="342900" marR="0" lvl="0" indent="-342900">
              <a:tabLst>
                <a:tab pos="457200" algn="l"/>
              </a:tabLst>
            </a:pPr>
            <a:r>
              <a:rPr lang="en-US" sz="2800" b="1" dirty="0">
                <a:effectLst/>
                <a:latin typeface="Times New Roman" panose="02020603050405020304" pitchFamily="18" charset="0"/>
                <a:ea typeface="Times New Roman" panose="02020603050405020304" pitchFamily="18" charset="0"/>
              </a:rPr>
              <a:t>Artificial Intelligence and Automation (Present):</a:t>
            </a:r>
            <a:r>
              <a:rPr lang="en-US" sz="2800" dirty="0">
                <a:effectLst/>
                <a:latin typeface="Times New Roman" panose="02020603050405020304" pitchFamily="18" charset="0"/>
                <a:ea typeface="Times New Roman" panose="02020603050405020304" pitchFamily="18" charset="0"/>
              </a:rPr>
              <a:t> The integration of artificial intelligence (AI) and automation is becoming more prevalent in e-governance. Chatbots, AI-driven data analysis, and predictive analytics are being used to enhance citizen services and decision-making.</a:t>
            </a:r>
          </a:p>
          <a:p>
            <a:pPr marL="0" marR="0" lvl="0" indent="0">
              <a:buNone/>
              <a:tabLst>
                <a:tab pos="457200" algn="l"/>
              </a:tabLst>
            </a:pPr>
            <a:endParaRPr lang="en-US" sz="2800" dirty="0">
              <a:effectLst/>
              <a:latin typeface="Times New Roman" panose="02020603050405020304" pitchFamily="18" charset="0"/>
              <a:ea typeface="Times New Roman" panose="02020603050405020304" pitchFamily="18" charset="0"/>
            </a:endParaRPr>
          </a:p>
          <a:p>
            <a:pPr marL="342900" marR="0" lvl="0" indent="-342900">
              <a:tabLst>
                <a:tab pos="457200" algn="l"/>
              </a:tabLst>
            </a:pPr>
            <a:r>
              <a:rPr lang="en-US" sz="2800" b="1" dirty="0">
                <a:effectLst/>
                <a:latin typeface="Times New Roman" panose="02020603050405020304" pitchFamily="18" charset="0"/>
                <a:ea typeface="Times New Roman" panose="02020603050405020304" pitchFamily="18" charset="0"/>
              </a:rPr>
              <a:t>Blockchain and Digital Identity (Present):</a:t>
            </a:r>
            <a:r>
              <a:rPr lang="en-US" sz="2800" dirty="0">
                <a:effectLst/>
                <a:latin typeface="Times New Roman" panose="02020603050405020304" pitchFamily="18" charset="0"/>
                <a:ea typeface="Times New Roman" panose="02020603050405020304" pitchFamily="18" charset="0"/>
              </a:rPr>
              <a:t> Some governments are exploring the use of blockchain for secure data management and digital identity verification, improving security and reducing fraud.</a:t>
            </a:r>
          </a:p>
          <a:p>
            <a:pPr marR="0" indent="0">
              <a:lnSpc>
                <a:spcPct val="107000"/>
              </a:lnSpc>
              <a:spcBef>
                <a:spcPts val="0"/>
              </a:spcBef>
              <a:spcAft>
                <a:spcPts val="800"/>
              </a:spcAft>
              <a:buNone/>
            </a:pP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2800" b="1" kern="100" dirty="0">
                <a:effectLst/>
                <a:latin typeface="Times New Roman" panose="02020603050405020304" pitchFamily="18" charset="0"/>
                <a:ea typeface="Calibri" panose="020F0502020204030204" pitchFamily="34" charset="0"/>
                <a:cs typeface="Times New Roman" panose="02020603050405020304" pitchFamily="18" charset="0"/>
              </a:rPr>
              <a:t>E-Government Services:</a:t>
            </a:r>
            <a:r>
              <a:rPr lang="en-US" sz="2800" kern="100" dirty="0">
                <a:effectLst/>
                <a:latin typeface="Times New Roman" panose="02020603050405020304" pitchFamily="18" charset="0"/>
                <a:ea typeface="Calibri" panose="020F0502020204030204" pitchFamily="34" charset="0"/>
                <a:cs typeface="Times New Roman" panose="02020603050405020304" pitchFamily="18" charset="0"/>
              </a:rPr>
              <a:t> Information systems enable the delivery of e-government services, where citizens can access services like tax filing, permit applications, and social services online, increasing convenience and accessibility.</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71521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EB203-CAC5-071B-D8A5-37BBA10B324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393693C-DBEF-F222-0798-114746B41AC4}"/>
              </a:ext>
            </a:extLst>
          </p:cNvPr>
          <p:cNvSpPr>
            <a:spLocks noGrp="1"/>
          </p:cNvSpPr>
          <p:nvPr>
            <p:ph idx="1"/>
          </p:nvPr>
        </p:nvSpPr>
        <p:spPr/>
        <p:txBody>
          <a:bodyPr/>
          <a:lstStyle/>
          <a:p>
            <a:pPr>
              <a:lnSpc>
                <a:spcPct val="107000"/>
              </a:lnSpc>
              <a:spcBef>
                <a:spcPts val="0"/>
              </a:spcBef>
              <a:spcAft>
                <a:spcPts val="800"/>
              </a:spcAft>
              <a:tabLst>
                <a:tab pos="457200" algn="l"/>
              </a:tabLst>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Digital Identity and Authentication:</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Information systems contribute to the establishment of secure digital identities for citizens, ensuring secure access to government services and protecting against identity fraud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e.g</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use of digital ID, CCTV cameras on public roads, Machines for checking permits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Disaster Management:</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Information systems aid in disaster preparedness, response, and recovery efforts by providing real-time data, coordination tools, and communication channels.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Eg</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Flood monitoring system in Kasese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12157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FA2B-72E2-329A-8AAA-5147D7C01B55}"/>
              </a:ext>
            </a:extLst>
          </p:cNvPr>
          <p:cNvSpPr>
            <a:spLocks noGrp="1"/>
          </p:cNvSpPr>
          <p:nvPr>
            <p:ph type="title"/>
          </p:nvPr>
        </p:nvSpPr>
        <p:spPr/>
        <p:txBody>
          <a:bodyPr/>
          <a:lstStyle/>
          <a:p>
            <a:r>
              <a:rPr lang="en-US" dirty="0"/>
              <a:t>Exercise 1</a:t>
            </a:r>
          </a:p>
        </p:txBody>
      </p:sp>
      <p:sp>
        <p:nvSpPr>
          <p:cNvPr id="3" name="Content Placeholder 2">
            <a:extLst>
              <a:ext uri="{FF2B5EF4-FFF2-40B4-BE49-F238E27FC236}">
                <a16:creationId xmlns:a16="http://schemas.microsoft.com/office/drawing/2014/main" id="{8A79674D-5A4D-4686-5B78-62546D9BB6FF}"/>
              </a:ext>
            </a:extLst>
          </p:cNvPr>
          <p:cNvSpPr>
            <a:spLocks noGrp="1"/>
          </p:cNvSpPr>
          <p:nvPr>
            <p:ph idx="1"/>
          </p:nvPr>
        </p:nvSpPr>
        <p:spPr/>
        <p:txBody>
          <a:bodyPr>
            <a:normAutofit/>
          </a:bodyPr>
          <a:lstStyle/>
          <a:p>
            <a:pPr marR="0" indent="0">
              <a:lnSpc>
                <a:spcPct val="107000"/>
              </a:lnSpc>
              <a:spcBef>
                <a:spcPts val="0"/>
              </a:spcBef>
              <a:spcAft>
                <a:spcPts val="800"/>
              </a:spcAft>
              <a:buNone/>
            </a:pPr>
            <a:r>
              <a:rPr lang="en-US" sz="2800" kern="100" dirty="0">
                <a:effectLst/>
                <a:latin typeface="Times New Roman" panose="02020603050405020304" pitchFamily="18" charset="0"/>
                <a:ea typeface="Calibri" panose="020F0502020204030204" pitchFamily="34" charset="0"/>
                <a:cs typeface="Times New Roman" panose="02020603050405020304" pitchFamily="18" charset="0"/>
              </a:rPr>
              <a:t>Discuss the evolution and significance of e-governance in Uganda. Trace its development from the early use of computers in government processes to the present-day integration of advanced technologies like AI, data analytics, and blockchain. Highlight the key stages of this evolution and explain how e-governance has transformed the efficiency, transparency, and citizen engagement aspects of government operations."</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294525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06FD3F-A497-885C-2093-6BE3013C665B}"/>
              </a:ext>
            </a:extLst>
          </p:cNvPr>
          <p:cNvSpPr>
            <a:spLocks noGrp="1"/>
          </p:cNvSpPr>
          <p:nvPr>
            <p:ph idx="1"/>
          </p:nvPr>
        </p:nvSpPr>
        <p:spPr/>
        <p:txBody>
          <a:bodyPr>
            <a:normAutofit/>
          </a:bodyPr>
          <a:lstStyle/>
          <a:p>
            <a:endParaRPr lang="en-US" sz="3200" dirty="0"/>
          </a:p>
          <a:p>
            <a:endParaRPr lang="en-US" sz="3200" dirty="0"/>
          </a:p>
          <a:p>
            <a:pPr marL="3200400" lvl="7" indent="0">
              <a:buNone/>
            </a:pPr>
            <a:r>
              <a:rPr lang="en-US" sz="2400" dirty="0"/>
              <a:t>Thank You for Listening </a:t>
            </a:r>
            <a:r>
              <a:rPr lang="en-US" sz="2400" dirty="0">
                <a:sym typeface="Wingdings" panose="05000000000000000000" pitchFamily="2" charset="2"/>
              </a:rPr>
              <a:t></a:t>
            </a:r>
            <a:endParaRPr lang="en-US" sz="2400" dirty="0"/>
          </a:p>
        </p:txBody>
      </p:sp>
    </p:spTree>
    <p:extLst>
      <p:ext uri="{BB962C8B-B14F-4D97-AF65-F5344CB8AC3E}">
        <p14:creationId xmlns:p14="http://schemas.microsoft.com/office/powerpoint/2010/main" val="905595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9603F-3CE8-8D08-4B61-768998057A23}"/>
              </a:ext>
            </a:extLst>
          </p:cNvPr>
          <p:cNvSpPr>
            <a:spLocks noGrp="1"/>
          </p:cNvSpPr>
          <p:nvPr>
            <p:ph type="title"/>
          </p:nvPr>
        </p:nvSpPr>
        <p:spPr/>
        <p:txBody>
          <a:bodyPr/>
          <a:lstStyle/>
          <a:p>
            <a:r>
              <a:rPr lang="en-US" dirty="0"/>
              <a:t>E-Governance </a:t>
            </a:r>
          </a:p>
        </p:txBody>
      </p:sp>
      <p:sp>
        <p:nvSpPr>
          <p:cNvPr id="3" name="Content Placeholder 2">
            <a:extLst>
              <a:ext uri="{FF2B5EF4-FFF2-40B4-BE49-F238E27FC236}">
                <a16:creationId xmlns:a16="http://schemas.microsoft.com/office/drawing/2014/main" id="{A872C2CD-0062-D2DD-6AD6-E0A3731DA6FD}"/>
              </a:ext>
            </a:extLst>
          </p:cNvPr>
          <p:cNvSpPr>
            <a:spLocks noGrp="1"/>
          </p:cNvSpPr>
          <p:nvPr>
            <p:ph idx="1"/>
          </p:nvPr>
        </p:nvSpPr>
        <p:spPr>
          <a:xfrm>
            <a:off x="1365482" y="1225591"/>
            <a:ext cx="9603275" cy="2704384"/>
          </a:xfrm>
        </p:spPr>
        <p:txBody>
          <a:bodyPr>
            <a:normAutofit fontScale="92500" lnSpcReduction="10000"/>
          </a:bodyPr>
          <a:lstStyle/>
          <a:p>
            <a:pPr marL="0" indent="0">
              <a:buNone/>
            </a:pPr>
            <a:endParaRPr lang="en-US" sz="2000" dirty="0">
              <a:effectLst/>
              <a:latin typeface="Times New Roman" panose="02020603050405020304" pitchFamily="18" charset="0"/>
              <a:ea typeface="Calibri" panose="020F0502020204030204" pitchFamily="34" charset="0"/>
            </a:endParaRPr>
          </a:p>
          <a:p>
            <a:pPr marL="0" indent="0">
              <a:buNone/>
            </a:pPr>
            <a:endParaRPr lang="en-US" sz="2000" dirty="0">
              <a:effectLst/>
              <a:latin typeface="Times New Roman" panose="02020603050405020304" pitchFamily="18" charset="0"/>
              <a:ea typeface="Calibri" panose="020F0502020204030204" pitchFamily="34" charset="0"/>
            </a:endParaRPr>
          </a:p>
          <a:p>
            <a:pPr marL="0" indent="0">
              <a:buNone/>
            </a:pPr>
            <a:r>
              <a:rPr lang="en-US" sz="2000" dirty="0">
                <a:effectLst/>
                <a:latin typeface="Times New Roman" panose="02020603050405020304" pitchFamily="18" charset="0"/>
                <a:ea typeface="Calibri" panose="020F0502020204030204" pitchFamily="34" charset="0"/>
              </a:rPr>
              <a:t>Definition: e-Governance, also known as "electronic government</a:t>
            </a:r>
            <a:r>
              <a:rPr lang="en-US" dirty="0">
                <a:latin typeface="Times New Roman" panose="02020603050405020304" pitchFamily="18" charset="0"/>
                <a:ea typeface="Calibri" panose="020F0502020204030204" pitchFamily="34" charset="0"/>
              </a:rPr>
              <a:t>, </a:t>
            </a:r>
            <a:r>
              <a:rPr lang="en-US" sz="2000" dirty="0">
                <a:effectLst/>
                <a:latin typeface="Times New Roman" panose="02020603050405020304" pitchFamily="18" charset="0"/>
                <a:ea typeface="Calibri" panose="020F0502020204030204" pitchFamily="34" charset="0"/>
              </a:rPr>
              <a:t>refers to the use of information and communication technologies (ICTs) to enhance and improve the efficiency, effectiveness, transparency, and accessibility of government services and processes. e-Government involves delivering services via the Internet, telephone, electronic media, community centers (self-service or facilitated by others), wireless devices or other communications systems</a:t>
            </a:r>
            <a:r>
              <a:rPr lang="en-US" sz="1800" dirty="0">
                <a:effectLst/>
                <a:latin typeface="Times New Roman" panose="02020603050405020304" pitchFamily="18" charset="0"/>
                <a:ea typeface="Calibri" panose="020F0502020204030204" pitchFamily="34" charset="0"/>
              </a:rPr>
              <a:t>.</a:t>
            </a:r>
          </a:p>
          <a:p>
            <a:pPr marL="0" indent="0">
              <a:buNone/>
            </a:pPr>
            <a:endParaRPr lang="en-US" dirty="0"/>
          </a:p>
        </p:txBody>
      </p:sp>
      <p:pic>
        <p:nvPicPr>
          <p:cNvPr id="5" name="Picture 4">
            <a:extLst>
              <a:ext uri="{FF2B5EF4-FFF2-40B4-BE49-F238E27FC236}">
                <a16:creationId xmlns:a16="http://schemas.microsoft.com/office/drawing/2014/main" id="{D72FF1F7-8884-4A06-5EDB-816DCFB5CB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7350" y="3929975"/>
            <a:ext cx="5474970" cy="3048992"/>
          </a:xfrm>
          <a:prstGeom prst="rect">
            <a:avLst/>
          </a:prstGeom>
        </p:spPr>
      </p:pic>
    </p:spTree>
    <p:extLst>
      <p:ext uri="{BB962C8B-B14F-4D97-AF65-F5344CB8AC3E}">
        <p14:creationId xmlns:p14="http://schemas.microsoft.com/office/powerpoint/2010/main" val="1916358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A2834-192F-4BF6-B5A5-B88166D6BA95}"/>
              </a:ext>
            </a:extLst>
          </p:cNvPr>
          <p:cNvSpPr>
            <a:spLocks noGrp="1"/>
          </p:cNvSpPr>
          <p:nvPr>
            <p:ph type="title"/>
          </p:nvPr>
        </p:nvSpPr>
        <p:spPr/>
        <p:txBody>
          <a:bodyPr/>
          <a:lstStyle/>
          <a:p>
            <a:r>
              <a:rPr lang="en-US" dirty="0"/>
              <a:t>Information system (IS):</a:t>
            </a:r>
            <a:br>
              <a:rPr lang="en-US" dirty="0"/>
            </a:br>
            <a:endParaRPr lang="en-US" dirty="0"/>
          </a:p>
        </p:txBody>
      </p:sp>
      <p:sp>
        <p:nvSpPr>
          <p:cNvPr id="3" name="Content Placeholder 2">
            <a:extLst>
              <a:ext uri="{FF2B5EF4-FFF2-40B4-BE49-F238E27FC236}">
                <a16:creationId xmlns:a16="http://schemas.microsoft.com/office/drawing/2014/main" id="{E65837B0-988D-1022-0AD0-E1E1B1879690}"/>
              </a:ext>
            </a:extLst>
          </p:cNvPr>
          <p:cNvSpPr>
            <a:spLocks noGrp="1"/>
          </p:cNvSpPr>
          <p:nvPr>
            <p:ph idx="1"/>
          </p:nvPr>
        </p:nvSpPr>
        <p:spPr/>
        <p:txBody>
          <a:bodyPr/>
          <a:lstStyle/>
          <a:p>
            <a:pPr marL="0" indent="0">
              <a:buNone/>
            </a:pPr>
            <a:r>
              <a:rPr lang="en-US" dirty="0"/>
              <a:t>A set of interrelated components that collect, manipulate, and disseminate data and information and provide feedback to meet an objective</a:t>
            </a:r>
          </a:p>
        </p:txBody>
      </p:sp>
      <p:pic>
        <p:nvPicPr>
          <p:cNvPr id="8" name="Picture 7">
            <a:extLst>
              <a:ext uri="{FF2B5EF4-FFF2-40B4-BE49-F238E27FC236}">
                <a16:creationId xmlns:a16="http://schemas.microsoft.com/office/drawing/2014/main" id="{3F0DA871-3223-092E-811B-55906A797A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8974" y="2909887"/>
            <a:ext cx="4581525" cy="2851733"/>
          </a:xfrm>
          <a:prstGeom prst="rect">
            <a:avLst/>
          </a:prstGeom>
        </p:spPr>
      </p:pic>
    </p:spTree>
    <p:extLst>
      <p:ext uri="{BB962C8B-B14F-4D97-AF65-F5344CB8AC3E}">
        <p14:creationId xmlns:p14="http://schemas.microsoft.com/office/powerpoint/2010/main" val="1455212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6AE44-F7CE-0229-81BA-64889256632A}"/>
              </a:ext>
            </a:extLst>
          </p:cNvPr>
          <p:cNvSpPr>
            <a:spLocks noGrp="1"/>
          </p:cNvSpPr>
          <p:nvPr>
            <p:ph type="title"/>
          </p:nvPr>
        </p:nvSpPr>
        <p:spPr/>
        <p:txBody>
          <a:bodyPr>
            <a:normAutofit fontScale="90000"/>
          </a:bodyPr>
          <a:lstStyle/>
          <a:p>
            <a:r>
              <a:rPr lang="en-US" sz="4400" kern="100" dirty="0">
                <a:effectLst/>
                <a:latin typeface="Times New Roman" panose="02020603050405020304" pitchFamily="18" charset="0"/>
                <a:ea typeface="Calibri" panose="020F0502020204030204" pitchFamily="34" charset="0"/>
                <a:cs typeface="Times New Roman" panose="02020603050405020304" pitchFamily="18" charset="0"/>
              </a:rPr>
              <a:t>Need for/Significance of information systems</a:t>
            </a:r>
            <a:br>
              <a:rPr lang="en-US" sz="44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35A5CB92-4EB1-7321-5C9E-0F4F36965BF6}"/>
              </a:ext>
            </a:extLst>
          </p:cNvPr>
          <p:cNvSpPr>
            <a:spLocks noGrp="1"/>
          </p:cNvSpPr>
          <p:nvPr>
            <p:ph idx="1"/>
          </p:nvPr>
        </p:nvSpPr>
        <p:spPr>
          <a:xfrm>
            <a:off x="838200" y="1853754"/>
            <a:ext cx="10515600" cy="4323209"/>
          </a:xfrm>
        </p:spPr>
        <p:txBody>
          <a:bodyPr>
            <a:normAutofit lnSpcReduction="10000"/>
          </a:bodyPr>
          <a:lstStyle/>
          <a:p>
            <a:pPr marL="0" indent="0">
              <a:lnSpc>
                <a:spcPct val="107000"/>
              </a:lnSpc>
              <a:spcBef>
                <a:spcPts val="0"/>
              </a:spcBef>
              <a:spcAft>
                <a:spcPts val="800"/>
              </a:spcAft>
              <a:buNone/>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Efficiency and Effectiveness:</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I S streamlines administrative processes, automate routine tasks, and improve the overall efficiency of government operations which leads to quicker decision-making and more effective service delivery.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Transparency and Accountability:</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Information systems facilitate the transparent sharing of government information, policies, and actions with citizens. This transparency enhances accountability by allowing citizens to monitor government activities and hold officials responsible.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Data-Driven Decision Making:</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Modern governance relies on data-driven insights. Information systems collect, process, and analyze vast amounts of data to inform policy decisions, resource allocation, and strategic planning.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Service Delivery:</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Information systems enable the development of online platforms and portals that provide citizens with easy access to government services, reducing the need for physical visits and paperwork.</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Customer/Citizen Engagement:</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Digital platforms foster customer/citizen participation through online consultations, feedback mechanisms, and crowdsourcing. Citizens can actively contribute to policy discussions and offer suggestions.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41718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6CF0F-89E6-1AD4-A77E-7ABD8A3DF771}"/>
              </a:ext>
            </a:extLst>
          </p:cNvPr>
          <p:cNvSpPr>
            <a:spLocks noGrp="1"/>
          </p:cNvSpPr>
          <p:nvPr>
            <p:ph type="title"/>
          </p:nvPr>
        </p:nvSpPr>
        <p:spPr/>
        <p:txBody>
          <a:bodyPr/>
          <a:lstStyle/>
          <a:p>
            <a:r>
              <a:rPr lang="en-US" dirty="0"/>
              <a:t>Continuation of significance</a:t>
            </a:r>
          </a:p>
        </p:txBody>
      </p:sp>
      <p:sp>
        <p:nvSpPr>
          <p:cNvPr id="3" name="Content Placeholder 2">
            <a:extLst>
              <a:ext uri="{FF2B5EF4-FFF2-40B4-BE49-F238E27FC236}">
                <a16:creationId xmlns:a16="http://schemas.microsoft.com/office/drawing/2014/main" id="{5BD255D5-DCF3-6EB0-3DDD-451E49A4A184}"/>
              </a:ext>
            </a:extLst>
          </p:cNvPr>
          <p:cNvSpPr>
            <a:spLocks noGrp="1"/>
          </p:cNvSpPr>
          <p:nvPr>
            <p:ph idx="1"/>
          </p:nvPr>
        </p:nvSpPr>
        <p:spPr>
          <a:xfrm>
            <a:off x="676275" y="2015732"/>
            <a:ext cx="10378579" cy="3661168"/>
          </a:xfrm>
        </p:spPr>
        <p:txBody>
          <a:bodyPr>
            <a:normAutofit fontScale="77500" lnSpcReduction="20000"/>
          </a:bodyPr>
          <a:lstStyle/>
          <a:p>
            <a:pPr marL="0" indent="0">
              <a:buNone/>
            </a:pPr>
            <a:r>
              <a:rPr lang="en-US" b="1" dirty="0"/>
              <a:t>Policy Formulation</a:t>
            </a:r>
            <a:r>
              <a:rPr lang="en-US" dirty="0"/>
              <a:t>: helps government officials gather information from various sources, assess trends, and identify emerging issues, enabling more informed policy formulation.</a:t>
            </a:r>
          </a:p>
          <a:p>
            <a:pPr marL="0" indent="0">
              <a:buNone/>
            </a:pPr>
            <a:r>
              <a:rPr lang="en-US" b="1" dirty="0"/>
              <a:t>Emergency Response</a:t>
            </a:r>
            <a:r>
              <a:rPr lang="en-US" dirty="0"/>
              <a:t>: During crises or emergencies, IS aid in coordinating responses, sharing real-time information, and mobilizing resources effectively.</a:t>
            </a:r>
          </a:p>
          <a:p>
            <a:pPr marL="0" indent="0">
              <a:buNone/>
            </a:pPr>
            <a:r>
              <a:rPr lang="en-US" b="1" dirty="0"/>
              <a:t>Resource Management</a:t>
            </a:r>
            <a:r>
              <a:rPr lang="en-US" dirty="0"/>
              <a:t>: assist in managing government resources, budgets, and procurement processes, reducing wastage and promoting efficient resource allocation.</a:t>
            </a:r>
          </a:p>
          <a:p>
            <a:pPr marL="0" indent="0">
              <a:buNone/>
            </a:pPr>
            <a:r>
              <a:rPr lang="en-US" b="1" dirty="0"/>
              <a:t>Public Safety and Security: </a:t>
            </a:r>
            <a:r>
              <a:rPr lang="en-US" dirty="0"/>
              <a:t>supports law enforcement agencies by providing tools for data analysis, criminal tracking, and threat assessment.</a:t>
            </a:r>
          </a:p>
          <a:p>
            <a:pPr marL="0" indent="0">
              <a:buNone/>
            </a:pPr>
            <a:r>
              <a:rPr lang="en-US" b="1" dirty="0"/>
              <a:t>Interagency Collaboration</a:t>
            </a:r>
            <a:r>
              <a:rPr lang="en-US" dirty="0"/>
              <a:t>: Governments consist of multiple agencies and departments. IS facilitate communication, data sharing, and coordination among these entities.</a:t>
            </a:r>
          </a:p>
          <a:p>
            <a:pPr marL="0" indent="0">
              <a:buNone/>
            </a:pPr>
            <a:r>
              <a:rPr lang="en-US" b="1" dirty="0"/>
              <a:t>Economic Development</a:t>
            </a:r>
            <a:r>
              <a:rPr lang="en-US" dirty="0"/>
              <a:t>: By providing data and insights, IS help governments identify economic opportunities, support innovation, and attract investments.</a:t>
            </a:r>
          </a:p>
          <a:p>
            <a:endParaRPr lang="en-US" dirty="0"/>
          </a:p>
        </p:txBody>
      </p:sp>
    </p:spTree>
    <p:extLst>
      <p:ext uri="{BB962C8B-B14F-4D97-AF65-F5344CB8AC3E}">
        <p14:creationId xmlns:p14="http://schemas.microsoft.com/office/powerpoint/2010/main" val="2975191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B98C1-4796-645D-43E9-41ADC4C84093}"/>
              </a:ext>
            </a:extLst>
          </p:cNvPr>
          <p:cNvSpPr>
            <a:spLocks noGrp="1"/>
          </p:cNvSpPr>
          <p:nvPr>
            <p:ph type="title"/>
          </p:nvPr>
        </p:nvSpPr>
        <p:spPr/>
        <p:txBody>
          <a:bodyPr/>
          <a:lstStyle/>
          <a:p>
            <a:r>
              <a:rPr lang="en-US" dirty="0"/>
              <a:t>Issues in e-governance applications and the digital divide</a:t>
            </a:r>
          </a:p>
        </p:txBody>
      </p:sp>
      <p:sp>
        <p:nvSpPr>
          <p:cNvPr id="3" name="Content Placeholder 2">
            <a:extLst>
              <a:ext uri="{FF2B5EF4-FFF2-40B4-BE49-F238E27FC236}">
                <a16:creationId xmlns:a16="http://schemas.microsoft.com/office/drawing/2014/main" id="{924E9675-8D04-B325-7CDC-2DB1F49394A0}"/>
              </a:ext>
            </a:extLst>
          </p:cNvPr>
          <p:cNvSpPr>
            <a:spLocks noGrp="1"/>
          </p:cNvSpPr>
          <p:nvPr>
            <p:ph idx="1"/>
          </p:nvPr>
        </p:nvSpPr>
        <p:spPr/>
        <p:txBody>
          <a:bodyPr>
            <a:normAutofit fontScale="85000" lnSpcReduction="10000"/>
          </a:bodyPr>
          <a:lstStyle/>
          <a:p>
            <a:pPr marL="0" indent="0">
              <a:buNone/>
            </a:pPr>
            <a:endParaRPr lang="en-US" dirty="0"/>
          </a:p>
          <a:p>
            <a:r>
              <a:rPr lang="en-US" b="1" dirty="0"/>
              <a:t>Digital Literacy:</a:t>
            </a:r>
            <a:r>
              <a:rPr lang="en-US" dirty="0"/>
              <a:t> One of the primary challenges in e-governance is the level of digital literacy among citizens. Many people, especially in developing regions, may not have the necessary skills to access and use online government services effectively.</a:t>
            </a:r>
          </a:p>
          <a:p>
            <a:r>
              <a:rPr lang="en-US" b="1" dirty="0"/>
              <a:t>Access to Technology:</a:t>
            </a:r>
            <a:r>
              <a:rPr lang="en-US" dirty="0"/>
              <a:t> Unequal access to technology, such as computers and high-speed internet, can hinder e-governance efforts. This issue is often exacerbated in rural or underserved areas.</a:t>
            </a:r>
          </a:p>
          <a:p>
            <a:r>
              <a:rPr lang="en-US" b="1" dirty="0"/>
              <a:t>Privacy and Security:</a:t>
            </a:r>
            <a:r>
              <a:rPr lang="en-US" dirty="0"/>
              <a:t> Ensuring the privacy and security of citizens' data is a significant concern. Governments must implement robust cybersecurity measures to protect sensitive information.</a:t>
            </a:r>
          </a:p>
          <a:p>
            <a:r>
              <a:rPr lang="en-US" b="1" dirty="0"/>
              <a:t>Inclusivity:</a:t>
            </a:r>
            <a:r>
              <a:rPr lang="en-US" dirty="0"/>
              <a:t> E-governance platforms need to be designed with inclusivity in mind, ensuring that they are accessible to people with disabilities and those who speak different languages.</a:t>
            </a:r>
          </a:p>
          <a:p>
            <a:endParaRPr lang="en-US" dirty="0"/>
          </a:p>
        </p:txBody>
      </p:sp>
    </p:spTree>
    <p:extLst>
      <p:ext uri="{BB962C8B-B14F-4D97-AF65-F5344CB8AC3E}">
        <p14:creationId xmlns:p14="http://schemas.microsoft.com/office/powerpoint/2010/main" val="3139940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15D95-7D39-0156-44DB-DFCC8552802E}"/>
              </a:ext>
            </a:extLst>
          </p:cNvPr>
          <p:cNvSpPr>
            <a:spLocks noGrp="1"/>
          </p:cNvSpPr>
          <p:nvPr>
            <p:ph type="title"/>
          </p:nvPr>
        </p:nvSpPr>
        <p:spPr/>
        <p:txBody>
          <a:bodyPr/>
          <a:lstStyle/>
          <a:p>
            <a:r>
              <a:rPr lang="en-US" dirty="0"/>
              <a:t>Issues in </a:t>
            </a:r>
            <a:r>
              <a:rPr lang="en-US" dirty="0" err="1"/>
              <a:t>egovernance</a:t>
            </a:r>
            <a:r>
              <a:rPr lang="en-US" dirty="0"/>
              <a:t> Continuation </a:t>
            </a:r>
          </a:p>
        </p:txBody>
      </p:sp>
      <p:sp>
        <p:nvSpPr>
          <p:cNvPr id="3" name="Content Placeholder 2">
            <a:extLst>
              <a:ext uri="{FF2B5EF4-FFF2-40B4-BE49-F238E27FC236}">
                <a16:creationId xmlns:a16="http://schemas.microsoft.com/office/drawing/2014/main" id="{A5608572-2CC9-9BF5-B245-4DF9F5ED0557}"/>
              </a:ext>
            </a:extLst>
          </p:cNvPr>
          <p:cNvSpPr>
            <a:spLocks noGrp="1"/>
          </p:cNvSpPr>
          <p:nvPr>
            <p:ph idx="1"/>
          </p:nvPr>
        </p:nvSpPr>
        <p:spPr/>
        <p:txBody>
          <a:bodyPr>
            <a:normAutofit fontScale="85000" lnSpcReduction="10000"/>
          </a:bodyPr>
          <a:lstStyle/>
          <a:p>
            <a:pPr marL="342900" marR="0" lvl="0" indent="-342900">
              <a:lnSpc>
                <a:spcPct val="107000"/>
              </a:lnSpc>
              <a:spcBef>
                <a:spcPts val="0"/>
              </a:spcBef>
              <a:spcAft>
                <a:spcPts val="800"/>
              </a:spcAft>
              <a:buFont typeface="Symbol" panose="05050102010706020507" pitchFamily="18" charset="2"/>
              <a:buChar char=""/>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Digital Divide:</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The digital divide, including disparities in access to technology and digital literacy, can create inequality in accessing and benefiting from e-governance applications.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Policy and Legal Frameworks:</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E-governance applications must comply with relevant laws and regulations. Issues related to legal compliance, policy changes, and governance structures can be complex.</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Citizen Trust:</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Building and maintaining trust in e-governance applications is crucial. Issues related to transparency, accountability, and the perception of government intentions can affect citizen trust.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Cost and Sustainability:</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Developing and maintaining e-governance applications can be costly. Issues related to funding, cost-effectiveness, and long-term sustainability need to be addressed.</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Resistance to Change:</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Citizens and government employees may resist the adoption of e-governance applications due to cultural or organizational factors. Change management can be challenging.</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22953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02015-B22B-EA85-4D33-74F40B4D05A1}"/>
              </a:ext>
            </a:extLst>
          </p:cNvPr>
          <p:cNvSpPr>
            <a:spLocks noGrp="1"/>
          </p:cNvSpPr>
          <p:nvPr>
            <p:ph type="title"/>
          </p:nvPr>
        </p:nvSpPr>
        <p:spPr/>
        <p:txBody>
          <a:bodyPr/>
          <a:lstStyle/>
          <a:p>
            <a:r>
              <a:rPr lang="en-US" dirty="0"/>
              <a:t>Issues in </a:t>
            </a:r>
            <a:r>
              <a:rPr lang="en-US" dirty="0" err="1"/>
              <a:t>egovernance</a:t>
            </a:r>
            <a:r>
              <a:rPr lang="en-US" dirty="0"/>
              <a:t> Continuation </a:t>
            </a:r>
          </a:p>
        </p:txBody>
      </p:sp>
      <p:sp>
        <p:nvSpPr>
          <p:cNvPr id="3" name="Content Placeholder 2">
            <a:extLst>
              <a:ext uri="{FF2B5EF4-FFF2-40B4-BE49-F238E27FC236}">
                <a16:creationId xmlns:a16="http://schemas.microsoft.com/office/drawing/2014/main" id="{E6220600-6F16-0196-0B3E-7F6EC515629E}"/>
              </a:ext>
            </a:extLst>
          </p:cNvPr>
          <p:cNvSpPr>
            <a:spLocks noGrp="1"/>
          </p:cNvSpPr>
          <p:nvPr>
            <p:ph idx="1"/>
          </p:nvPr>
        </p:nvSpPr>
        <p:spPr/>
        <p:txBody>
          <a:bodyPr>
            <a:normAutofit lnSpcReduction="10000"/>
          </a:bodyPr>
          <a:lstStyle/>
          <a:p>
            <a:pPr marL="342900" marR="0" lvl="0" indent="-342900">
              <a:lnSpc>
                <a:spcPct val="107000"/>
              </a:lnSpc>
              <a:spcBef>
                <a:spcPts val="0"/>
              </a:spcBef>
              <a:spcAft>
                <a:spcPts val="800"/>
              </a:spcAft>
              <a:buFont typeface="Symbol" panose="05050102010706020507" pitchFamily="18" charset="2"/>
              <a:buChar char=""/>
              <a:tabLst>
                <a:tab pos="457200" algn="l"/>
              </a:tabLst>
            </a:pPr>
            <a:r>
              <a:rPr lang="en-US" sz="1900" b="1" kern="0" dirty="0">
                <a:effectLst/>
                <a:latin typeface="Times New Roman" panose="02020603050405020304" pitchFamily="18" charset="0"/>
                <a:ea typeface="Times New Roman" panose="02020603050405020304" pitchFamily="18" charset="0"/>
                <a:cs typeface="Times New Roman" panose="02020603050405020304" pitchFamily="18" charset="0"/>
              </a:rPr>
              <a:t>Usability and User Experience:</a:t>
            </a:r>
            <a:r>
              <a:rPr lang="en-US" sz="1900" kern="0" dirty="0">
                <a:effectLst/>
                <a:latin typeface="Times New Roman" panose="02020603050405020304" pitchFamily="18" charset="0"/>
                <a:ea typeface="Times New Roman" panose="02020603050405020304" pitchFamily="18" charset="0"/>
                <a:cs typeface="Times New Roman" panose="02020603050405020304" pitchFamily="18" charset="0"/>
              </a:rPr>
              <a:t> E-governance applications should be user-friendly and accessible to a wide range of citizens. Issues related to poor design, complex interfaces, and lack of user training can hinder usability.</a:t>
            </a:r>
            <a:endParaRPr lang="en-US" sz="19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457200" algn="l"/>
              </a:tabLst>
            </a:pPr>
            <a:r>
              <a:rPr lang="en-US" sz="1900" b="1" kern="0" dirty="0">
                <a:effectLst/>
                <a:latin typeface="Times New Roman" panose="02020603050405020304" pitchFamily="18" charset="0"/>
                <a:ea typeface="Times New Roman" panose="02020603050405020304" pitchFamily="18" charset="0"/>
                <a:cs typeface="Times New Roman" panose="02020603050405020304" pitchFamily="18" charset="0"/>
              </a:rPr>
              <a:t>Cybersecurity and Data Privacy:</a:t>
            </a:r>
            <a:r>
              <a:rPr lang="en-US" sz="1900" kern="0" dirty="0">
                <a:effectLst/>
                <a:latin typeface="Times New Roman" panose="02020603050405020304" pitchFamily="18" charset="0"/>
                <a:ea typeface="Times New Roman" panose="02020603050405020304" pitchFamily="18" charset="0"/>
                <a:cs typeface="Times New Roman" panose="02020603050405020304" pitchFamily="18" charset="0"/>
              </a:rPr>
              <a:t> Protecting citizens' data and ensuring the security of e-governance applications is a critical concern. Vulnerabilities can lead to data breaches and privacy violations.</a:t>
            </a:r>
            <a:endParaRPr lang="en-US" sz="19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457200" algn="l"/>
              </a:tabLst>
            </a:pPr>
            <a:r>
              <a:rPr lang="en-US" sz="1900" b="1" kern="0" dirty="0">
                <a:effectLst/>
                <a:latin typeface="Times New Roman" panose="02020603050405020304" pitchFamily="18" charset="0"/>
                <a:ea typeface="Times New Roman" panose="02020603050405020304" pitchFamily="18" charset="0"/>
                <a:cs typeface="Times New Roman" panose="02020603050405020304" pitchFamily="18" charset="0"/>
              </a:rPr>
              <a:t>Interoperability:</a:t>
            </a:r>
            <a:r>
              <a:rPr lang="en-US" sz="1900" kern="0" dirty="0">
                <a:effectLst/>
                <a:latin typeface="Times New Roman" panose="02020603050405020304" pitchFamily="18" charset="0"/>
                <a:ea typeface="Times New Roman" panose="02020603050405020304" pitchFamily="18" charset="0"/>
                <a:cs typeface="Times New Roman" panose="02020603050405020304" pitchFamily="18" charset="0"/>
              </a:rPr>
              <a:t> E-governance applications often need to integrate with various government systems and databases. Issues related to interoperability between different systems can arise.</a:t>
            </a:r>
            <a:endParaRPr lang="en-US" sz="19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457200" algn="l"/>
              </a:tabLst>
            </a:pPr>
            <a:r>
              <a:rPr lang="en-US" sz="1900" b="1" kern="0" dirty="0">
                <a:effectLst/>
                <a:latin typeface="Times New Roman" panose="02020603050405020304" pitchFamily="18" charset="0"/>
                <a:ea typeface="Times New Roman" panose="02020603050405020304" pitchFamily="18" charset="0"/>
                <a:cs typeface="Times New Roman" panose="02020603050405020304" pitchFamily="18" charset="0"/>
              </a:rPr>
              <a:t>Infrastructure and Connectivity:</a:t>
            </a:r>
            <a:r>
              <a:rPr lang="en-US" sz="1900" kern="0" dirty="0">
                <a:effectLst/>
                <a:latin typeface="Times New Roman" panose="02020603050405020304" pitchFamily="18" charset="0"/>
                <a:ea typeface="Times New Roman" panose="02020603050405020304" pitchFamily="18" charset="0"/>
                <a:cs typeface="Times New Roman" panose="02020603050405020304" pitchFamily="18" charset="0"/>
              </a:rPr>
              <a:t> In many regions, inadequate internet infrastructure and connectivity issues can limit citizens' access to e-governance applications.</a:t>
            </a:r>
            <a:endParaRPr lang="en-US" sz="19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62773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76170-0D83-5381-01A8-E1D21267C82D}"/>
              </a:ext>
            </a:extLst>
          </p:cNvPr>
          <p:cNvSpPr>
            <a:spLocks noGrp="1"/>
          </p:cNvSpPr>
          <p:nvPr>
            <p:ph type="title"/>
          </p:nvPr>
        </p:nvSpPr>
        <p:spPr/>
        <p:txBody>
          <a:bodyPr/>
          <a:lstStyle/>
          <a:p>
            <a:r>
              <a:rPr lang="en-US" b="1" dirty="0"/>
              <a:t>Digital Divide Issues:</a:t>
            </a:r>
            <a:br>
              <a:rPr lang="en-US" dirty="0"/>
            </a:br>
            <a:endParaRPr lang="en-US" dirty="0"/>
          </a:p>
        </p:txBody>
      </p:sp>
      <p:sp>
        <p:nvSpPr>
          <p:cNvPr id="3" name="Content Placeholder 2">
            <a:extLst>
              <a:ext uri="{FF2B5EF4-FFF2-40B4-BE49-F238E27FC236}">
                <a16:creationId xmlns:a16="http://schemas.microsoft.com/office/drawing/2014/main" id="{FDF96DBF-9F3B-2B1E-120A-980618402B3E}"/>
              </a:ext>
            </a:extLst>
          </p:cNvPr>
          <p:cNvSpPr>
            <a:spLocks noGrp="1"/>
          </p:cNvSpPr>
          <p:nvPr>
            <p:ph idx="1"/>
          </p:nvPr>
        </p:nvSpPr>
        <p:spPr/>
        <p:txBody>
          <a:bodyPr>
            <a:normAutofit fontScale="85000" lnSpcReduction="10000"/>
          </a:bodyPr>
          <a:lstStyle/>
          <a:p>
            <a:r>
              <a:rPr lang="en-US" b="1" dirty="0"/>
              <a:t>Access Disparities:</a:t>
            </a:r>
            <a:r>
              <a:rPr lang="en-US" dirty="0"/>
              <a:t> The digital divide refers to the gap between those who have access to digital technology and those who don't. Access disparities can be based on income, location, or other factors.</a:t>
            </a:r>
          </a:p>
          <a:p>
            <a:r>
              <a:rPr lang="en-US" b="1" dirty="0"/>
              <a:t>Educational Divide:</a:t>
            </a:r>
            <a:r>
              <a:rPr lang="en-US" dirty="0"/>
              <a:t> Lack of access to digital resources can lead to an educational divide, where students without internet access or computers may struggle to keep up with their digitally connected peers.</a:t>
            </a:r>
          </a:p>
          <a:p>
            <a:r>
              <a:rPr lang="en-US" b="1" dirty="0"/>
              <a:t>Economic Impact:</a:t>
            </a:r>
            <a:r>
              <a:rPr lang="en-US" dirty="0"/>
              <a:t> The digital divide can perpetuate economic disparities. Individuals without access to online job opportunities or e-commerce may face limitations in income generation.</a:t>
            </a:r>
          </a:p>
          <a:p>
            <a:r>
              <a:rPr lang="en-US" b="1" dirty="0"/>
              <a:t>Healthcare Divide:</a:t>
            </a:r>
            <a:r>
              <a:rPr lang="en-US" dirty="0"/>
              <a:t> Telemedicine and digital health services have become crucial, especially during the COVID-19 pandemic. The digital divide can affect people's access to healthcare services.</a:t>
            </a:r>
          </a:p>
          <a:p>
            <a:endParaRPr lang="en-US" dirty="0"/>
          </a:p>
        </p:txBody>
      </p:sp>
    </p:spTree>
    <p:extLst>
      <p:ext uri="{BB962C8B-B14F-4D97-AF65-F5344CB8AC3E}">
        <p14:creationId xmlns:p14="http://schemas.microsoft.com/office/powerpoint/2010/main" val="266141931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4142</TotalTime>
  <Words>1627</Words>
  <Application>Microsoft Office PowerPoint</Application>
  <PresentationFormat>Widescreen</PresentationFormat>
  <Paragraphs>68</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Gill Sans MT</vt:lpstr>
      <vt:lpstr>Symbol</vt:lpstr>
      <vt:lpstr>Times New Roman</vt:lpstr>
      <vt:lpstr>Wingdings</vt:lpstr>
      <vt:lpstr>Gallery</vt:lpstr>
      <vt:lpstr>Governance Information systems topic 1 </vt:lpstr>
      <vt:lpstr>E-Governance </vt:lpstr>
      <vt:lpstr>Information system (IS): </vt:lpstr>
      <vt:lpstr>Need for/Significance of information systems </vt:lpstr>
      <vt:lpstr>Continuation of significance</vt:lpstr>
      <vt:lpstr>Issues in e-governance applications and the digital divide</vt:lpstr>
      <vt:lpstr>Issues in egovernance Continuation </vt:lpstr>
      <vt:lpstr>Issues in egovernance Continuation </vt:lpstr>
      <vt:lpstr>Digital Divide Issues: </vt:lpstr>
      <vt:lpstr>The evolution of e-governance has taken place over several decades, marked by significant advancements in information technology and its integration into government processes.  </vt:lpstr>
      <vt:lpstr>Evolution Continued</vt:lpstr>
      <vt:lpstr>Evolution……</vt:lpstr>
      <vt:lpstr>Evolution Continued…</vt:lpstr>
      <vt:lpstr>PowerPoint Presentation</vt:lpstr>
      <vt:lpstr>Exercise 1</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Governance Information systems</dc:title>
  <dc:creator>shamimrama@gmail.com</dc:creator>
  <cp:lastModifiedBy>Kemigisha shamim</cp:lastModifiedBy>
  <cp:revision>9</cp:revision>
  <dcterms:created xsi:type="dcterms:W3CDTF">2023-08-31T12:34:13Z</dcterms:created>
  <dcterms:modified xsi:type="dcterms:W3CDTF">2025-08-18T16:40:50Z</dcterms:modified>
</cp:coreProperties>
</file>