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64" r:id="rId4"/>
    <p:sldId id="259" r:id="rId5"/>
    <p:sldId id="260" r:id="rId6"/>
    <p:sldId id="262" r:id="rId7"/>
    <p:sldId id="263" r:id="rId8"/>
    <p:sldId id="265" r:id="rId9"/>
    <p:sldId id="273" r:id="rId10"/>
    <p:sldId id="267" r:id="rId11"/>
    <p:sldId id="266" r:id="rId12"/>
    <p:sldId id="274" r:id="rId13"/>
    <p:sldId id="268" r:id="rId14"/>
    <p:sldId id="269" r:id="rId15"/>
    <p:sldId id="270" r:id="rId16"/>
    <p:sldId id="271" r:id="rId17"/>
    <p:sldId id="275" r:id="rId18"/>
    <p:sldId id="272" r:id="rId19"/>
  </p:sldIdLst>
  <p:sldSz cx="12192000" cy="6858000"/>
  <p:notesSz cx="6858000" cy="9144000"/>
  <p:defaultText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03"/>
  </p:normalViewPr>
  <p:slideViewPr>
    <p:cSldViewPr snapToGrid="0">
      <p:cViewPr varScale="1">
        <p:scale>
          <a:sx n="109" d="100"/>
          <a:sy n="109" d="100"/>
        </p:scale>
        <p:origin x="6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F"/>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C28637-9A0B-3340-8CD1-49A5AACD76D6}" type="datetimeFigureOut">
              <a:rPr lang="en-AF" smtClean="0"/>
              <a:t>8/23/26</a:t>
            </a:fld>
            <a:endParaRPr lang="en-AF"/>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F"/>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F"/>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EC96B-C5ED-7343-B9EA-28C8AECDC573}" type="slidenum">
              <a:rPr lang="en-AF" smtClean="0"/>
              <a:t>‹#›</a:t>
            </a:fld>
            <a:endParaRPr lang="en-AF"/>
          </a:p>
        </p:txBody>
      </p:sp>
    </p:spTree>
    <p:extLst>
      <p:ext uri="{BB962C8B-B14F-4D97-AF65-F5344CB8AC3E}">
        <p14:creationId xmlns:p14="http://schemas.microsoft.com/office/powerpoint/2010/main" val="3472292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FAEEC96B-C5ED-7343-B9EA-28C8AECDC573}" type="slidenum">
              <a:rPr lang="en-AF" smtClean="0"/>
              <a:t>15</a:t>
            </a:fld>
            <a:endParaRPr lang="en-AF"/>
          </a:p>
        </p:txBody>
      </p:sp>
    </p:spTree>
    <p:extLst>
      <p:ext uri="{BB962C8B-B14F-4D97-AF65-F5344CB8AC3E}">
        <p14:creationId xmlns:p14="http://schemas.microsoft.com/office/powerpoint/2010/main" val="1211988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0F298-4D71-54AB-922F-E5BD27AC55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F"/>
          </a:p>
        </p:txBody>
      </p:sp>
      <p:sp>
        <p:nvSpPr>
          <p:cNvPr id="3" name="Subtitle 2">
            <a:extLst>
              <a:ext uri="{FF2B5EF4-FFF2-40B4-BE49-F238E27FC236}">
                <a16:creationId xmlns:a16="http://schemas.microsoft.com/office/drawing/2014/main" id="{BFA257A4-6888-E821-F015-0105EFC675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F"/>
          </a:p>
        </p:txBody>
      </p:sp>
      <p:sp>
        <p:nvSpPr>
          <p:cNvPr id="4" name="Date Placeholder 3">
            <a:extLst>
              <a:ext uri="{FF2B5EF4-FFF2-40B4-BE49-F238E27FC236}">
                <a16:creationId xmlns:a16="http://schemas.microsoft.com/office/drawing/2014/main" id="{1F458176-EC59-EBB4-23B2-128EEBE9FAF8}"/>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5" name="Footer Placeholder 4">
            <a:extLst>
              <a:ext uri="{FF2B5EF4-FFF2-40B4-BE49-F238E27FC236}">
                <a16:creationId xmlns:a16="http://schemas.microsoft.com/office/drawing/2014/main" id="{BA18DDEF-5FC4-5DFA-1882-E7B23C9F91FE}"/>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56A478A1-EEB4-BA83-F515-DA5EFDE8EB1A}"/>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2428445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6EF2B-7693-FB34-9416-5A76196B2D50}"/>
              </a:ext>
            </a:extLst>
          </p:cNvPr>
          <p:cNvSpPr>
            <a:spLocks noGrp="1"/>
          </p:cNvSpPr>
          <p:nvPr>
            <p:ph type="title"/>
          </p:nvPr>
        </p:nvSpPr>
        <p:spPr/>
        <p:txBody>
          <a:bodyPr/>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32211B02-3AE4-70E9-44E3-E1E2196E6F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B1C70457-3311-2311-CA3A-E0308A3AAE2F}"/>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5" name="Footer Placeholder 4">
            <a:extLst>
              <a:ext uri="{FF2B5EF4-FFF2-40B4-BE49-F238E27FC236}">
                <a16:creationId xmlns:a16="http://schemas.microsoft.com/office/drawing/2014/main" id="{0DB85CE5-1CD5-2FA2-D565-9455C3844BB6}"/>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299AAD18-3D5E-D174-37C2-648EFEB470C9}"/>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2175903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D23E9-E5F8-4F7A-C2A3-442C9F3B0B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D6F4B997-83F9-FD9F-FD61-BCFC189911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A5FA9C7A-4994-87C0-BDD7-94BEAD8E280B}"/>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5" name="Footer Placeholder 4">
            <a:extLst>
              <a:ext uri="{FF2B5EF4-FFF2-40B4-BE49-F238E27FC236}">
                <a16:creationId xmlns:a16="http://schemas.microsoft.com/office/drawing/2014/main" id="{5FC19445-1771-C72E-ABBC-E695D5FB9606}"/>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31B72798-3C17-01B6-0D74-79B1E8425321}"/>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2488440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B7631-1410-2484-A9FD-99CCC88F0A12}"/>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E6F868E3-FA69-BDE4-D30F-FACB64CBE1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B95C6CAA-F13A-F17D-4ADF-3A4F5711C2B3}"/>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5" name="Footer Placeholder 4">
            <a:extLst>
              <a:ext uri="{FF2B5EF4-FFF2-40B4-BE49-F238E27FC236}">
                <a16:creationId xmlns:a16="http://schemas.microsoft.com/office/drawing/2014/main" id="{4370DF80-900C-64F6-4503-DBA0449E47FA}"/>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031DFA8C-1078-0A66-E236-BF9541CFC884}"/>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1682013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2BF84-BF45-66EE-EF3B-5786F43026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F"/>
          </a:p>
        </p:txBody>
      </p:sp>
      <p:sp>
        <p:nvSpPr>
          <p:cNvPr id="3" name="Text Placeholder 2">
            <a:extLst>
              <a:ext uri="{FF2B5EF4-FFF2-40B4-BE49-F238E27FC236}">
                <a16:creationId xmlns:a16="http://schemas.microsoft.com/office/drawing/2014/main" id="{FF60612C-1843-5838-A40E-E1250E367F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21265F-43DC-6B52-2EFB-905CF71534D5}"/>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5" name="Footer Placeholder 4">
            <a:extLst>
              <a:ext uri="{FF2B5EF4-FFF2-40B4-BE49-F238E27FC236}">
                <a16:creationId xmlns:a16="http://schemas.microsoft.com/office/drawing/2014/main" id="{78FE5716-B89E-53A7-ED76-8ADA5D40152F}"/>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4F2844A5-1F50-3D69-832B-2243A6269315}"/>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1812087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FF35B-C8A9-8118-45F3-08404102082E}"/>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00EAEBFC-D04A-070C-9658-54B93151AD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Content Placeholder 3">
            <a:extLst>
              <a:ext uri="{FF2B5EF4-FFF2-40B4-BE49-F238E27FC236}">
                <a16:creationId xmlns:a16="http://schemas.microsoft.com/office/drawing/2014/main" id="{2C6BE308-D40A-E371-176D-5ACE945804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Date Placeholder 4">
            <a:extLst>
              <a:ext uri="{FF2B5EF4-FFF2-40B4-BE49-F238E27FC236}">
                <a16:creationId xmlns:a16="http://schemas.microsoft.com/office/drawing/2014/main" id="{D5DBDDA4-0913-14F9-749E-AE3F38EBE9BB}"/>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6" name="Footer Placeholder 5">
            <a:extLst>
              <a:ext uri="{FF2B5EF4-FFF2-40B4-BE49-F238E27FC236}">
                <a16:creationId xmlns:a16="http://schemas.microsoft.com/office/drawing/2014/main" id="{F92FDF1F-4EF1-37A7-E1C4-4869BAB43AED}"/>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05D5CF98-1E7B-1A67-2119-3B927789C994}"/>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2291812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08A20-2611-E83B-0E0E-BDC563C726E2}"/>
              </a:ext>
            </a:extLst>
          </p:cNvPr>
          <p:cNvSpPr>
            <a:spLocks noGrp="1"/>
          </p:cNvSpPr>
          <p:nvPr>
            <p:ph type="title"/>
          </p:nvPr>
        </p:nvSpPr>
        <p:spPr>
          <a:xfrm>
            <a:off x="839788" y="365125"/>
            <a:ext cx="10515600" cy="1325563"/>
          </a:xfrm>
        </p:spPr>
        <p:txBody>
          <a:bodyPr/>
          <a:lstStyle/>
          <a:p>
            <a:r>
              <a:rPr lang="en-US"/>
              <a:t>Click to edit Master title style</a:t>
            </a:r>
            <a:endParaRPr lang="en-AF"/>
          </a:p>
        </p:txBody>
      </p:sp>
      <p:sp>
        <p:nvSpPr>
          <p:cNvPr id="3" name="Text Placeholder 2">
            <a:extLst>
              <a:ext uri="{FF2B5EF4-FFF2-40B4-BE49-F238E27FC236}">
                <a16:creationId xmlns:a16="http://schemas.microsoft.com/office/drawing/2014/main" id="{2D1141BB-6142-EAF5-D4B7-778CCD4D59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0F8685-ECB2-6B2F-6A0F-C163AF2641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Text Placeholder 4">
            <a:extLst>
              <a:ext uri="{FF2B5EF4-FFF2-40B4-BE49-F238E27FC236}">
                <a16:creationId xmlns:a16="http://schemas.microsoft.com/office/drawing/2014/main" id="{8CBD0026-F756-2104-D611-5F7636C399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7C7A26-AAF4-1F6E-CF5E-A7DB1341E7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7" name="Date Placeholder 6">
            <a:extLst>
              <a:ext uri="{FF2B5EF4-FFF2-40B4-BE49-F238E27FC236}">
                <a16:creationId xmlns:a16="http://schemas.microsoft.com/office/drawing/2014/main" id="{D1FC6EBB-5BB0-ED38-A3ED-DF7FE44CDAA8}"/>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8" name="Footer Placeholder 7">
            <a:extLst>
              <a:ext uri="{FF2B5EF4-FFF2-40B4-BE49-F238E27FC236}">
                <a16:creationId xmlns:a16="http://schemas.microsoft.com/office/drawing/2014/main" id="{2687B3AA-2944-6660-8F79-26E4B4E93F69}"/>
              </a:ext>
            </a:extLst>
          </p:cNvPr>
          <p:cNvSpPr>
            <a:spLocks noGrp="1"/>
          </p:cNvSpPr>
          <p:nvPr>
            <p:ph type="ftr" sz="quarter" idx="11"/>
          </p:nvPr>
        </p:nvSpPr>
        <p:spPr/>
        <p:txBody>
          <a:bodyPr/>
          <a:lstStyle/>
          <a:p>
            <a:endParaRPr lang="en-AF"/>
          </a:p>
        </p:txBody>
      </p:sp>
      <p:sp>
        <p:nvSpPr>
          <p:cNvPr id="9" name="Slide Number Placeholder 8">
            <a:extLst>
              <a:ext uri="{FF2B5EF4-FFF2-40B4-BE49-F238E27FC236}">
                <a16:creationId xmlns:a16="http://schemas.microsoft.com/office/drawing/2014/main" id="{B5F13FC5-42EF-6103-84AF-4FECC9D39081}"/>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4293731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7CAC5-50E3-692E-799B-89356E811314}"/>
              </a:ext>
            </a:extLst>
          </p:cNvPr>
          <p:cNvSpPr>
            <a:spLocks noGrp="1"/>
          </p:cNvSpPr>
          <p:nvPr>
            <p:ph type="title"/>
          </p:nvPr>
        </p:nvSpPr>
        <p:spPr/>
        <p:txBody>
          <a:bodyPr/>
          <a:lstStyle/>
          <a:p>
            <a:r>
              <a:rPr lang="en-US"/>
              <a:t>Click to edit Master title style</a:t>
            </a:r>
            <a:endParaRPr lang="en-AF"/>
          </a:p>
        </p:txBody>
      </p:sp>
      <p:sp>
        <p:nvSpPr>
          <p:cNvPr id="3" name="Date Placeholder 2">
            <a:extLst>
              <a:ext uri="{FF2B5EF4-FFF2-40B4-BE49-F238E27FC236}">
                <a16:creationId xmlns:a16="http://schemas.microsoft.com/office/drawing/2014/main" id="{E3B396A3-CB2B-FBB5-8C73-824F3DE54BA9}"/>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4" name="Footer Placeholder 3">
            <a:extLst>
              <a:ext uri="{FF2B5EF4-FFF2-40B4-BE49-F238E27FC236}">
                <a16:creationId xmlns:a16="http://schemas.microsoft.com/office/drawing/2014/main" id="{DF934CF9-F7F9-A890-42FE-E2E3856C1FB9}"/>
              </a:ext>
            </a:extLst>
          </p:cNvPr>
          <p:cNvSpPr>
            <a:spLocks noGrp="1"/>
          </p:cNvSpPr>
          <p:nvPr>
            <p:ph type="ftr" sz="quarter" idx="11"/>
          </p:nvPr>
        </p:nvSpPr>
        <p:spPr/>
        <p:txBody>
          <a:bodyPr/>
          <a:lstStyle/>
          <a:p>
            <a:endParaRPr lang="en-AF"/>
          </a:p>
        </p:txBody>
      </p:sp>
      <p:sp>
        <p:nvSpPr>
          <p:cNvPr id="5" name="Slide Number Placeholder 4">
            <a:extLst>
              <a:ext uri="{FF2B5EF4-FFF2-40B4-BE49-F238E27FC236}">
                <a16:creationId xmlns:a16="http://schemas.microsoft.com/office/drawing/2014/main" id="{0314338D-FA72-984B-7E49-352C2448B13B}"/>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65519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9BFFA9-488A-85BA-DB63-CE8FFEAFF9BA}"/>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3" name="Footer Placeholder 2">
            <a:extLst>
              <a:ext uri="{FF2B5EF4-FFF2-40B4-BE49-F238E27FC236}">
                <a16:creationId xmlns:a16="http://schemas.microsoft.com/office/drawing/2014/main" id="{DD35DB3A-B723-2AE1-B407-3AB88047B005}"/>
              </a:ext>
            </a:extLst>
          </p:cNvPr>
          <p:cNvSpPr>
            <a:spLocks noGrp="1"/>
          </p:cNvSpPr>
          <p:nvPr>
            <p:ph type="ftr" sz="quarter" idx="11"/>
          </p:nvPr>
        </p:nvSpPr>
        <p:spPr/>
        <p:txBody>
          <a:bodyPr/>
          <a:lstStyle/>
          <a:p>
            <a:endParaRPr lang="en-AF"/>
          </a:p>
        </p:txBody>
      </p:sp>
      <p:sp>
        <p:nvSpPr>
          <p:cNvPr id="4" name="Slide Number Placeholder 3">
            <a:extLst>
              <a:ext uri="{FF2B5EF4-FFF2-40B4-BE49-F238E27FC236}">
                <a16:creationId xmlns:a16="http://schemas.microsoft.com/office/drawing/2014/main" id="{32057D64-E4BE-421E-F13D-22D0E49DAC86}"/>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3530291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2279B-3032-7CA3-182A-655B02461C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Content Placeholder 2">
            <a:extLst>
              <a:ext uri="{FF2B5EF4-FFF2-40B4-BE49-F238E27FC236}">
                <a16:creationId xmlns:a16="http://schemas.microsoft.com/office/drawing/2014/main" id="{DC514899-A088-639D-3D2A-2F8EA00C92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Text Placeholder 3">
            <a:extLst>
              <a:ext uri="{FF2B5EF4-FFF2-40B4-BE49-F238E27FC236}">
                <a16:creationId xmlns:a16="http://schemas.microsoft.com/office/drawing/2014/main" id="{2AC65903-8406-9DA8-5BBF-3D83899A0D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07D8D9-87B9-FE4E-D3C0-C7367820221A}"/>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6" name="Footer Placeholder 5">
            <a:extLst>
              <a:ext uri="{FF2B5EF4-FFF2-40B4-BE49-F238E27FC236}">
                <a16:creationId xmlns:a16="http://schemas.microsoft.com/office/drawing/2014/main" id="{71E563B6-A3C2-46A7-202F-D6058B809C14}"/>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D9290EBE-F360-6D76-DFA4-FBCE3CF9C705}"/>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2393979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3CA76-2961-765B-1895-0DAEAE95F2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Picture Placeholder 2">
            <a:extLst>
              <a:ext uri="{FF2B5EF4-FFF2-40B4-BE49-F238E27FC236}">
                <a16:creationId xmlns:a16="http://schemas.microsoft.com/office/drawing/2014/main" id="{7B34598D-7642-1AF5-B3FE-480C9FEA80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F"/>
          </a:p>
        </p:txBody>
      </p:sp>
      <p:sp>
        <p:nvSpPr>
          <p:cNvPr id="4" name="Text Placeholder 3">
            <a:extLst>
              <a:ext uri="{FF2B5EF4-FFF2-40B4-BE49-F238E27FC236}">
                <a16:creationId xmlns:a16="http://schemas.microsoft.com/office/drawing/2014/main" id="{B92973B9-673C-0AE2-2078-343C5BFC2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9F6F07-D689-B8EF-834E-25DE4E924951}"/>
              </a:ext>
            </a:extLst>
          </p:cNvPr>
          <p:cNvSpPr>
            <a:spLocks noGrp="1"/>
          </p:cNvSpPr>
          <p:nvPr>
            <p:ph type="dt" sz="half" idx="10"/>
          </p:nvPr>
        </p:nvSpPr>
        <p:spPr/>
        <p:txBody>
          <a:bodyPr/>
          <a:lstStyle/>
          <a:p>
            <a:fld id="{313516D8-A2EA-504D-8273-362EA0B8104F}" type="datetimeFigureOut">
              <a:rPr lang="en-AF" smtClean="0"/>
              <a:t>8/23/26</a:t>
            </a:fld>
            <a:endParaRPr lang="en-AF"/>
          </a:p>
        </p:txBody>
      </p:sp>
      <p:sp>
        <p:nvSpPr>
          <p:cNvPr id="6" name="Footer Placeholder 5">
            <a:extLst>
              <a:ext uri="{FF2B5EF4-FFF2-40B4-BE49-F238E27FC236}">
                <a16:creationId xmlns:a16="http://schemas.microsoft.com/office/drawing/2014/main" id="{D4061EA7-34A0-1EA8-3777-28B427C62D1D}"/>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3B347F65-1342-F893-8AC4-210C36998FC4}"/>
              </a:ext>
            </a:extLst>
          </p:cNvPr>
          <p:cNvSpPr>
            <a:spLocks noGrp="1"/>
          </p:cNvSpPr>
          <p:nvPr>
            <p:ph type="sldNum" sz="quarter" idx="12"/>
          </p:nvPr>
        </p:nvSpPr>
        <p:spPr/>
        <p:txBody>
          <a:bodyPr/>
          <a:lstStyle/>
          <a:p>
            <a:fld id="{D49C09BB-361D-ED4B-957C-E2D75E686182}" type="slidenum">
              <a:rPr lang="en-AF" smtClean="0"/>
              <a:t>‹#›</a:t>
            </a:fld>
            <a:endParaRPr lang="en-AF"/>
          </a:p>
        </p:txBody>
      </p:sp>
    </p:spTree>
    <p:extLst>
      <p:ext uri="{BB962C8B-B14F-4D97-AF65-F5344CB8AC3E}">
        <p14:creationId xmlns:p14="http://schemas.microsoft.com/office/powerpoint/2010/main" val="68006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F0272C-C890-C330-4470-FD5FB876F9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F"/>
          </a:p>
        </p:txBody>
      </p:sp>
      <p:sp>
        <p:nvSpPr>
          <p:cNvPr id="3" name="Text Placeholder 2">
            <a:extLst>
              <a:ext uri="{FF2B5EF4-FFF2-40B4-BE49-F238E27FC236}">
                <a16:creationId xmlns:a16="http://schemas.microsoft.com/office/drawing/2014/main" id="{1BF4C751-3F3B-80A9-5AEB-30BF68A3A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677B57BB-9B88-6C8D-6212-38D6BD361B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516D8-A2EA-504D-8273-362EA0B8104F}" type="datetimeFigureOut">
              <a:rPr lang="en-AF" smtClean="0"/>
              <a:t>8/23/26</a:t>
            </a:fld>
            <a:endParaRPr lang="en-AF"/>
          </a:p>
        </p:txBody>
      </p:sp>
      <p:sp>
        <p:nvSpPr>
          <p:cNvPr id="5" name="Footer Placeholder 4">
            <a:extLst>
              <a:ext uri="{FF2B5EF4-FFF2-40B4-BE49-F238E27FC236}">
                <a16:creationId xmlns:a16="http://schemas.microsoft.com/office/drawing/2014/main" id="{BC36D7CC-5BB7-A0AC-D4D2-3D2AD230A0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F"/>
          </a:p>
        </p:txBody>
      </p:sp>
      <p:sp>
        <p:nvSpPr>
          <p:cNvPr id="6" name="Slide Number Placeholder 5">
            <a:extLst>
              <a:ext uri="{FF2B5EF4-FFF2-40B4-BE49-F238E27FC236}">
                <a16:creationId xmlns:a16="http://schemas.microsoft.com/office/drawing/2014/main" id="{3C0E3A73-8D07-F6DE-E0D2-8894CC6EA0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C09BB-361D-ED4B-957C-E2D75E686182}" type="slidenum">
              <a:rPr lang="en-AF" smtClean="0"/>
              <a:t>‹#›</a:t>
            </a:fld>
            <a:endParaRPr lang="en-AF"/>
          </a:p>
        </p:txBody>
      </p:sp>
    </p:spTree>
    <p:extLst>
      <p:ext uri="{BB962C8B-B14F-4D97-AF65-F5344CB8AC3E}">
        <p14:creationId xmlns:p14="http://schemas.microsoft.com/office/powerpoint/2010/main" val="274754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65D01-F0DC-9627-4A6E-D0E543CFE047}"/>
              </a:ext>
            </a:extLst>
          </p:cNvPr>
          <p:cNvSpPr>
            <a:spLocks noGrp="1"/>
          </p:cNvSpPr>
          <p:nvPr>
            <p:ph type="ctrTitle"/>
          </p:nvPr>
        </p:nvSpPr>
        <p:spPr>
          <a:xfrm>
            <a:off x="1524000" y="1122362"/>
            <a:ext cx="9144000" cy="2131477"/>
          </a:xfrm>
        </p:spPr>
        <p:txBody>
          <a:bodyPr>
            <a:normAutofit/>
          </a:bodyPr>
          <a:lstStyle/>
          <a:p>
            <a:r>
              <a:rPr lang="en-AF" sz="4000" b="1" dirty="0">
                <a:latin typeface="American Typewriter" panose="02090604020004020304" pitchFamily="18" charset="77"/>
              </a:rPr>
              <a:t>DEPORTATION, INADMISSIBLE PERSONS AND OFFENCES COMMITTED AT THE AIRPORT</a:t>
            </a:r>
          </a:p>
        </p:txBody>
      </p:sp>
    </p:spTree>
    <p:extLst>
      <p:ext uri="{BB962C8B-B14F-4D97-AF65-F5344CB8AC3E}">
        <p14:creationId xmlns:p14="http://schemas.microsoft.com/office/powerpoint/2010/main" val="263191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1F24D1-A739-EFCC-ECB0-D70AD5F7AAC0}"/>
              </a:ext>
            </a:extLst>
          </p:cNvPr>
          <p:cNvSpPr>
            <a:spLocks noGrp="1"/>
          </p:cNvSpPr>
          <p:nvPr>
            <p:ph idx="1"/>
          </p:nvPr>
        </p:nvSpPr>
        <p:spPr>
          <a:xfrm>
            <a:off x="838200" y="164124"/>
            <a:ext cx="10515600" cy="6012840"/>
          </a:xfrm>
        </p:spPr>
        <p:txBody>
          <a:bodyPr>
            <a:normAutofit fontScale="85000" lnSpcReduction="10000"/>
          </a:bodyPr>
          <a:lstStyle/>
          <a:p>
            <a:pPr marL="0" indent="0" algn="just">
              <a:buNone/>
            </a:pPr>
            <a:endParaRPr lang="en-US" dirty="0">
              <a:effectLst/>
              <a:latin typeface="American Typewriter" panose="02090604020004020304" pitchFamily="18" charset="77"/>
            </a:endParaRPr>
          </a:p>
          <a:p>
            <a:pPr marL="0" indent="0" algn="just">
              <a:lnSpc>
                <a:spcPct val="150000"/>
              </a:lnSpc>
              <a:buNone/>
            </a:pPr>
            <a:endParaRPr lang="en-US" dirty="0">
              <a:latin typeface="American Typewriter" panose="02090604020004020304" pitchFamily="18" charset="77"/>
            </a:endParaRPr>
          </a:p>
          <a:p>
            <a:pPr marL="0" indent="0" algn="just">
              <a:lnSpc>
                <a:spcPct val="150000"/>
              </a:lnSpc>
              <a:buNone/>
            </a:pPr>
            <a:r>
              <a:rPr lang="en-US" dirty="0">
                <a:effectLst/>
                <a:latin typeface="American Typewriter" panose="02090604020004020304" pitchFamily="18" charset="77"/>
              </a:rPr>
              <a:t>3).The Appropriate Authorities</a:t>
            </a:r>
            <a:r>
              <a:rPr lang="en-US" dirty="0">
                <a:solidFill>
                  <a:schemeClr val="accent4">
                    <a:lumMod val="75000"/>
                  </a:schemeClr>
                </a:solidFill>
                <a:effectLst/>
                <a:latin typeface="American Typewriter" panose="02090604020004020304" pitchFamily="18" charset="77"/>
              </a:rPr>
              <a:t>(</a:t>
            </a:r>
            <a:r>
              <a:rPr lang="en-US" dirty="0" err="1">
                <a:solidFill>
                  <a:schemeClr val="accent4">
                    <a:lumMod val="75000"/>
                  </a:schemeClr>
                </a:solidFill>
                <a:effectLst/>
                <a:latin typeface="American Typewriter" panose="02090604020004020304" pitchFamily="18" charset="77"/>
              </a:rPr>
              <a:t>e.g</a:t>
            </a:r>
            <a:r>
              <a:rPr lang="en-US" dirty="0">
                <a:solidFill>
                  <a:schemeClr val="accent4">
                    <a:lumMod val="75000"/>
                  </a:schemeClr>
                </a:solidFill>
                <a:effectLst/>
                <a:latin typeface="American Typewriter" panose="02090604020004020304" pitchFamily="18" charset="77"/>
              </a:rPr>
              <a:t> Directorate of Citizenship and Migration in Uganda)</a:t>
            </a:r>
            <a:r>
              <a:rPr lang="en-US" dirty="0">
                <a:effectLst/>
                <a:latin typeface="American Typewriter" panose="02090604020004020304" pitchFamily="18" charset="77"/>
              </a:rPr>
              <a:t> of the State named as issuer or the diplomatic mission of that </a:t>
            </a:r>
            <a:r>
              <a:rPr lang="en-US" b="1" dirty="0">
                <a:solidFill>
                  <a:srgbClr val="FF0000"/>
                </a:solidFill>
                <a:effectLst/>
                <a:latin typeface="American Typewriter" panose="02090604020004020304" pitchFamily="18" charset="77"/>
              </a:rPr>
              <a:t>State shall be notified of documents retained by the competent authority that seized the travel document</a:t>
            </a:r>
            <a:r>
              <a:rPr lang="en-US" dirty="0">
                <a:effectLst/>
                <a:latin typeface="American Typewriter" panose="02090604020004020304" pitchFamily="18" charset="77"/>
              </a:rPr>
              <a:t>.</a:t>
            </a:r>
          </a:p>
          <a:p>
            <a:pPr marL="0" indent="0" algn="just">
              <a:lnSpc>
                <a:spcPct val="150000"/>
              </a:lnSpc>
              <a:buNone/>
            </a:pPr>
            <a:endParaRPr lang="en-US" dirty="0">
              <a:effectLst/>
              <a:latin typeface="American Typewriter" panose="02090604020004020304" pitchFamily="18" charset="77"/>
            </a:endParaRPr>
          </a:p>
          <a:p>
            <a:pPr marL="0" indent="0" algn="just">
              <a:lnSpc>
                <a:spcPct val="150000"/>
              </a:lnSpc>
              <a:buNone/>
            </a:pPr>
            <a:r>
              <a:rPr lang="en-US" dirty="0">
                <a:effectLst/>
                <a:latin typeface="American Typewriter" panose="02090604020004020304" pitchFamily="18" charset="77"/>
              </a:rPr>
              <a:t>(4) The provisions referred to above in (1), (2) and (3) shall be applied at, including at the </a:t>
            </a:r>
            <a:r>
              <a:rPr lang="en-US" b="1" dirty="0">
                <a:solidFill>
                  <a:srgbClr val="00B0F0"/>
                </a:solidFill>
                <a:effectLst/>
                <a:latin typeface="American Typewriter" panose="02090604020004020304" pitchFamily="18" charset="77"/>
              </a:rPr>
              <a:t>point of departure </a:t>
            </a:r>
            <a:r>
              <a:rPr lang="en-US" dirty="0">
                <a:effectLst/>
                <a:latin typeface="American Typewriter" panose="02090604020004020304" pitchFamily="18" charset="77"/>
              </a:rPr>
              <a:t>(origin) and </a:t>
            </a:r>
            <a:r>
              <a:rPr lang="en-US" b="1" dirty="0">
                <a:solidFill>
                  <a:srgbClr val="00B050"/>
                </a:solidFill>
                <a:effectLst/>
                <a:latin typeface="American Typewriter" panose="02090604020004020304" pitchFamily="18" charset="77"/>
              </a:rPr>
              <a:t>at transit </a:t>
            </a:r>
            <a:r>
              <a:rPr lang="en-US" dirty="0">
                <a:effectLst/>
                <a:latin typeface="American Typewriter" panose="02090604020004020304" pitchFamily="18" charset="77"/>
              </a:rPr>
              <a:t>or </a:t>
            </a:r>
            <a:r>
              <a:rPr lang="en-US" b="1" dirty="0">
                <a:solidFill>
                  <a:schemeClr val="accent5">
                    <a:lumMod val="75000"/>
                  </a:schemeClr>
                </a:solidFill>
                <a:effectLst/>
                <a:latin typeface="American Typewriter" panose="02090604020004020304" pitchFamily="18" charset="77"/>
              </a:rPr>
              <a:t>transfer points</a:t>
            </a:r>
            <a:r>
              <a:rPr lang="en-US" dirty="0">
                <a:effectLst/>
                <a:latin typeface="American Typewriter" panose="02090604020004020304" pitchFamily="18" charset="77"/>
              </a:rPr>
              <a:t>.</a:t>
            </a:r>
          </a:p>
          <a:p>
            <a:endParaRPr lang="en-AF" dirty="0"/>
          </a:p>
        </p:txBody>
      </p:sp>
    </p:spTree>
    <p:extLst>
      <p:ext uri="{BB962C8B-B14F-4D97-AF65-F5344CB8AC3E}">
        <p14:creationId xmlns:p14="http://schemas.microsoft.com/office/powerpoint/2010/main" val="124490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283DB-E4E7-F344-C62D-4BDDFF66FBCE}"/>
              </a:ext>
            </a:extLst>
          </p:cNvPr>
          <p:cNvSpPr>
            <a:spLocks noGrp="1"/>
          </p:cNvSpPr>
          <p:nvPr>
            <p:ph type="title"/>
          </p:nvPr>
        </p:nvSpPr>
        <p:spPr/>
        <p:txBody>
          <a:bodyPr>
            <a:normAutofit fontScale="90000"/>
          </a:bodyPr>
          <a:lstStyle/>
          <a:p>
            <a:pPr algn="ctr"/>
            <a:br>
              <a:rPr lang="en-US" sz="4400" kern="100" dirty="0">
                <a:effectLst/>
                <a:latin typeface="American Typewriter" panose="02090604020004020304" pitchFamily="18" charset="77"/>
                <a:ea typeface="Calibri" panose="020F0502020204030204" pitchFamily="34" charset="0"/>
                <a:cs typeface="Times New Roman" panose="02020603050405020304" pitchFamily="18" charset="0"/>
              </a:rPr>
            </a:br>
            <a:r>
              <a:rPr lang="en-US" sz="4400" b="1" kern="100" dirty="0">
                <a:effectLst/>
                <a:latin typeface="American Typewriter" panose="02090604020004020304" pitchFamily="18" charset="77"/>
                <a:ea typeface="Calibri" panose="020F0502020204030204" pitchFamily="34" charset="0"/>
                <a:cs typeface="Times New Roman" panose="02020603050405020304" pitchFamily="18" charset="0"/>
              </a:rPr>
              <a:t>Offences committed at airports</a:t>
            </a:r>
            <a:br>
              <a:rPr lang="en-AF" sz="4400" b="1" kern="100" dirty="0">
                <a:effectLst/>
                <a:latin typeface="American Typewriter" panose="02090604020004020304" pitchFamily="18" charset="77"/>
                <a:ea typeface="Calibri" panose="020F0502020204030204" pitchFamily="34" charset="0"/>
                <a:cs typeface="Times New Roman" panose="02020603050405020304" pitchFamily="18" charset="0"/>
              </a:rPr>
            </a:br>
            <a:br>
              <a:rPr lang="en-US" b="1" dirty="0">
                <a:effectLst/>
                <a:latin typeface="Helvetica" pitchFamily="2" charset="0"/>
              </a:rPr>
            </a:br>
            <a:endParaRPr lang="en-AF" b="1" dirty="0"/>
          </a:p>
        </p:txBody>
      </p:sp>
      <p:sp>
        <p:nvSpPr>
          <p:cNvPr id="3" name="Content Placeholder 2">
            <a:extLst>
              <a:ext uri="{FF2B5EF4-FFF2-40B4-BE49-F238E27FC236}">
                <a16:creationId xmlns:a16="http://schemas.microsoft.com/office/drawing/2014/main" id="{CEF06382-30D0-6233-A8AB-D4DC4A7876AF}"/>
              </a:ext>
            </a:extLst>
          </p:cNvPr>
          <p:cNvSpPr>
            <a:spLocks noGrp="1"/>
          </p:cNvSpPr>
          <p:nvPr>
            <p:ph idx="1"/>
          </p:nvPr>
        </p:nvSpPr>
        <p:spPr/>
        <p:txBody>
          <a:bodyPr/>
          <a:lstStyle/>
          <a:p>
            <a:pPr marL="0" indent="0" algn="just">
              <a:buNone/>
            </a:pPr>
            <a:r>
              <a:rPr lang="en-US" dirty="0">
                <a:effectLst/>
                <a:latin typeface="American Typewriter" panose="02090604020004020304" pitchFamily="18" charset="77"/>
              </a:rPr>
              <a:t>A person commits an </a:t>
            </a:r>
            <a:r>
              <a:rPr lang="en-US" dirty="0" err="1">
                <a:effectLst/>
                <a:latin typeface="American Typewriter" panose="02090604020004020304" pitchFamily="18" charset="77"/>
              </a:rPr>
              <a:t>ofence</a:t>
            </a:r>
            <a:r>
              <a:rPr lang="en-US" dirty="0">
                <a:effectLst/>
                <a:latin typeface="American Typewriter" panose="02090604020004020304" pitchFamily="18" charset="77"/>
              </a:rPr>
              <a:t> if;</a:t>
            </a:r>
          </a:p>
          <a:p>
            <a:pPr marL="0" indent="0" algn="just">
              <a:buNone/>
            </a:pPr>
            <a:r>
              <a:rPr lang="en-US" dirty="0">
                <a:effectLst/>
                <a:latin typeface="American Typewriter" panose="02090604020004020304" pitchFamily="18" charset="77"/>
              </a:rPr>
              <a:t>a) </a:t>
            </a:r>
            <a:r>
              <a:rPr lang="en-US" b="1" dirty="0">
                <a:solidFill>
                  <a:srgbClr val="7030A0"/>
                </a:solidFill>
                <a:effectLst/>
                <a:latin typeface="American Typewriter" panose="02090604020004020304" pitchFamily="18" charset="77"/>
              </a:rPr>
              <a:t>Assaulting, harassing, intimidating or threatening </a:t>
            </a:r>
            <a:r>
              <a:rPr lang="en-US" dirty="0">
                <a:effectLst/>
                <a:latin typeface="American Typewriter" panose="02090604020004020304" pitchFamily="18" charset="77"/>
              </a:rPr>
              <a:t>an </a:t>
            </a:r>
            <a:r>
              <a:rPr lang="en-US" b="1" dirty="0">
                <a:solidFill>
                  <a:schemeClr val="accent6">
                    <a:lumMod val="75000"/>
                  </a:schemeClr>
                </a:solidFill>
                <a:effectLst/>
                <a:latin typeface="American Typewriter" panose="02090604020004020304" pitchFamily="18" charset="77"/>
              </a:rPr>
              <a:t>aviation security officer </a:t>
            </a:r>
            <a:r>
              <a:rPr lang="en-US" dirty="0">
                <a:effectLst/>
                <a:latin typeface="American Typewriter" panose="02090604020004020304" pitchFamily="18" charset="77"/>
              </a:rPr>
              <a:t>or </a:t>
            </a:r>
            <a:r>
              <a:rPr lang="en-US" b="1" dirty="0" err="1">
                <a:solidFill>
                  <a:srgbClr val="FF0000"/>
                </a:solidFill>
                <a:effectLst/>
                <a:latin typeface="American Typewriter" panose="02090604020004020304" pitchFamily="18" charset="77"/>
              </a:rPr>
              <a:t>authorised</a:t>
            </a:r>
            <a:r>
              <a:rPr lang="en-US" b="1" dirty="0">
                <a:solidFill>
                  <a:srgbClr val="FF0000"/>
                </a:solidFill>
                <a:effectLst/>
                <a:latin typeface="American Typewriter" panose="02090604020004020304" pitchFamily="18" charset="77"/>
              </a:rPr>
              <a:t> person</a:t>
            </a:r>
            <a:r>
              <a:rPr lang="en-US" dirty="0">
                <a:effectLst/>
                <a:latin typeface="American Typewriter" panose="02090604020004020304" pitchFamily="18" charset="77"/>
              </a:rPr>
              <a:t>, whether physically or verbally, if the act interferes with the performance of or lessens the ability of the aviation security officer or </a:t>
            </a:r>
            <a:r>
              <a:rPr lang="en-US" dirty="0" err="1">
                <a:effectLst/>
                <a:latin typeface="American Typewriter" panose="02090604020004020304" pitchFamily="18" charset="77"/>
              </a:rPr>
              <a:t>authorised</a:t>
            </a:r>
            <a:r>
              <a:rPr lang="en-US" dirty="0">
                <a:effectLst/>
                <a:latin typeface="American Typewriter" panose="02090604020004020304" pitchFamily="18" charset="77"/>
              </a:rPr>
              <a:t> person to perform his or her duties.</a:t>
            </a:r>
          </a:p>
          <a:p>
            <a:endParaRPr lang="en-AF" dirty="0"/>
          </a:p>
        </p:txBody>
      </p:sp>
    </p:spTree>
    <p:extLst>
      <p:ext uri="{BB962C8B-B14F-4D97-AF65-F5344CB8AC3E}">
        <p14:creationId xmlns:p14="http://schemas.microsoft.com/office/powerpoint/2010/main" val="449131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2A3F1D-35F6-8553-08A0-1E4EAD309482}"/>
              </a:ext>
            </a:extLst>
          </p:cNvPr>
          <p:cNvSpPr>
            <a:spLocks noGrp="1"/>
          </p:cNvSpPr>
          <p:nvPr>
            <p:ph idx="1"/>
          </p:nvPr>
        </p:nvSpPr>
        <p:spPr>
          <a:xfrm>
            <a:off x="240323" y="117231"/>
            <a:ext cx="7391400" cy="6083178"/>
          </a:xfrm>
        </p:spPr>
        <p:txBody>
          <a:bodyPr>
            <a:normAutofit lnSpcReduction="10000"/>
          </a:bodyPr>
          <a:lstStyle/>
          <a:p>
            <a:pPr algn="just"/>
            <a:r>
              <a:rPr lang="en-GB" b="1" i="0" u="none" strike="noStrike" dirty="0">
                <a:solidFill>
                  <a:srgbClr val="000000"/>
                </a:solidFill>
                <a:effectLst/>
                <a:latin typeface="American Typewriter" panose="02090604020004020304" pitchFamily="18" charset="77"/>
              </a:rPr>
              <a:t>Assaults on aviation and security officers at airports</a:t>
            </a:r>
            <a:r>
              <a:rPr lang="en-GB" b="0" i="0" u="none" strike="noStrike" dirty="0">
                <a:solidFill>
                  <a:srgbClr val="000000"/>
                </a:solidFill>
                <a:effectLst/>
                <a:latin typeface="American Typewriter" panose="02090604020004020304" pitchFamily="18" charset="77"/>
              </a:rPr>
              <a:t>:- typically involve unruly passengers reacting violently during security screening, baggage disputes, or boarding denials.</a:t>
            </a:r>
          </a:p>
          <a:p>
            <a:pPr marL="0" indent="0" algn="just">
              <a:buNone/>
            </a:pPr>
            <a:endParaRPr lang="en-GB" b="0" i="0" u="none" strike="noStrike" dirty="0">
              <a:solidFill>
                <a:srgbClr val="000000"/>
              </a:solidFill>
              <a:effectLst/>
              <a:latin typeface="American Typewriter" panose="02090604020004020304" pitchFamily="18" charset="77"/>
            </a:endParaRPr>
          </a:p>
          <a:p>
            <a:pPr algn="just"/>
            <a:r>
              <a:rPr lang="en-GB" b="1" i="0" u="none" strike="noStrike" dirty="0">
                <a:solidFill>
                  <a:srgbClr val="000000"/>
                </a:solidFill>
                <a:effectLst/>
                <a:latin typeface="American Typewriter" panose="02090604020004020304" pitchFamily="18" charset="77"/>
              </a:rPr>
              <a:t>Harassing aviation or airport security officers involves:-</a:t>
            </a:r>
            <a:r>
              <a:rPr lang="en-GB" b="0" i="0" u="none" strike="noStrike" dirty="0">
                <a:solidFill>
                  <a:srgbClr val="000000"/>
                </a:solidFill>
                <a:effectLst/>
                <a:latin typeface="-webkit-standard"/>
              </a:rPr>
              <a:t> </a:t>
            </a:r>
            <a:r>
              <a:rPr lang="en-GB" i="0" u="none" strike="noStrike" dirty="0">
                <a:solidFill>
                  <a:srgbClr val="7030A0"/>
                </a:solidFill>
                <a:effectLst/>
                <a:latin typeface="American Typewriter" panose="02090604020004020304" pitchFamily="18" charset="77"/>
              </a:rPr>
              <a:t>Making verbal threats of physical harm or threatening to damage airport property</a:t>
            </a:r>
            <a:r>
              <a:rPr lang="en-GB" b="0" i="0" u="none" strike="noStrike" dirty="0">
                <a:solidFill>
                  <a:srgbClr val="000000"/>
                </a:solidFill>
                <a:effectLst/>
                <a:latin typeface="American Typewriter" panose="02090604020004020304" pitchFamily="18" charset="77"/>
              </a:rPr>
              <a:t>;</a:t>
            </a:r>
            <a:r>
              <a:rPr lang="en-GB" b="0" i="0" u="none" strike="noStrike" dirty="0">
                <a:solidFill>
                  <a:srgbClr val="000000"/>
                </a:solidFill>
                <a:effectLst/>
                <a:latin typeface="-webkit-standard"/>
              </a:rPr>
              <a:t> </a:t>
            </a:r>
            <a:r>
              <a:rPr lang="en-GB" i="0" u="none" strike="noStrike" dirty="0">
                <a:solidFill>
                  <a:schemeClr val="accent1"/>
                </a:solidFill>
                <a:effectLst/>
                <a:latin typeface="American Typewriter" panose="02090604020004020304" pitchFamily="18" charset="77"/>
              </a:rPr>
              <a:t>Intentionally refusing to comply with bag-check orders, pat-down procedures, or metal detector protocols</a:t>
            </a:r>
            <a:r>
              <a:rPr lang="en-GB" b="0" i="0" u="none" strike="noStrike" dirty="0">
                <a:solidFill>
                  <a:srgbClr val="000000"/>
                </a:solidFill>
                <a:effectLst/>
                <a:latin typeface="American Typewriter" panose="02090604020004020304" pitchFamily="18" charset="77"/>
              </a:rPr>
              <a:t>;</a:t>
            </a:r>
            <a:r>
              <a:rPr lang="en-GB" b="0" i="0" u="none" strike="noStrike" dirty="0">
                <a:solidFill>
                  <a:srgbClr val="000000"/>
                </a:solidFill>
                <a:effectLst/>
                <a:latin typeface="-webkit-standard"/>
              </a:rPr>
              <a:t> </a:t>
            </a:r>
            <a:r>
              <a:rPr lang="en-GB" i="0" u="none" strike="noStrike" dirty="0">
                <a:solidFill>
                  <a:schemeClr val="accent6">
                    <a:lumMod val="75000"/>
                  </a:schemeClr>
                </a:solidFill>
                <a:effectLst/>
                <a:latin typeface="American Typewriter" panose="02090604020004020304" pitchFamily="18" charset="77"/>
              </a:rPr>
              <a:t>Refusing to step back from a secure line, or grabbing an officer's uniform or equipment</a:t>
            </a:r>
            <a:r>
              <a:rPr lang="en-GB" i="0" u="none" strike="noStrike" dirty="0">
                <a:solidFill>
                  <a:srgbClr val="000000"/>
                </a:solidFill>
                <a:effectLst/>
                <a:latin typeface="American Typewriter" panose="02090604020004020304" pitchFamily="18" charset="77"/>
              </a:rPr>
              <a:t>.</a:t>
            </a:r>
            <a:endParaRPr lang="en-UG" dirty="0">
              <a:latin typeface="American Typewriter" panose="02090604020004020304" pitchFamily="18" charset="77"/>
            </a:endParaRPr>
          </a:p>
        </p:txBody>
      </p:sp>
      <p:pic>
        <p:nvPicPr>
          <p:cNvPr id="4" name="Picture 3">
            <a:extLst>
              <a:ext uri="{FF2B5EF4-FFF2-40B4-BE49-F238E27FC236}">
                <a16:creationId xmlns:a16="http://schemas.microsoft.com/office/drawing/2014/main" id="{9283B190-CBFD-3C77-DD78-E286D5BBC092}"/>
              </a:ext>
            </a:extLst>
          </p:cNvPr>
          <p:cNvPicPr>
            <a:picLocks noChangeAspect="1"/>
          </p:cNvPicPr>
          <p:nvPr/>
        </p:nvPicPr>
        <p:blipFill>
          <a:blip r:embed="rId2"/>
          <a:stretch>
            <a:fillRect/>
          </a:stretch>
        </p:blipFill>
        <p:spPr>
          <a:xfrm>
            <a:off x="7631723" y="117231"/>
            <a:ext cx="4443046" cy="3575538"/>
          </a:xfrm>
          <a:prstGeom prst="rect">
            <a:avLst/>
          </a:prstGeom>
        </p:spPr>
      </p:pic>
    </p:spTree>
    <p:extLst>
      <p:ext uri="{BB962C8B-B14F-4D97-AF65-F5344CB8AC3E}">
        <p14:creationId xmlns:p14="http://schemas.microsoft.com/office/powerpoint/2010/main" val="3140440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E5C221-4420-CE4A-BF9B-00D4C2637373}"/>
              </a:ext>
            </a:extLst>
          </p:cNvPr>
          <p:cNvSpPr>
            <a:spLocks noGrp="1"/>
          </p:cNvSpPr>
          <p:nvPr>
            <p:ph idx="1"/>
          </p:nvPr>
        </p:nvSpPr>
        <p:spPr>
          <a:xfrm>
            <a:off x="838200" y="486888"/>
            <a:ext cx="10515600" cy="5690075"/>
          </a:xfrm>
        </p:spPr>
        <p:txBody>
          <a:bodyPr/>
          <a:lstStyle/>
          <a:p>
            <a:pPr marL="0" indent="0" algn="just">
              <a:buNone/>
            </a:pPr>
            <a:r>
              <a:rPr lang="en-AF" dirty="0"/>
              <a:t>b</a:t>
            </a:r>
            <a:r>
              <a:rPr lang="en-AF"/>
              <a:t>) </a:t>
            </a:r>
            <a:r>
              <a:rPr lang="en-US" b="1" dirty="0">
                <a:solidFill>
                  <a:srgbClr val="FF0000"/>
                </a:solidFill>
                <a:latin typeface="American Typewriter" panose="02090604020004020304" pitchFamily="18" charset="77"/>
              </a:rPr>
              <a:t>R</a:t>
            </a:r>
            <a:r>
              <a:rPr lang="en-US" b="1" dirty="0">
                <a:solidFill>
                  <a:srgbClr val="FF0000"/>
                </a:solidFill>
                <a:effectLst/>
                <a:latin typeface="American Typewriter" panose="02090604020004020304" pitchFamily="18" charset="77"/>
              </a:rPr>
              <a:t>efusing to comply with a lawful instruction </a:t>
            </a:r>
            <a:r>
              <a:rPr lang="en-US" dirty="0">
                <a:effectLst/>
                <a:latin typeface="American Typewriter" panose="02090604020004020304" pitchFamily="18" charset="77"/>
              </a:rPr>
              <a:t>given by the </a:t>
            </a:r>
            <a:r>
              <a:rPr lang="en-US" b="1" dirty="0">
                <a:solidFill>
                  <a:srgbClr val="FF0000"/>
                </a:solidFill>
                <a:effectLst/>
                <a:latin typeface="American Typewriter" panose="02090604020004020304" pitchFamily="18" charset="77"/>
              </a:rPr>
              <a:t>airport operator </a:t>
            </a:r>
            <a:r>
              <a:rPr lang="en-US" dirty="0">
                <a:effectLst/>
                <a:latin typeface="American Typewriter" panose="02090604020004020304" pitchFamily="18" charset="77"/>
              </a:rPr>
              <a:t>or </a:t>
            </a:r>
            <a:r>
              <a:rPr lang="en-US" b="1" dirty="0">
                <a:solidFill>
                  <a:srgbClr val="7030A0"/>
                </a:solidFill>
                <a:effectLst/>
                <a:latin typeface="American Typewriter" panose="02090604020004020304" pitchFamily="18" charset="77"/>
              </a:rPr>
              <a:t>an aviation security officer </a:t>
            </a:r>
            <a:r>
              <a:rPr lang="en-US" dirty="0">
                <a:effectLst/>
                <a:latin typeface="American Typewriter" panose="02090604020004020304" pitchFamily="18" charset="77"/>
              </a:rPr>
              <a:t>or </a:t>
            </a:r>
            <a:r>
              <a:rPr lang="en-US" b="1" dirty="0" err="1">
                <a:solidFill>
                  <a:srgbClr val="7030A0"/>
                </a:solidFill>
                <a:effectLst/>
                <a:latin typeface="American Typewriter" panose="02090604020004020304" pitchFamily="18" charset="77"/>
              </a:rPr>
              <a:t>authorised</a:t>
            </a:r>
            <a:r>
              <a:rPr lang="en-US" b="1" dirty="0">
                <a:solidFill>
                  <a:srgbClr val="7030A0"/>
                </a:solidFill>
                <a:effectLst/>
                <a:latin typeface="American Typewriter" panose="02090604020004020304" pitchFamily="18" charset="77"/>
              </a:rPr>
              <a:t> person </a:t>
            </a:r>
            <a:r>
              <a:rPr lang="en-US" dirty="0">
                <a:effectLst/>
                <a:latin typeface="American Typewriter" panose="02090604020004020304" pitchFamily="18" charset="77"/>
              </a:rPr>
              <a:t>for the purpose of ensuring the safety and security at the airport or of any person or property at the airport or for the purpose of maintaining good order and discipline at the airport </a:t>
            </a:r>
          </a:p>
          <a:p>
            <a:pPr marL="0" indent="0" algn="just">
              <a:buNone/>
            </a:pPr>
            <a:endParaRPr lang="en-US" dirty="0">
              <a:latin typeface="American Typewriter" panose="02090604020004020304" pitchFamily="18" charset="77"/>
            </a:endParaRPr>
          </a:p>
          <a:p>
            <a:pPr marL="0" indent="0" algn="just">
              <a:buNone/>
            </a:pPr>
            <a:r>
              <a:rPr lang="en-US" dirty="0">
                <a:effectLst/>
                <a:latin typeface="American Typewriter" panose="02090604020004020304" pitchFamily="18" charset="77"/>
              </a:rPr>
              <a:t>c) </a:t>
            </a:r>
            <a:r>
              <a:rPr lang="en-US" b="1" dirty="0">
                <a:solidFill>
                  <a:srgbClr val="7030A0"/>
                </a:solidFill>
                <a:latin typeface="American Typewriter" panose="02090604020004020304" pitchFamily="18" charset="77"/>
              </a:rPr>
              <a:t>F</a:t>
            </a:r>
            <a:r>
              <a:rPr lang="en-US" b="1" dirty="0">
                <a:solidFill>
                  <a:srgbClr val="7030A0"/>
                </a:solidFill>
                <a:effectLst/>
                <a:latin typeface="American Typewriter" panose="02090604020004020304" pitchFamily="18" charset="77"/>
              </a:rPr>
              <a:t>orcefully entering an aircraft </a:t>
            </a:r>
            <a:r>
              <a:rPr lang="en-US" dirty="0">
                <a:effectLst/>
                <a:latin typeface="American Typewriter" panose="02090604020004020304" pitchFamily="18" charset="77"/>
              </a:rPr>
              <a:t>at an airport or on the premises of an aeronautical facility.</a:t>
            </a:r>
          </a:p>
          <a:p>
            <a:pPr marL="0" indent="0" algn="just">
              <a:buNone/>
            </a:pPr>
            <a:r>
              <a:rPr lang="en-US" dirty="0">
                <a:latin typeface="American Typewriter" panose="02090604020004020304" pitchFamily="18" charset="77"/>
              </a:rPr>
              <a:t>d</a:t>
            </a:r>
            <a:r>
              <a:rPr lang="en-US" dirty="0">
                <a:effectLst/>
                <a:latin typeface="American Typewriter" panose="02090604020004020304" pitchFamily="18" charset="77"/>
              </a:rPr>
              <a:t>)</a:t>
            </a:r>
            <a:r>
              <a:rPr lang="en-US" b="1" dirty="0">
                <a:solidFill>
                  <a:srgbClr val="7030A0"/>
                </a:solidFill>
                <a:latin typeface="American Typewriter" panose="02090604020004020304" pitchFamily="18" charset="77"/>
              </a:rPr>
              <a:t>P</a:t>
            </a:r>
            <a:r>
              <a:rPr lang="en-US" b="1" dirty="0">
                <a:solidFill>
                  <a:srgbClr val="7030A0"/>
                </a:solidFill>
                <a:effectLst/>
                <a:latin typeface="American Typewriter" panose="02090604020004020304" pitchFamily="18" charset="77"/>
              </a:rPr>
              <a:t>ossessing or introducing on board an aircraft or at an airport a weapon or hazardous device </a:t>
            </a:r>
            <a:r>
              <a:rPr lang="en-US" dirty="0">
                <a:effectLst/>
                <a:latin typeface="American Typewriter" panose="02090604020004020304" pitchFamily="18" charset="77"/>
              </a:rPr>
              <a:t>or material intended for criminal purposes</a:t>
            </a:r>
          </a:p>
          <a:p>
            <a:pPr marL="0" indent="0" algn="just">
              <a:buNone/>
            </a:pPr>
            <a:endParaRPr lang="en-US" dirty="0">
              <a:effectLst/>
              <a:latin typeface="American Typewriter" panose="02090604020004020304" pitchFamily="18" charset="77"/>
            </a:endParaRPr>
          </a:p>
          <a:p>
            <a:pPr marL="0" indent="0">
              <a:buNone/>
            </a:pPr>
            <a:endParaRPr lang="en-AF" dirty="0"/>
          </a:p>
        </p:txBody>
      </p:sp>
    </p:spTree>
    <p:extLst>
      <p:ext uri="{BB962C8B-B14F-4D97-AF65-F5344CB8AC3E}">
        <p14:creationId xmlns:p14="http://schemas.microsoft.com/office/powerpoint/2010/main" val="2896964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D948C-75D0-433E-BB62-EB9B442F7D9D}"/>
              </a:ext>
            </a:extLst>
          </p:cNvPr>
          <p:cNvSpPr>
            <a:spLocks noGrp="1"/>
          </p:cNvSpPr>
          <p:nvPr>
            <p:ph idx="1"/>
          </p:nvPr>
        </p:nvSpPr>
        <p:spPr>
          <a:xfrm>
            <a:off x="181708" y="362959"/>
            <a:ext cx="11635154" cy="5944056"/>
          </a:xfrm>
        </p:spPr>
        <p:txBody>
          <a:bodyPr>
            <a:normAutofit/>
          </a:bodyPr>
          <a:lstStyle/>
          <a:p>
            <a:pPr marL="0" indent="0" algn="just">
              <a:buNone/>
            </a:pPr>
            <a:r>
              <a:rPr lang="en-US" dirty="0">
                <a:effectLst/>
                <a:latin typeface="American Typewriter" panose="02090604020004020304" pitchFamily="18" charset="77"/>
              </a:rPr>
              <a:t>(c) </a:t>
            </a:r>
            <a:r>
              <a:rPr lang="en-US" b="1" dirty="0">
                <a:solidFill>
                  <a:srgbClr val="00B050"/>
                </a:solidFill>
                <a:latin typeface="American Typewriter" panose="02090604020004020304" pitchFamily="18" charset="77"/>
              </a:rPr>
              <a:t>E</a:t>
            </a:r>
            <a:r>
              <a:rPr lang="en-US" b="1" dirty="0">
                <a:solidFill>
                  <a:srgbClr val="00B050"/>
                </a:solidFill>
                <a:effectLst/>
                <a:latin typeface="American Typewriter" panose="02090604020004020304" pitchFamily="18" charset="77"/>
              </a:rPr>
              <a:t>ngaging in an act of physical violence </a:t>
            </a:r>
            <a:r>
              <a:rPr lang="en-US" dirty="0">
                <a:effectLst/>
                <a:latin typeface="American Typewriter" panose="02090604020004020304" pitchFamily="18" charset="77"/>
              </a:rPr>
              <a:t>against an aviation security officer or </a:t>
            </a:r>
            <a:r>
              <a:rPr lang="en-US" dirty="0" err="1">
                <a:effectLst/>
                <a:latin typeface="American Typewriter" panose="02090604020004020304" pitchFamily="18" charset="77"/>
              </a:rPr>
              <a:t>authorised</a:t>
            </a:r>
            <a:r>
              <a:rPr lang="en-US" dirty="0">
                <a:effectLst/>
                <a:latin typeface="American Typewriter" panose="02090604020004020304" pitchFamily="18" charset="77"/>
              </a:rPr>
              <a:t> person on duty.</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(d) </a:t>
            </a:r>
            <a:r>
              <a:rPr lang="en-US" b="1" dirty="0">
                <a:solidFill>
                  <a:srgbClr val="00B050"/>
                </a:solidFill>
                <a:latin typeface="American Typewriter" panose="02090604020004020304" pitchFamily="18" charset="77"/>
              </a:rPr>
              <a:t>T</a:t>
            </a:r>
            <a:r>
              <a:rPr lang="en-US" b="1" dirty="0">
                <a:solidFill>
                  <a:srgbClr val="00B050"/>
                </a:solidFill>
                <a:effectLst/>
                <a:latin typeface="American Typewriter" panose="02090604020004020304" pitchFamily="18" charset="77"/>
              </a:rPr>
              <a:t>ampering or intentionally causing damage to or destroying property </a:t>
            </a:r>
            <a:r>
              <a:rPr lang="en-US" dirty="0">
                <a:effectLst/>
                <a:latin typeface="American Typewriter" panose="02090604020004020304" pitchFamily="18" charset="77"/>
              </a:rPr>
              <a:t>at an airport.</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(e) </a:t>
            </a:r>
            <a:r>
              <a:rPr lang="en-US" b="1" dirty="0">
                <a:solidFill>
                  <a:srgbClr val="00B050"/>
                </a:solidFill>
                <a:latin typeface="American Typewriter" panose="02090604020004020304" pitchFamily="18" charset="77"/>
              </a:rPr>
              <a:t>D</a:t>
            </a:r>
            <a:r>
              <a:rPr lang="en-US" b="1" dirty="0">
                <a:solidFill>
                  <a:srgbClr val="00B050"/>
                </a:solidFill>
                <a:effectLst/>
                <a:latin typeface="American Typewriter" panose="02090604020004020304" pitchFamily="18" charset="77"/>
              </a:rPr>
              <a:t>estroying an aircraft in service </a:t>
            </a:r>
            <a:r>
              <a:rPr lang="en-US" dirty="0">
                <a:effectLst/>
                <a:latin typeface="American Typewriter" panose="02090604020004020304" pitchFamily="18" charset="77"/>
              </a:rPr>
              <a:t>rendering it incapable of flying or endangering its safety in-flight.</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(f) </a:t>
            </a:r>
            <a:r>
              <a:rPr lang="en-US" b="1" dirty="0">
                <a:solidFill>
                  <a:srgbClr val="00B050"/>
                </a:solidFill>
                <a:latin typeface="American Typewriter" panose="02090604020004020304" pitchFamily="18" charset="77"/>
              </a:rPr>
              <a:t>T</a:t>
            </a:r>
            <a:r>
              <a:rPr lang="en-US" b="1" dirty="0">
                <a:solidFill>
                  <a:srgbClr val="00B050"/>
                </a:solidFill>
                <a:effectLst/>
                <a:latin typeface="American Typewriter" panose="02090604020004020304" pitchFamily="18" charset="77"/>
              </a:rPr>
              <a:t>aking</a:t>
            </a:r>
            <a:r>
              <a:rPr lang="en-US" dirty="0">
                <a:effectLst/>
                <a:latin typeface="American Typewriter" panose="02090604020004020304" pitchFamily="18" charset="77"/>
              </a:rPr>
              <a:t> </a:t>
            </a:r>
            <a:r>
              <a:rPr lang="en-US" b="1" dirty="0">
                <a:solidFill>
                  <a:srgbClr val="00B050"/>
                </a:solidFill>
                <a:effectLst/>
                <a:latin typeface="American Typewriter" panose="02090604020004020304" pitchFamily="18" charset="77"/>
              </a:rPr>
              <a:t>hostages(</a:t>
            </a:r>
            <a:r>
              <a:rPr lang="en-US" i="1" dirty="0">
                <a:solidFill>
                  <a:srgbClr val="00B050"/>
                </a:solidFill>
                <a:effectLst/>
                <a:latin typeface="American Typewriter" panose="02090604020004020304" pitchFamily="18" charset="77"/>
              </a:rPr>
              <a:t>detention of people with threats to kill them</a:t>
            </a:r>
            <a:r>
              <a:rPr lang="en-US" b="1" dirty="0">
                <a:solidFill>
                  <a:srgbClr val="00B050"/>
                </a:solidFill>
                <a:effectLst/>
                <a:latin typeface="American Typewriter" panose="02090604020004020304" pitchFamily="18" charset="77"/>
              </a:rPr>
              <a:t>) on board an aircraft </a:t>
            </a:r>
            <a:r>
              <a:rPr lang="en-US" dirty="0">
                <a:effectLst/>
                <a:latin typeface="American Typewriter" panose="02090604020004020304" pitchFamily="18" charset="77"/>
              </a:rPr>
              <a:t>on ground or at an airport </a:t>
            </a:r>
          </a:p>
          <a:p>
            <a:endParaRPr lang="en-AF" dirty="0"/>
          </a:p>
        </p:txBody>
      </p:sp>
    </p:spTree>
    <p:extLst>
      <p:ext uri="{BB962C8B-B14F-4D97-AF65-F5344CB8AC3E}">
        <p14:creationId xmlns:p14="http://schemas.microsoft.com/office/powerpoint/2010/main" val="2475997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2B7C5A-DEBA-9235-A17C-8CE4FE5F71EC}"/>
              </a:ext>
            </a:extLst>
          </p:cNvPr>
          <p:cNvSpPr>
            <a:spLocks noGrp="1"/>
          </p:cNvSpPr>
          <p:nvPr>
            <p:ph idx="1"/>
          </p:nvPr>
        </p:nvSpPr>
        <p:spPr>
          <a:xfrm>
            <a:off x="838200" y="1056904"/>
            <a:ext cx="10515600" cy="5120059"/>
          </a:xfrm>
        </p:spPr>
        <p:txBody>
          <a:bodyPr/>
          <a:lstStyle/>
          <a:p>
            <a:pPr marL="0" indent="0" algn="just">
              <a:buNone/>
            </a:pPr>
            <a:r>
              <a:rPr lang="en-US" dirty="0">
                <a:effectLst/>
                <a:latin typeface="American Typewriter" panose="02090604020004020304" pitchFamily="18" charset="77"/>
              </a:rPr>
              <a:t>(g) </a:t>
            </a:r>
            <a:r>
              <a:rPr lang="en-US" b="1" dirty="0">
                <a:solidFill>
                  <a:srgbClr val="00B050"/>
                </a:solidFill>
                <a:effectLst/>
                <a:latin typeface="American Typewriter" panose="02090604020004020304" pitchFamily="18" charset="77"/>
              </a:rPr>
              <a:t>Destroying or damaging air navigation facilities or interfering with their operation</a:t>
            </a:r>
            <a:r>
              <a:rPr lang="en-US" dirty="0">
                <a:effectLst/>
                <a:latin typeface="American Typewriter" panose="02090604020004020304" pitchFamily="18" charset="77"/>
              </a:rPr>
              <a:t>, where any such act is likely to endanger the safety of the aircraft in-flight.</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(j) </a:t>
            </a:r>
            <a:r>
              <a:rPr lang="en-US" b="1" dirty="0">
                <a:solidFill>
                  <a:srgbClr val="00B050"/>
                </a:solidFill>
                <a:latin typeface="American Typewriter" panose="02090604020004020304" pitchFamily="18" charset="77"/>
              </a:rPr>
              <a:t>C</a:t>
            </a:r>
            <a:r>
              <a:rPr lang="en-US" b="1" dirty="0">
                <a:solidFill>
                  <a:srgbClr val="00B050"/>
                </a:solidFill>
                <a:effectLst/>
                <a:latin typeface="American Typewriter" panose="02090604020004020304" pitchFamily="18" charset="77"/>
              </a:rPr>
              <a:t>ommunicating information which is known to be false</a:t>
            </a:r>
            <a:r>
              <a:rPr lang="en-US" dirty="0">
                <a:effectLst/>
                <a:latin typeface="American Typewriter" panose="02090604020004020304" pitchFamily="18" charset="77"/>
              </a:rPr>
              <a:t>, that may result in endangering the safety of an aircraft in flight or on the ground</a:t>
            </a:r>
            <a:r>
              <a:rPr lang="en-US" dirty="0">
                <a:latin typeface="American Typewriter" panose="02090604020004020304" pitchFamily="18" charset="77"/>
              </a:rPr>
              <a:t>.</a:t>
            </a:r>
            <a:r>
              <a:rPr lang="en-US" dirty="0">
                <a:effectLst/>
                <a:latin typeface="American Typewriter" panose="02090604020004020304" pitchFamily="18" charset="77"/>
              </a:rPr>
              <a:t> </a:t>
            </a:r>
            <a:r>
              <a:rPr lang="en-US" dirty="0" err="1">
                <a:latin typeface="American Typewriter" panose="02090604020004020304" pitchFamily="18" charset="77"/>
              </a:rPr>
              <a:t>E.g</a:t>
            </a:r>
            <a:r>
              <a:rPr lang="en-US" dirty="0">
                <a:latin typeface="American Typewriter" panose="02090604020004020304" pitchFamily="18" charset="77"/>
              </a:rPr>
              <a:t> </a:t>
            </a:r>
            <a:r>
              <a:rPr lang="en-GB" b="1" i="0" u="none" strike="noStrike" dirty="0">
                <a:solidFill>
                  <a:srgbClr val="FF0000"/>
                </a:solidFill>
                <a:effectLst/>
                <a:latin typeface="American Typewriter" panose="02090604020004020304" pitchFamily="18" charset="77"/>
              </a:rPr>
              <a:t>making hoax bomb threats</a:t>
            </a:r>
            <a:endParaRPr lang="en-AF" b="1" dirty="0">
              <a:solidFill>
                <a:srgbClr val="FF0000"/>
              </a:solidFill>
              <a:latin typeface="American Typewriter" panose="02090604020004020304" pitchFamily="18" charset="77"/>
            </a:endParaRPr>
          </a:p>
        </p:txBody>
      </p:sp>
    </p:spTree>
    <p:extLst>
      <p:ext uri="{BB962C8B-B14F-4D97-AF65-F5344CB8AC3E}">
        <p14:creationId xmlns:p14="http://schemas.microsoft.com/office/powerpoint/2010/main" val="2099266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B3EF25-E1B5-A9BD-4414-AAE92C5B06E9}"/>
              </a:ext>
            </a:extLst>
          </p:cNvPr>
          <p:cNvSpPr>
            <a:spLocks noGrp="1"/>
          </p:cNvSpPr>
          <p:nvPr>
            <p:ph idx="1"/>
          </p:nvPr>
        </p:nvSpPr>
        <p:spPr>
          <a:xfrm>
            <a:off x="351692" y="178130"/>
            <a:ext cx="11002108" cy="6329548"/>
          </a:xfrm>
        </p:spPr>
        <p:txBody>
          <a:bodyPr>
            <a:normAutofit/>
          </a:bodyPr>
          <a:lstStyle/>
          <a:p>
            <a:pPr marL="0" indent="0" algn="just">
              <a:buNone/>
            </a:pPr>
            <a:r>
              <a:rPr lang="en-US" dirty="0">
                <a:effectLst/>
                <a:latin typeface="Times New Roman" panose="02020603050405020304" pitchFamily="18" charset="0"/>
              </a:rPr>
              <a:t>(</a:t>
            </a:r>
            <a:r>
              <a:rPr lang="en-US" dirty="0">
                <a:effectLst/>
                <a:latin typeface="American Typewriter" panose="02090604020004020304" pitchFamily="18" charset="77"/>
              </a:rPr>
              <a:t>k) </a:t>
            </a:r>
            <a:r>
              <a:rPr lang="en-US" dirty="0">
                <a:latin typeface="American Typewriter" panose="02090604020004020304" pitchFamily="18" charset="77"/>
              </a:rPr>
              <a:t>U</a:t>
            </a:r>
            <a:r>
              <a:rPr lang="en-US" dirty="0">
                <a:effectLst/>
                <a:latin typeface="American Typewriter" panose="02090604020004020304" pitchFamily="18" charset="77"/>
              </a:rPr>
              <a:t>nlawfully and intentionally </a:t>
            </a:r>
            <a:r>
              <a:rPr lang="en-US" b="1" dirty="0">
                <a:solidFill>
                  <a:srgbClr val="0070C0"/>
                </a:solidFill>
                <a:effectLst/>
                <a:latin typeface="American Typewriter" panose="02090604020004020304" pitchFamily="18" charset="77"/>
              </a:rPr>
              <a:t>committing an act of violence using any device, substance or weapon against a person at an airport </a:t>
            </a:r>
            <a:r>
              <a:rPr lang="en-US" dirty="0">
                <a:effectLst/>
                <a:latin typeface="American Typewriter" panose="02090604020004020304" pitchFamily="18" charset="77"/>
              </a:rPr>
              <a:t>which causes or is likely to cause serious injury or death. </a:t>
            </a:r>
          </a:p>
          <a:p>
            <a:pPr marL="0" indent="0" algn="just">
              <a:buNone/>
            </a:pPr>
            <a:r>
              <a:rPr lang="en-US" dirty="0">
                <a:effectLst/>
                <a:latin typeface="American Typewriter" panose="02090604020004020304" pitchFamily="18" charset="77"/>
              </a:rPr>
              <a:t>(l)Unlawfully and intentionally </a:t>
            </a:r>
            <a:r>
              <a:rPr lang="en-US" b="1" dirty="0">
                <a:solidFill>
                  <a:srgbClr val="0070C0"/>
                </a:solidFill>
                <a:effectLst/>
                <a:latin typeface="American Typewriter" panose="02090604020004020304" pitchFamily="18" charset="77"/>
              </a:rPr>
              <a:t>tampering or destroying or causing serious damage to the facilities of an airport </a:t>
            </a:r>
          </a:p>
          <a:p>
            <a:pPr marL="0" indent="0" algn="just">
              <a:buNone/>
            </a:pPr>
            <a:endParaRPr lang="en-US" b="1" dirty="0">
              <a:solidFill>
                <a:srgbClr val="0070C0"/>
              </a:solidFill>
              <a:effectLst/>
              <a:latin typeface="American Typewriter" panose="02090604020004020304" pitchFamily="18" charset="77"/>
            </a:endParaRPr>
          </a:p>
          <a:p>
            <a:pPr marL="0" indent="0" algn="just">
              <a:buNone/>
            </a:pPr>
            <a:r>
              <a:rPr lang="en-US" b="1" dirty="0">
                <a:solidFill>
                  <a:srgbClr val="0070C0"/>
                </a:solidFill>
                <a:latin typeface="American Typewriter" panose="02090604020004020304" pitchFamily="18" charset="77"/>
              </a:rPr>
              <a:t>(J).</a:t>
            </a:r>
            <a:r>
              <a:rPr lang="en-US" b="1" dirty="0">
                <a:solidFill>
                  <a:srgbClr val="0070C0"/>
                </a:solidFill>
                <a:effectLst/>
                <a:latin typeface="American Typewriter" panose="02090604020004020304" pitchFamily="18" charset="77"/>
              </a:rPr>
              <a:t>Damaging or destroying an aircraft not in service </a:t>
            </a:r>
            <a:r>
              <a:rPr lang="en-US" dirty="0">
                <a:effectLst/>
                <a:latin typeface="American Typewriter" panose="02090604020004020304" pitchFamily="18" charset="77"/>
              </a:rPr>
              <a:t>located </a:t>
            </a:r>
            <a:r>
              <a:rPr lang="en-US" dirty="0">
                <a:latin typeface="American Typewriter" panose="02090604020004020304" pitchFamily="18" charset="77"/>
              </a:rPr>
              <a:t>on the airport</a:t>
            </a:r>
            <a:r>
              <a:rPr lang="en-US" dirty="0">
                <a:effectLst/>
                <a:latin typeface="American Typewriter" panose="02090604020004020304" pitchFamily="18" charset="77"/>
              </a:rPr>
              <a:t> or </a:t>
            </a:r>
            <a:r>
              <a:rPr lang="en-US" b="1" dirty="0">
                <a:solidFill>
                  <a:srgbClr val="0070C0"/>
                </a:solidFill>
                <a:effectLst/>
                <a:latin typeface="American Typewriter" panose="02090604020004020304" pitchFamily="18" charset="77"/>
              </a:rPr>
              <a:t>disrupting of the services</a:t>
            </a:r>
            <a:r>
              <a:rPr lang="en-US" dirty="0">
                <a:effectLst/>
                <a:latin typeface="American Typewriter" panose="02090604020004020304" pitchFamily="18" charset="77"/>
              </a:rPr>
              <a:t> of the airport. </a:t>
            </a:r>
          </a:p>
          <a:p>
            <a:r>
              <a:rPr lang="en-AF" dirty="0"/>
              <a:t>e.t</a:t>
            </a:r>
            <a:r>
              <a:rPr lang="en-AF"/>
              <a:t>.c</a:t>
            </a:r>
            <a:endParaRPr lang="en-US" dirty="0"/>
          </a:p>
          <a:p>
            <a:endParaRPr lang="en-AF" dirty="0"/>
          </a:p>
        </p:txBody>
      </p:sp>
      <p:sp>
        <p:nvSpPr>
          <p:cNvPr id="4" name="TextBox 3">
            <a:extLst>
              <a:ext uri="{FF2B5EF4-FFF2-40B4-BE49-F238E27FC236}">
                <a16:creationId xmlns:a16="http://schemas.microsoft.com/office/drawing/2014/main" id="{3FF9ED6D-F87E-DCC0-A9DA-30FF7B794275}"/>
              </a:ext>
            </a:extLst>
          </p:cNvPr>
          <p:cNvSpPr txBox="1"/>
          <p:nvPr/>
        </p:nvSpPr>
        <p:spPr>
          <a:xfrm>
            <a:off x="614191" y="4678878"/>
            <a:ext cx="10515601" cy="2092881"/>
          </a:xfrm>
          <a:prstGeom prst="rect">
            <a:avLst/>
          </a:prstGeom>
          <a:noFill/>
        </p:spPr>
        <p:txBody>
          <a:bodyPr wrap="square" rtlCol="0">
            <a:spAutoFit/>
          </a:bodyPr>
          <a:lstStyle/>
          <a:p>
            <a:pPr algn="just"/>
            <a:endParaRPr lang="en-US" sz="2800" b="1" dirty="0">
              <a:latin typeface="American Typewriter" panose="02090604020004020304" pitchFamily="18" charset="77"/>
            </a:endParaRPr>
          </a:p>
          <a:p>
            <a:pPr algn="just"/>
            <a:r>
              <a:rPr lang="en-AF" sz="2800" b="1">
                <a:latin typeface="American Typewriter" panose="02090604020004020304" pitchFamily="18" charset="77"/>
              </a:rPr>
              <a:t>NB</a:t>
            </a:r>
            <a:r>
              <a:rPr lang="en-AF" sz="2800" b="1" dirty="0">
                <a:latin typeface="American Typewriter" panose="02090604020004020304" pitchFamily="18" charset="77"/>
              </a:rPr>
              <a:t>:PENALTY: </a:t>
            </a:r>
            <a:r>
              <a:rPr lang="en-US" sz="2800" dirty="0">
                <a:effectLst/>
                <a:latin typeface="American Typewriter" panose="02090604020004020304" pitchFamily="18" charset="77"/>
              </a:rPr>
              <a:t>a fine not exceeding </a:t>
            </a:r>
            <a:r>
              <a:rPr lang="en-US" sz="2800" b="1" dirty="0">
                <a:solidFill>
                  <a:srgbClr val="00B050"/>
                </a:solidFill>
                <a:effectLst/>
                <a:latin typeface="American Typewriter" panose="02090604020004020304" pitchFamily="18" charset="77"/>
              </a:rPr>
              <a:t>forty eight currency points </a:t>
            </a:r>
            <a:r>
              <a:rPr lang="en-US" sz="2800" dirty="0">
                <a:effectLst/>
                <a:latin typeface="American Typewriter" panose="02090604020004020304" pitchFamily="18" charset="77"/>
              </a:rPr>
              <a:t>or to </a:t>
            </a:r>
            <a:r>
              <a:rPr lang="en-US" sz="2800" b="1" dirty="0">
                <a:solidFill>
                  <a:srgbClr val="00B050"/>
                </a:solidFill>
                <a:effectLst/>
                <a:latin typeface="American Typewriter" panose="02090604020004020304" pitchFamily="18" charset="77"/>
              </a:rPr>
              <a:t>a term of imprisonment not exceeding seven years</a:t>
            </a:r>
            <a:r>
              <a:rPr lang="en-US" sz="2800" dirty="0">
                <a:effectLst/>
                <a:latin typeface="American Typewriter" panose="02090604020004020304" pitchFamily="18" charset="77"/>
              </a:rPr>
              <a:t>, or both.</a:t>
            </a:r>
          </a:p>
          <a:p>
            <a:endParaRPr lang="en-AF" dirty="0"/>
          </a:p>
        </p:txBody>
      </p:sp>
    </p:spTree>
    <p:extLst>
      <p:ext uri="{BB962C8B-B14F-4D97-AF65-F5344CB8AC3E}">
        <p14:creationId xmlns:p14="http://schemas.microsoft.com/office/powerpoint/2010/main" val="3074963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50C2-71BA-2322-6203-DAB349F5D5A9}"/>
              </a:ext>
            </a:extLst>
          </p:cNvPr>
          <p:cNvSpPr>
            <a:spLocks noGrp="1"/>
          </p:cNvSpPr>
          <p:nvPr>
            <p:ph type="title"/>
          </p:nvPr>
        </p:nvSpPr>
        <p:spPr/>
        <p:txBody>
          <a:bodyPr>
            <a:normAutofit fontScale="90000"/>
          </a:bodyPr>
          <a:lstStyle/>
          <a:p>
            <a:pPr algn="just"/>
            <a:r>
              <a:rPr lang="en-GB" b="1" i="0" u="none" strike="noStrike" dirty="0" err="1">
                <a:solidFill>
                  <a:srgbClr val="000000"/>
                </a:solidFill>
                <a:effectLst/>
                <a:latin typeface="American Typewriter" panose="02090604020004020304" pitchFamily="18" charset="77"/>
              </a:rPr>
              <a:t>Aeroenatical</a:t>
            </a:r>
            <a:r>
              <a:rPr lang="en-GB" b="1" i="0" u="none" strike="noStrike" dirty="0">
                <a:solidFill>
                  <a:srgbClr val="000000"/>
                </a:solidFill>
                <a:effectLst/>
                <a:latin typeface="American Typewriter" panose="02090604020004020304" pitchFamily="18" charset="77"/>
              </a:rPr>
              <a:t> facility Core Components</a:t>
            </a:r>
            <a:br>
              <a:rPr lang="en-GB" b="1" i="0" u="none" strike="noStrike" dirty="0">
                <a:solidFill>
                  <a:srgbClr val="000000"/>
                </a:solidFill>
                <a:effectLst/>
                <a:latin typeface="Google Sans"/>
              </a:rPr>
            </a:br>
            <a:endParaRPr lang="en-UG" dirty="0"/>
          </a:p>
        </p:txBody>
      </p:sp>
      <p:sp>
        <p:nvSpPr>
          <p:cNvPr id="3" name="Content Placeholder 2">
            <a:extLst>
              <a:ext uri="{FF2B5EF4-FFF2-40B4-BE49-F238E27FC236}">
                <a16:creationId xmlns:a16="http://schemas.microsoft.com/office/drawing/2014/main" id="{CBB074B1-640A-D7D6-9FF5-DFB60AC3A0A7}"/>
              </a:ext>
            </a:extLst>
          </p:cNvPr>
          <p:cNvSpPr>
            <a:spLocks noGrp="1"/>
          </p:cNvSpPr>
          <p:nvPr>
            <p:ph idx="1"/>
          </p:nvPr>
        </p:nvSpPr>
        <p:spPr>
          <a:xfrm>
            <a:off x="339970" y="1356702"/>
            <a:ext cx="6783844" cy="4667250"/>
          </a:xfrm>
        </p:spPr>
        <p:txBody>
          <a:bodyPr>
            <a:normAutofit fontScale="92500" lnSpcReduction="10000"/>
          </a:bodyPr>
          <a:lstStyle/>
          <a:p>
            <a:pPr algn="just"/>
            <a:r>
              <a:rPr lang="en-GB" b="1" i="0" u="none" strike="noStrike" dirty="0">
                <a:solidFill>
                  <a:srgbClr val="000000"/>
                </a:solidFill>
                <a:effectLst/>
                <a:latin typeface="American Typewriter" panose="02090604020004020304" pitchFamily="18" charset="77"/>
              </a:rPr>
              <a:t>Airfield Infrastructure</a:t>
            </a:r>
            <a:r>
              <a:rPr lang="en-GB" b="0" i="0" u="none" strike="noStrike" dirty="0">
                <a:solidFill>
                  <a:srgbClr val="000000"/>
                </a:solidFill>
                <a:effectLst/>
                <a:latin typeface="American Typewriter" panose="02090604020004020304" pitchFamily="18" charset="77"/>
              </a:rPr>
              <a:t>: Runways, taxiways, and aprons/ramps for landing, </a:t>
            </a:r>
            <a:r>
              <a:rPr lang="en-GB" b="0" i="0" u="none" strike="noStrike" dirty="0" err="1">
                <a:solidFill>
                  <a:srgbClr val="000000"/>
                </a:solidFill>
                <a:effectLst/>
                <a:latin typeface="American Typewriter" panose="02090604020004020304" pitchFamily="18" charset="77"/>
              </a:rPr>
              <a:t>takeoff</a:t>
            </a:r>
            <a:r>
              <a:rPr lang="en-GB" b="0" i="0" u="none" strike="noStrike" dirty="0">
                <a:solidFill>
                  <a:srgbClr val="000000"/>
                </a:solidFill>
                <a:effectLst/>
                <a:latin typeface="American Typewriter" panose="02090604020004020304" pitchFamily="18" charset="77"/>
              </a:rPr>
              <a:t>, and parking.</a:t>
            </a:r>
          </a:p>
          <a:p>
            <a:pPr algn="just"/>
            <a:r>
              <a:rPr lang="en-GB" b="1" i="0" u="none" strike="noStrike" dirty="0">
                <a:solidFill>
                  <a:srgbClr val="000000"/>
                </a:solidFill>
                <a:effectLst/>
                <a:latin typeface="American Typewriter" panose="02090604020004020304" pitchFamily="18" charset="77"/>
              </a:rPr>
              <a:t>Buildings &amp; Housing</a:t>
            </a:r>
            <a:r>
              <a:rPr lang="en-GB" b="0" i="0" u="none" strike="noStrike" dirty="0">
                <a:solidFill>
                  <a:srgbClr val="000000"/>
                </a:solidFill>
                <a:effectLst/>
                <a:latin typeface="American Typewriter" panose="02090604020004020304" pitchFamily="18" charset="77"/>
              </a:rPr>
              <a:t>: Passenger terminals, cargo hubs, and aircraft hangars.</a:t>
            </a:r>
          </a:p>
          <a:p>
            <a:pPr algn="just"/>
            <a:r>
              <a:rPr lang="en-GB" b="1" i="0" u="none" strike="noStrike" dirty="0">
                <a:solidFill>
                  <a:srgbClr val="000000"/>
                </a:solidFill>
                <a:effectLst/>
                <a:latin typeface="American Typewriter" panose="02090604020004020304" pitchFamily="18" charset="77"/>
              </a:rPr>
              <a:t>Navigation &amp; Communication</a:t>
            </a:r>
            <a:r>
              <a:rPr lang="en-GB" b="0" i="0" u="none" strike="noStrike" dirty="0">
                <a:solidFill>
                  <a:srgbClr val="000000"/>
                </a:solidFill>
                <a:effectLst/>
                <a:latin typeface="American Typewriter" panose="02090604020004020304" pitchFamily="18" charset="77"/>
              </a:rPr>
              <a:t>: Air traffic control towers, radar systems, and lighting.</a:t>
            </a:r>
          </a:p>
          <a:p>
            <a:pPr algn="just"/>
            <a:r>
              <a:rPr lang="en-GB" b="1" i="0" u="none" strike="noStrike" dirty="0">
                <a:solidFill>
                  <a:srgbClr val="000000"/>
                </a:solidFill>
                <a:effectLst/>
                <a:latin typeface="American Typewriter" panose="02090604020004020304" pitchFamily="18" charset="77"/>
              </a:rPr>
              <a:t>Support Services</a:t>
            </a:r>
            <a:r>
              <a:rPr lang="en-GB" b="0" i="0" u="none" strike="noStrike" dirty="0">
                <a:solidFill>
                  <a:srgbClr val="000000"/>
                </a:solidFill>
                <a:effectLst/>
                <a:latin typeface="American Typewriter" panose="02090604020004020304" pitchFamily="18" charset="77"/>
              </a:rPr>
              <a:t>: Fuel stations, weather reporting units, and maintenance shops.</a:t>
            </a:r>
          </a:p>
          <a:p>
            <a:endParaRPr lang="en-UG" dirty="0"/>
          </a:p>
        </p:txBody>
      </p:sp>
      <p:pic>
        <p:nvPicPr>
          <p:cNvPr id="4" name="Picture 3">
            <a:extLst>
              <a:ext uri="{FF2B5EF4-FFF2-40B4-BE49-F238E27FC236}">
                <a16:creationId xmlns:a16="http://schemas.microsoft.com/office/drawing/2014/main" id="{F9DC4A1D-5A0A-8BB2-DFF6-80D6458F1BB7}"/>
              </a:ext>
            </a:extLst>
          </p:cNvPr>
          <p:cNvPicPr>
            <a:picLocks noChangeAspect="1"/>
          </p:cNvPicPr>
          <p:nvPr/>
        </p:nvPicPr>
        <p:blipFill>
          <a:blip r:embed="rId2"/>
          <a:stretch>
            <a:fillRect/>
          </a:stretch>
        </p:blipFill>
        <p:spPr>
          <a:xfrm>
            <a:off x="7347098" y="1082431"/>
            <a:ext cx="4393563" cy="3430954"/>
          </a:xfrm>
          <a:prstGeom prst="rect">
            <a:avLst/>
          </a:prstGeom>
        </p:spPr>
      </p:pic>
    </p:spTree>
    <p:extLst>
      <p:ext uri="{BB962C8B-B14F-4D97-AF65-F5344CB8AC3E}">
        <p14:creationId xmlns:p14="http://schemas.microsoft.com/office/powerpoint/2010/main" val="2671130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5274E-C1AE-DE00-AD24-863A8771E5D3}"/>
              </a:ext>
            </a:extLst>
          </p:cNvPr>
          <p:cNvSpPr>
            <a:spLocks noGrp="1"/>
          </p:cNvSpPr>
          <p:nvPr>
            <p:ph type="title"/>
          </p:nvPr>
        </p:nvSpPr>
        <p:spPr>
          <a:xfrm>
            <a:off x="838200" y="365125"/>
            <a:ext cx="10515600" cy="4919394"/>
          </a:xfrm>
        </p:spPr>
        <p:txBody>
          <a:bodyPr/>
          <a:lstStyle/>
          <a:p>
            <a:pPr algn="ctr"/>
            <a:r>
              <a:rPr lang="en-AF" b="1" dirty="0">
                <a:latin typeface="American Typewriter" panose="02090604020004020304" pitchFamily="18" charset="77"/>
              </a:rPr>
              <a:t>THE END </a:t>
            </a:r>
          </a:p>
        </p:txBody>
      </p:sp>
    </p:spTree>
    <p:extLst>
      <p:ext uri="{BB962C8B-B14F-4D97-AF65-F5344CB8AC3E}">
        <p14:creationId xmlns:p14="http://schemas.microsoft.com/office/powerpoint/2010/main" val="119925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47219-A9E2-01FA-1F5A-0922356D223B}"/>
              </a:ext>
            </a:extLst>
          </p:cNvPr>
          <p:cNvSpPr>
            <a:spLocks noGrp="1"/>
          </p:cNvSpPr>
          <p:nvPr>
            <p:ph type="title"/>
          </p:nvPr>
        </p:nvSpPr>
        <p:spPr>
          <a:xfrm>
            <a:off x="838200" y="365125"/>
            <a:ext cx="10515600" cy="668028"/>
          </a:xfrm>
        </p:spPr>
        <p:txBody>
          <a:bodyPr>
            <a:normAutofit fontScale="90000"/>
          </a:bodyPr>
          <a:lstStyle/>
          <a:p>
            <a:br>
              <a:rPr lang="en-US" b="1" dirty="0">
                <a:effectLst/>
                <a:latin typeface="American Typewriter" panose="02090604020004020304" pitchFamily="18" charset="77"/>
              </a:rPr>
            </a:br>
            <a:r>
              <a:rPr lang="en-US" b="1" dirty="0">
                <a:effectLst/>
                <a:latin typeface="American Typewriter" panose="02090604020004020304" pitchFamily="18" charset="77"/>
              </a:rPr>
              <a:t>Deportees</a:t>
            </a:r>
            <a:br>
              <a:rPr lang="en-US" dirty="0">
                <a:effectLst/>
                <a:latin typeface="Helvetica" pitchFamily="2" charset="0"/>
              </a:rPr>
            </a:br>
            <a:endParaRPr lang="en-AF" dirty="0"/>
          </a:p>
        </p:txBody>
      </p:sp>
      <p:sp>
        <p:nvSpPr>
          <p:cNvPr id="3" name="Content Placeholder 2">
            <a:extLst>
              <a:ext uri="{FF2B5EF4-FFF2-40B4-BE49-F238E27FC236}">
                <a16:creationId xmlns:a16="http://schemas.microsoft.com/office/drawing/2014/main" id="{B2180CBB-B896-AF2B-5074-3B33EC61DB90}"/>
              </a:ext>
            </a:extLst>
          </p:cNvPr>
          <p:cNvSpPr>
            <a:spLocks noGrp="1"/>
          </p:cNvSpPr>
          <p:nvPr>
            <p:ph idx="1"/>
          </p:nvPr>
        </p:nvSpPr>
        <p:spPr>
          <a:xfrm>
            <a:off x="838199" y="902525"/>
            <a:ext cx="10752117" cy="5723906"/>
          </a:xfrm>
        </p:spPr>
        <p:txBody>
          <a:bodyPr>
            <a:normAutofit fontScale="77500" lnSpcReduction="20000"/>
          </a:bodyPr>
          <a:lstStyle/>
          <a:p>
            <a:pPr marL="514350" indent="-514350" algn="just">
              <a:buAutoNum type="arabicParenBoth"/>
            </a:pPr>
            <a:r>
              <a:rPr lang="en-US" dirty="0">
                <a:effectLst/>
                <a:latin typeface="American Typewriter" panose="02090604020004020304" pitchFamily="18" charset="77"/>
              </a:rPr>
              <a:t>Where a competent authority removes a deportee from its territory, the competent authority shall assume all the </a:t>
            </a:r>
            <a:r>
              <a:rPr lang="en-US" b="1" dirty="0">
                <a:solidFill>
                  <a:srgbClr val="FF0000"/>
                </a:solidFill>
                <a:effectLst/>
                <a:latin typeface="American Typewriter" panose="02090604020004020304" pitchFamily="18" charset="77"/>
              </a:rPr>
              <a:t>costs</a:t>
            </a:r>
            <a:r>
              <a:rPr lang="en-US" b="1" dirty="0">
                <a:effectLst/>
                <a:latin typeface="American Typewriter" panose="02090604020004020304" pitchFamily="18" charset="77"/>
              </a:rPr>
              <a:t> </a:t>
            </a:r>
            <a:r>
              <a:rPr lang="en-US" b="1" dirty="0">
                <a:solidFill>
                  <a:srgbClr val="FF0000"/>
                </a:solidFill>
                <a:effectLst/>
                <a:latin typeface="American Typewriter" panose="02090604020004020304" pitchFamily="18" charset="77"/>
              </a:rPr>
              <a:t>associated</a:t>
            </a:r>
            <a:r>
              <a:rPr lang="en-US" b="1" dirty="0">
                <a:effectLst/>
                <a:latin typeface="American Typewriter" panose="02090604020004020304" pitchFamily="18" charset="77"/>
              </a:rPr>
              <a:t> </a:t>
            </a:r>
            <a:r>
              <a:rPr lang="en-US" dirty="0">
                <a:effectLst/>
                <a:latin typeface="American Typewriter" panose="02090604020004020304" pitchFamily="18" charset="77"/>
              </a:rPr>
              <a:t>with the removal.</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(2) A competent authority shall, when making arrangements with an aircraft operator for the removal of a deportee, </a:t>
            </a:r>
            <a:r>
              <a:rPr lang="en-US" b="1" dirty="0">
                <a:solidFill>
                  <a:srgbClr val="0070C0"/>
                </a:solidFill>
                <a:effectLst/>
                <a:latin typeface="American Typewriter" panose="02090604020004020304" pitchFamily="18" charset="77"/>
              </a:rPr>
              <a:t>make available the following information within 24 hours before the scheduled time of departure of the flight</a:t>
            </a:r>
            <a:r>
              <a:rPr lang="en-US" b="1" dirty="0">
                <a:solidFill>
                  <a:srgbClr val="0070C0"/>
                </a:solidFill>
                <a:latin typeface="American Typewriter" panose="02090604020004020304" pitchFamily="18" charset="77"/>
              </a:rPr>
              <a:t>.</a:t>
            </a:r>
            <a:endParaRPr lang="en-US" dirty="0">
              <a:effectLst/>
              <a:latin typeface="American Typewriter" panose="02090604020004020304" pitchFamily="18" charset="77"/>
            </a:endParaRP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(a) a </a:t>
            </a:r>
            <a:r>
              <a:rPr lang="en-US" b="1" dirty="0">
                <a:solidFill>
                  <a:srgbClr val="7030A0"/>
                </a:solidFill>
                <a:effectLst/>
                <a:latin typeface="American Typewriter" panose="02090604020004020304" pitchFamily="18" charset="77"/>
              </a:rPr>
              <a:t>copy of the deportation order </a:t>
            </a:r>
            <a:r>
              <a:rPr lang="en-US" dirty="0">
                <a:effectLst/>
                <a:latin typeface="American Typewriter" panose="02090604020004020304" pitchFamily="18" charset="77"/>
              </a:rPr>
              <a:t>where applicable.</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(b) </a:t>
            </a:r>
            <a:r>
              <a:rPr lang="en-US" b="1" dirty="0">
                <a:solidFill>
                  <a:schemeClr val="accent2">
                    <a:lumMod val="50000"/>
                  </a:schemeClr>
                </a:solidFill>
                <a:effectLst/>
                <a:latin typeface="American Typewriter" panose="02090604020004020304" pitchFamily="18" charset="77"/>
              </a:rPr>
              <a:t>a risk assessment by the State </a:t>
            </a:r>
            <a:r>
              <a:rPr lang="en-US" dirty="0">
                <a:effectLst/>
                <a:latin typeface="American Typewriter" panose="02090604020004020304" pitchFamily="18" charset="77"/>
              </a:rPr>
              <a:t>or any </a:t>
            </a:r>
            <a:r>
              <a:rPr lang="en-US" b="1" dirty="0">
                <a:solidFill>
                  <a:schemeClr val="accent2">
                    <a:lumMod val="50000"/>
                  </a:schemeClr>
                </a:solidFill>
                <a:effectLst/>
                <a:latin typeface="American Typewriter" panose="02090604020004020304" pitchFamily="18" charset="77"/>
              </a:rPr>
              <a:t>other pertinent information </a:t>
            </a:r>
            <a:r>
              <a:rPr lang="en-US" dirty="0">
                <a:effectLst/>
                <a:latin typeface="American Typewriter" panose="02090604020004020304" pitchFamily="18" charset="77"/>
              </a:rPr>
              <a:t>that would help the aircraft operator assess the risk to the safety and security of the flight.</a:t>
            </a:r>
          </a:p>
          <a:p>
            <a:pPr marL="0" indent="0" algn="just">
              <a:buNone/>
            </a:pPr>
            <a:r>
              <a:rPr lang="en-US" dirty="0">
                <a:effectLst/>
                <a:latin typeface="American Typewriter" panose="02090604020004020304" pitchFamily="18" charset="77"/>
              </a:rPr>
              <a:t>(c) the </a:t>
            </a:r>
            <a:r>
              <a:rPr lang="en-US" b="1" dirty="0">
                <a:solidFill>
                  <a:schemeClr val="accent6">
                    <a:lumMod val="75000"/>
                  </a:schemeClr>
                </a:solidFill>
                <a:effectLst/>
                <a:latin typeface="American Typewriter" panose="02090604020004020304" pitchFamily="18" charset="77"/>
              </a:rPr>
              <a:t>names and nationalities </a:t>
            </a:r>
            <a:r>
              <a:rPr lang="en-US" dirty="0">
                <a:effectLst/>
                <a:latin typeface="American Typewriter" panose="02090604020004020304" pitchFamily="18" charset="77"/>
              </a:rPr>
              <a:t>of any person escorting the deportee.</a:t>
            </a:r>
          </a:p>
          <a:p>
            <a:pPr marL="0" indent="0" algn="just">
              <a:buNone/>
            </a:pPr>
            <a:endParaRPr lang="en-US" dirty="0">
              <a:effectLst/>
              <a:latin typeface="American Typewriter" panose="02090604020004020304" pitchFamily="18" charset="77"/>
            </a:endParaRPr>
          </a:p>
          <a:p>
            <a:pPr marL="0" indent="0" algn="just">
              <a:buNone/>
            </a:pPr>
            <a:r>
              <a:rPr lang="en-US" dirty="0">
                <a:effectLst/>
                <a:latin typeface="American Typewriter" panose="02090604020004020304" pitchFamily="18" charset="77"/>
              </a:rPr>
              <a:t>(3) The aircraft operator and or the pilot-in-command shall have the </a:t>
            </a:r>
            <a:r>
              <a:rPr lang="en-US" b="1" dirty="0">
                <a:solidFill>
                  <a:schemeClr val="accent6">
                    <a:lumMod val="75000"/>
                  </a:schemeClr>
                </a:solidFill>
                <a:effectLst/>
                <a:latin typeface="American Typewriter" panose="02090604020004020304" pitchFamily="18" charset="77"/>
              </a:rPr>
              <a:t>option to refuse to transport a deportee on a specific flight when reasonable concerns</a:t>
            </a:r>
            <a:r>
              <a:rPr lang="en-US" dirty="0">
                <a:effectLst/>
                <a:latin typeface="American Typewriter" panose="02090604020004020304" pitchFamily="18" charset="77"/>
              </a:rPr>
              <a:t> relating to the safety and security of the flight in question exist.</a:t>
            </a:r>
          </a:p>
          <a:p>
            <a:endParaRPr lang="en-AF" dirty="0"/>
          </a:p>
        </p:txBody>
      </p:sp>
    </p:spTree>
    <p:extLst>
      <p:ext uri="{BB962C8B-B14F-4D97-AF65-F5344CB8AC3E}">
        <p14:creationId xmlns:p14="http://schemas.microsoft.com/office/powerpoint/2010/main" val="2973037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9D6F3-4E26-34F2-6986-680F503997F5}"/>
              </a:ext>
            </a:extLst>
          </p:cNvPr>
          <p:cNvSpPr>
            <a:spLocks noGrp="1"/>
          </p:cNvSpPr>
          <p:nvPr>
            <p:ph type="title"/>
          </p:nvPr>
        </p:nvSpPr>
        <p:spPr>
          <a:xfrm>
            <a:off x="739775" y="355600"/>
            <a:ext cx="10515600" cy="1325563"/>
          </a:xfrm>
        </p:spPr>
        <p:txBody>
          <a:bodyPr/>
          <a:lstStyle/>
          <a:p>
            <a:r>
              <a:rPr lang="en-US" b="1" dirty="0">
                <a:effectLst/>
                <a:latin typeface="American Typewriter" panose="02090604020004020304" pitchFamily="18" charset="77"/>
              </a:rPr>
              <a:t>Inadmissible(INADS</a:t>
            </a:r>
            <a:r>
              <a:rPr lang="en-US" b="1">
                <a:effectLst/>
                <a:latin typeface="American Typewriter" panose="02090604020004020304" pitchFamily="18" charset="77"/>
              </a:rPr>
              <a:t>) persons/ </a:t>
            </a:r>
            <a:r>
              <a:rPr lang="en-US" b="1" dirty="0">
                <a:effectLst/>
                <a:latin typeface="American Typewriter" panose="02090604020004020304" pitchFamily="18" charset="77"/>
              </a:rPr>
              <a:t>passenger</a:t>
            </a:r>
            <a:endParaRPr lang="en-AF" dirty="0"/>
          </a:p>
        </p:txBody>
      </p:sp>
      <p:sp>
        <p:nvSpPr>
          <p:cNvPr id="3" name="Text Placeholder 2">
            <a:extLst>
              <a:ext uri="{FF2B5EF4-FFF2-40B4-BE49-F238E27FC236}">
                <a16:creationId xmlns:a16="http://schemas.microsoft.com/office/drawing/2014/main" id="{82843E59-8607-4A24-37A0-47264208F30C}"/>
              </a:ext>
            </a:extLst>
          </p:cNvPr>
          <p:cNvSpPr>
            <a:spLocks noGrp="1"/>
          </p:cNvSpPr>
          <p:nvPr>
            <p:ph type="body" idx="1"/>
          </p:nvPr>
        </p:nvSpPr>
        <p:spPr/>
        <p:txBody>
          <a:bodyPr>
            <a:normAutofit fontScale="55000" lnSpcReduction="20000"/>
          </a:bodyPr>
          <a:lstStyle/>
          <a:p>
            <a:r>
              <a:rPr lang="en-AF" sz="4000" dirty="0">
                <a:latin typeface="American Typewriter" panose="02090604020004020304" pitchFamily="18" charset="77"/>
              </a:rPr>
              <a:t>Definition</a:t>
            </a:r>
          </a:p>
        </p:txBody>
      </p:sp>
      <p:sp>
        <p:nvSpPr>
          <p:cNvPr id="4" name="Content Placeholder 3">
            <a:extLst>
              <a:ext uri="{FF2B5EF4-FFF2-40B4-BE49-F238E27FC236}">
                <a16:creationId xmlns:a16="http://schemas.microsoft.com/office/drawing/2014/main" id="{5CFB5911-CE06-704D-0E7D-435DB9540B70}"/>
              </a:ext>
            </a:extLst>
          </p:cNvPr>
          <p:cNvSpPr>
            <a:spLocks noGrp="1"/>
          </p:cNvSpPr>
          <p:nvPr>
            <p:ph sz="half" idx="2"/>
          </p:nvPr>
        </p:nvSpPr>
        <p:spPr/>
        <p:txBody>
          <a:bodyPr>
            <a:normAutofit/>
          </a:bodyPr>
          <a:lstStyle/>
          <a:p>
            <a:pPr marL="0" indent="0" algn="just">
              <a:lnSpc>
                <a:spcPct val="150000"/>
              </a:lnSpc>
              <a:buNone/>
            </a:pPr>
            <a:r>
              <a:rPr lang="en-US" b="1" i="0" u="none" strike="noStrike" dirty="0">
                <a:solidFill>
                  <a:srgbClr val="7030A0"/>
                </a:solidFill>
                <a:effectLst/>
                <a:latin typeface="American Typewriter" panose="02090604020004020304" pitchFamily="18" charset="77"/>
              </a:rPr>
              <a:t>INADs</a:t>
            </a:r>
            <a:r>
              <a:rPr lang="en-US" b="0" i="0" u="none" strike="noStrike" dirty="0">
                <a:solidFill>
                  <a:srgbClr val="000000"/>
                </a:solidFill>
                <a:effectLst/>
                <a:latin typeface="American Typewriter" panose="02090604020004020304" pitchFamily="18" charset="77"/>
              </a:rPr>
              <a:t> are passengers who are refused admission to a state by its authorities or onward travel during transit. </a:t>
            </a:r>
            <a:endParaRPr lang="en-US" b="1" i="0" u="none" strike="noStrike" dirty="0">
              <a:solidFill>
                <a:srgbClr val="000000"/>
              </a:solidFill>
              <a:effectLst/>
              <a:latin typeface="American Typewriter" panose="02090604020004020304" pitchFamily="18" charset="77"/>
            </a:endParaRPr>
          </a:p>
          <a:p>
            <a:endParaRPr lang="en-AF" dirty="0"/>
          </a:p>
        </p:txBody>
      </p:sp>
      <p:sp>
        <p:nvSpPr>
          <p:cNvPr id="5" name="Text Placeholder 4">
            <a:extLst>
              <a:ext uri="{FF2B5EF4-FFF2-40B4-BE49-F238E27FC236}">
                <a16:creationId xmlns:a16="http://schemas.microsoft.com/office/drawing/2014/main" id="{FC6935E6-B809-2404-6F4C-71C0496A42C2}"/>
              </a:ext>
            </a:extLst>
          </p:cNvPr>
          <p:cNvSpPr>
            <a:spLocks noGrp="1"/>
          </p:cNvSpPr>
          <p:nvPr>
            <p:ph type="body" sz="quarter" idx="3"/>
          </p:nvPr>
        </p:nvSpPr>
        <p:spPr>
          <a:xfrm>
            <a:off x="6172200" y="1330036"/>
            <a:ext cx="5183188" cy="1175039"/>
          </a:xfrm>
        </p:spPr>
        <p:txBody>
          <a:bodyPr>
            <a:normAutofit fontScale="55000" lnSpcReduction="20000"/>
          </a:bodyPr>
          <a:lstStyle/>
          <a:p>
            <a:endParaRPr lang="en-US" b="1" i="0" u="none" strike="noStrike" dirty="0">
              <a:solidFill>
                <a:srgbClr val="000000"/>
              </a:solidFill>
              <a:effectLst/>
              <a:latin typeface="American Typewriter" panose="02090604020004020304" pitchFamily="18" charset="77"/>
            </a:endParaRPr>
          </a:p>
          <a:p>
            <a:pPr algn="just"/>
            <a:r>
              <a:rPr lang="en-US" sz="4000" b="1" i="0" u="none" strike="noStrike" dirty="0">
                <a:solidFill>
                  <a:srgbClr val="000000"/>
                </a:solidFill>
                <a:effectLst/>
                <a:latin typeface="American Typewriter" panose="02090604020004020304" pitchFamily="18" charset="77"/>
              </a:rPr>
              <a:t>Distinguishing INADs from Deportees and Off-loaded Passengers</a:t>
            </a:r>
          </a:p>
          <a:p>
            <a:endParaRPr lang="en-AF" dirty="0"/>
          </a:p>
        </p:txBody>
      </p:sp>
      <p:sp>
        <p:nvSpPr>
          <p:cNvPr id="6" name="Content Placeholder 5">
            <a:extLst>
              <a:ext uri="{FF2B5EF4-FFF2-40B4-BE49-F238E27FC236}">
                <a16:creationId xmlns:a16="http://schemas.microsoft.com/office/drawing/2014/main" id="{9CA3F72B-5144-D948-D729-D78A99A0FF14}"/>
              </a:ext>
            </a:extLst>
          </p:cNvPr>
          <p:cNvSpPr>
            <a:spLocks noGrp="1"/>
          </p:cNvSpPr>
          <p:nvPr>
            <p:ph sz="quarter" idx="4"/>
          </p:nvPr>
        </p:nvSpPr>
        <p:spPr/>
        <p:txBody>
          <a:bodyPr>
            <a:normAutofit/>
          </a:bodyPr>
          <a:lstStyle/>
          <a:p>
            <a:pPr marL="0" indent="0" algn="just">
              <a:buNone/>
            </a:pPr>
            <a:r>
              <a:rPr lang="en-US" b="1" i="0" u="none" strike="noStrike" dirty="0">
                <a:solidFill>
                  <a:srgbClr val="00B0F0"/>
                </a:solidFill>
                <a:effectLst/>
                <a:latin typeface="American Typewriter" panose="02090604020004020304" pitchFamily="18" charset="77"/>
              </a:rPr>
              <a:t>Deportees</a:t>
            </a:r>
            <a:r>
              <a:rPr lang="en-US" b="0" i="0" u="none" strike="noStrike" dirty="0">
                <a:solidFill>
                  <a:srgbClr val="000000"/>
                </a:solidFill>
                <a:effectLst/>
                <a:latin typeface="American Typewriter" panose="02090604020004020304" pitchFamily="18" charset="77"/>
              </a:rPr>
              <a:t> are individuals who are forcibly removed from a country due to legal violations, whereas </a:t>
            </a:r>
            <a:r>
              <a:rPr lang="en-US" b="1" i="0" u="none" strike="noStrike" dirty="0">
                <a:solidFill>
                  <a:srgbClr val="00B0F0"/>
                </a:solidFill>
                <a:effectLst/>
                <a:latin typeface="American Typewriter" panose="02090604020004020304" pitchFamily="18" charset="77"/>
              </a:rPr>
              <a:t>off-loaded passengers</a:t>
            </a:r>
            <a:r>
              <a:rPr lang="en-US" b="0" i="0" u="none" strike="noStrike" dirty="0">
                <a:solidFill>
                  <a:srgbClr val="000000"/>
                </a:solidFill>
                <a:effectLst/>
                <a:latin typeface="American Typewriter" panose="02090604020004020304" pitchFamily="18" charset="77"/>
              </a:rPr>
              <a:t> are denied boarding by airline companies before departure.</a:t>
            </a:r>
          </a:p>
          <a:p>
            <a:endParaRPr lang="en-AF" dirty="0"/>
          </a:p>
        </p:txBody>
      </p:sp>
    </p:spTree>
    <p:extLst>
      <p:ext uri="{BB962C8B-B14F-4D97-AF65-F5344CB8AC3E}">
        <p14:creationId xmlns:p14="http://schemas.microsoft.com/office/powerpoint/2010/main" val="359634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4E0C-B34A-5882-56E0-3F2C5A6C1F79}"/>
              </a:ext>
            </a:extLst>
          </p:cNvPr>
          <p:cNvSpPr>
            <a:spLocks noGrp="1"/>
          </p:cNvSpPr>
          <p:nvPr>
            <p:ph type="title"/>
          </p:nvPr>
        </p:nvSpPr>
        <p:spPr>
          <a:xfrm>
            <a:off x="838200" y="365126"/>
            <a:ext cx="10515600" cy="608652"/>
          </a:xfrm>
        </p:spPr>
        <p:txBody>
          <a:bodyPr>
            <a:normAutofit fontScale="90000"/>
          </a:bodyPr>
          <a:lstStyle/>
          <a:p>
            <a:r>
              <a:rPr lang="en-US" b="1" i="0" u="none" strike="noStrike" dirty="0">
                <a:solidFill>
                  <a:srgbClr val="000000"/>
                </a:solidFill>
                <a:effectLst/>
                <a:latin typeface="American Typewriter" panose="02090604020004020304" pitchFamily="18" charset="77"/>
              </a:rPr>
              <a:t>Three Categories of INADs</a:t>
            </a:r>
            <a:br>
              <a:rPr lang="en-US" b="1" i="0" u="none" strike="noStrike" dirty="0">
                <a:solidFill>
                  <a:srgbClr val="000000"/>
                </a:solidFill>
                <a:effectLst/>
                <a:latin typeface="AktivGrotesk"/>
              </a:rPr>
            </a:br>
            <a:endParaRPr lang="en-AF" dirty="0"/>
          </a:p>
        </p:txBody>
      </p:sp>
      <p:sp>
        <p:nvSpPr>
          <p:cNvPr id="3" name="Content Placeholder 2">
            <a:extLst>
              <a:ext uri="{FF2B5EF4-FFF2-40B4-BE49-F238E27FC236}">
                <a16:creationId xmlns:a16="http://schemas.microsoft.com/office/drawing/2014/main" id="{0FF52219-50F5-E8B1-8E4F-0BE0FD9E5D9B}"/>
              </a:ext>
            </a:extLst>
          </p:cNvPr>
          <p:cNvSpPr>
            <a:spLocks noGrp="1"/>
          </p:cNvSpPr>
          <p:nvPr>
            <p:ph idx="1"/>
          </p:nvPr>
        </p:nvSpPr>
        <p:spPr>
          <a:xfrm>
            <a:off x="838200" y="748145"/>
            <a:ext cx="10515600" cy="5428818"/>
          </a:xfrm>
        </p:spPr>
        <p:txBody>
          <a:bodyPr>
            <a:normAutofit fontScale="85000" lnSpcReduction="10000"/>
          </a:bodyPr>
          <a:lstStyle/>
          <a:p>
            <a:pPr algn="just">
              <a:buFont typeface="+mj-lt"/>
              <a:buAutoNum type="arabicPeriod"/>
            </a:pPr>
            <a:r>
              <a:rPr lang="en-US" b="1" i="0" u="none" strike="noStrike" dirty="0">
                <a:solidFill>
                  <a:srgbClr val="000000"/>
                </a:solidFill>
                <a:effectLst/>
                <a:latin typeface="American Typewriter" panose="02090604020004020304" pitchFamily="18" charset="77"/>
              </a:rPr>
              <a:t>Improper Documentation</a:t>
            </a:r>
            <a:r>
              <a:rPr lang="en-US" b="0" i="0" u="none" strike="noStrike" dirty="0">
                <a:solidFill>
                  <a:srgbClr val="000000"/>
                </a:solidFill>
                <a:effectLst/>
                <a:latin typeface="American Typewriter" panose="02090604020004020304" pitchFamily="18" charset="77"/>
              </a:rPr>
              <a:t>: The first category of INADs results from inadequate documentation, including </a:t>
            </a:r>
            <a:r>
              <a:rPr lang="en-US" b="1" i="0" u="none" strike="noStrike" dirty="0">
                <a:solidFill>
                  <a:schemeClr val="accent6">
                    <a:lumMod val="75000"/>
                  </a:schemeClr>
                </a:solidFill>
                <a:effectLst/>
                <a:latin typeface="American Typewriter" panose="02090604020004020304" pitchFamily="18" charset="77"/>
              </a:rPr>
              <a:t>visa and travel documents</a:t>
            </a:r>
            <a:r>
              <a:rPr lang="en-US" b="0" i="0" u="none" strike="noStrike" dirty="0">
                <a:solidFill>
                  <a:srgbClr val="000000"/>
                </a:solidFill>
                <a:effectLst/>
                <a:latin typeface="American Typewriter" panose="02090604020004020304" pitchFamily="18" charset="77"/>
              </a:rPr>
              <a:t>. Travelers with </a:t>
            </a:r>
            <a:r>
              <a:rPr lang="en-US" b="1" i="0" u="none" strike="noStrike" dirty="0">
                <a:solidFill>
                  <a:schemeClr val="accent6">
                    <a:lumMod val="75000"/>
                  </a:schemeClr>
                </a:solidFill>
                <a:effectLst/>
                <a:latin typeface="American Typewriter" panose="02090604020004020304" pitchFamily="18" charset="77"/>
              </a:rPr>
              <a:t>expired visas</a:t>
            </a:r>
            <a:r>
              <a:rPr lang="en-US" b="0" i="0" u="none" strike="noStrike" dirty="0">
                <a:solidFill>
                  <a:srgbClr val="000000"/>
                </a:solidFill>
                <a:effectLst/>
                <a:latin typeface="American Typewriter" panose="02090604020004020304" pitchFamily="18" charset="77"/>
              </a:rPr>
              <a:t>, </a:t>
            </a:r>
            <a:r>
              <a:rPr lang="en-US" b="1" i="0" u="none" strike="noStrike" dirty="0">
                <a:solidFill>
                  <a:srgbClr val="7030A0"/>
                </a:solidFill>
                <a:effectLst/>
                <a:latin typeface="American Typewriter" panose="02090604020004020304" pitchFamily="18" charset="77"/>
              </a:rPr>
              <a:t>residence cards</a:t>
            </a:r>
            <a:r>
              <a:rPr lang="en-US" b="0" i="0" u="none" strike="noStrike" dirty="0">
                <a:solidFill>
                  <a:srgbClr val="000000"/>
                </a:solidFill>
                <a:effectLst/>
                <a:latin typeface="American Typewriter" panose="02090604020004020304" pitchFamily="18" charset="77"/>
              </a:rPr>
              <a:t>, or </a:t>
            </a:r>
            <a:r>
              <a:rPr lang="en-US" b="1" i="0" u="none" strike="noStrike" dirty="0">
                <a:solidFill>
                  <a:schemeClr val="accent6">
                    <a:lumMod val="75000"/>
                  </a:schemeClr>
                </a:solidFill>
                <a:effectLst/>
                <a:latin typeface="American Typewriter" panose="02090604020004020304" pitchFamily="18" charset="77"/>
              </a:rPr>
              <a:t>other travel documents</a:t>
            </a:r>
            <a:r>
              <a:rPr lang="en-US" b="0" i="0" u="none" strike="noStrike" dirty="0">
                <a:solidFill>
                  <a:srgbClr val="000000"/>
                </a:solidFill>
                <a:effectLst/>
                <a:latin typeface="American Typewriter" panose="02090604020004020304" pitchFamily="18" charset="77"/>
              </a:rPr>
              <a:t>, or those lacking the appropriate visa for their situation, may be denied entry. </a:t>
            </a:r>
            <a:r>
              <a:rPr lang="en-US" b="1" i="0" u="none" strike="noStrike" dirty="0">
                <a:solidFill>
                  <a:schemeClr val="accent6">
                    <a:lumMod val="75000"/>
                  </a:schemeClr>
                </a:solidFill>
                <a:effectLst/>
                <a:latin typeface="American Typewriter" panose="02090604020004020304" pitchFamily="18" charset="77"/>
              </a:rPr>
              <a:t>Unsigned passports </a:t>
            </a:r>
            <a:r>
              <a:rPr lang="en-US" b="0" i="0" u="none" strike="noStrike" dirty="0">
                <a:solidFill>
                  <a:srgbClr val="000000"/>
                </a:solidFill>
                <a:effectLst/>
                <a:latin typeface="American Typewriter" panose="02090604020004020304" pitchFamily="18" charset="77"/>
              </a:rPr>
              <a:t>have also been reported as a cause for INADs in this category.</a:t>
            </a:r>
          </a:p>
          <a:p>
            <a:pPr algn="just">
              <a:buFont typeface="+mj-lt"/>
              <a:buAutoNum type="arabicPeriod"/>
            </a:pPr>
            <a:r>
              <a:rPr lang="en-US" b="1" i="0" u="none" strike="noStrike" dirty="0">
                <a:solidFill>
                  <a:srgbClr val="000000"/>
                </a:solidFill>
                <a:effectLst/>
                <a:latin typeface="American Typewriter" panose="02090604020004020304" pitchFamily="18" charset="77"/>
              </a:rPr>
              <a:t>Illegal Entry</a:t>
            </a:r>
            <a:r>
              <a:rPr lang="en-US" b="0" i="0" u="none" strike="noStrike" dirty="0">
                <a:solidFill>
                  <a:srgbClr val="000000"/>
                </a:solidFill>
                <a:effectLst/>
                <a:latin typeface="American Typewriter" panose="02090604020004020304" pitchFamily="18" charset="77"/>
              </a:rPr>
              <a:t>: INADs in the second category encompass passengers resorting to unlawful means to enter a country, such as using </a:t>
            </a:r>
            <a:r>
              <a:rPr lang="en-US" b="1" i="0" u="none" strike="noStrike" dirty="0">
                <a:solidFill>
                  <a:srgbClr val="7030A0"/>
                </a:solidFill>
                <a:effectLst/>
                <a:latin typeface="American Typewriter" panose="02090604020004020304" pitchFamily="18" charset="77"/>
              </a:rPr>
              <a:t>fraudulent documents or traveling as undocumented individuals</a:t>
            </a:r>
            <a:r>
              <a:rPr lang="en-US" b="0" i="0" u="none" strike="noStrike" dirty="0">
                <a:solidFill>
                  <a:srgbClr val="000000"/>
                </a:solidFill>
                <a:effectLst/>
                <a:latin typeface="American Typewriter" panose="02090604020004020304" pitchFamily="18" charset="77"/>
              </a:rPr>
              <a:t>. This includes individuals flying with </a:t>
            </a:r>
            <a:r>
              <a:rPr lang="en-US" b="1" i="0" u="none" strike="noStrike" dirty="0">
                <a:solidFill>
                  <a:srgbClr val="000000"/>
                </a:solidFill>
                <a:effectLst/>
                <a:latin typeface="American Typewriter" panose="02090604020004020304" pitchFamily="18" charset="77"/>
              </a:rPr>
              <a:t>stolen passports </a:t>
            </a:r>
            <a:r>
              <a:rPr lang="en-US" b="0" i="0" u="none" strike="noStrike" dirty="0">
                <a:solidFill>
                  <a:srgbClr val="000000"/>
                </a:solidFill>
                <a:effectLst/>
                <a:latin typeface="American Typewriter" panose="02090604020004020304" pitchFamily="18" charset="77"/>
              </a:rPr>
              <a:t>or </a:t>
            </a:r>
            <a:r>
              <a:rPr lang="en-US" b="1" i="0" u="none" strike="noStrike" dirty="0">
                <a:solidFill>
                  <a:schemeClr val="accent4">
                    <a:lumMod val="50000"/>
                  </a:schemeClr>
                </a:solidFill>
                <a:effectLst/>
                <a:latin typeface="American Typewriter" panose="02090604020004020304" pitchFamily="18" charset="77"/>
              </a:rPr>
              <a:t>intentionally losing their travel </a:t>
            </a:r>
            <a:r>
              <a:rPr lang="en-US" b="0" i="0" u="none" strike="noStrike" dirty="0">
                <a:solidFill>
                  <a:srgbClr val="000000"/>
                </a:solidFill>
                <a:effectLst/>
                <a:latin typeface="American Typewriter" panose="02090604020004020304" pitchFamily="18" charset="77"/>
              </a:rPr>
              <a:t>documents to seek asylum.</a:t>
            </a:r>
          </a:p>
          <a:p>
            <a:pPr algn="just">
              <a:buFont typeface="+mj-lt"/>
              <a:buAutoNum type="arabicPeriod"/>
            </a:pPr>
            <a:r>
              <a:rPr lang="en-US" b="1" i="0" u="none" strike="noStrike" dirty="0">
                <a:solidFill>
                  <a:srgbClr val="000000"/>
                </a:solidFill>
                <a:effectLst/>
                <a:latin typeface="American Typewriter" panose="02090604020004020304" pitchFamily="18" charset="77"/>
              </a:rPr>
              <a:t>Other Reasons</a:t>
            </a:r>
            <a:r>
              <a:rPr lang="en-US" b="0" i="0" u="none" strike="noStrike" dirty="0">
                <a:solidFill>
                  <a:srgbClr val="000000"/>
                </a:solidFill>
                <a:effectLst/>
                <a:latin typeface="American Typewriter" panose="02090604020004020304" pitchFamily="18" charset="77"/>
              </a:rPr>
              <a:t>: The third category covers diverse reasons when passengers seemingly </a:t>
            </a:r>
            <a:r>
              <a:rPr lang="en-US" b="1" i="0" u="none" strike="noStrike" dirty="0">
                <a:solidFill>
                  <a:srgbClr val="7030A0"/>
                </a:solidFill>
                <a:effectLst/>
                <a:latin typeface="American Typewriter" panose="02090604020004020304" pitchFamily="18" charset="77"/>
              </a:rPr>
              <a:t>possess all required travel documents and meet other conditions</a:t>
            </a:r>
            <a:r>
              <a:rPr lang="en-US" b="0" i="0" u="none" strike="noStrike" dirty="0">
                <a:solidFill>
                  <a:srgbClr val="000000"/>
                </a:solidFill>
                <a:effectLst/>
                <a:latin typeface="American Typewriter" panose="02090604020004020304" pitchFamily="18" charset="77"/>
              </a:rPr>
              <a:t>, yet they are refused entry. Common reasons reported by airlines include </a:t>
            </a:r>
            <a:r>
              <a:rPr lang="en-US" b="1" i="0" u="none" strike="noStrike" dirty="0">
                <a:solidFill>
                  <a:srgbClr val="0070C0"/>
                </a:solidFill>
                <a:effectLst/>
                <a:latin typeface="American Typewriter" panose="02090604020004020304" pitchFamily="18" charset="77"/>
              </a:rPr>
              <a:t>insufficient funds</a:t>
            </a:r>
            <a:r>
              <a:rPr lang="en-US" b="0" i="0" u="none" strike="noStrike" dirty="0">
                <a:solidFill>
                  <a:srgbClr val="000000"/>
                </a:solidFill>
                <a:effectLst/>
                <a:latin typeface="American Typewriter" panose="02090604020004020304" pitchFamily="18" charset="77"/>
              </a:rPr>
              <a:t>, </a:t>
            </a:r>
            <a:r>
              <a:rPr lang="en-US" b="1" i="0" u="none" strike="noStrike" dirty="0">
                <a:solidFill>
                  <a:srgbClr val="FF0000"/>
                </a:solidFill>
                <a:effectLst/>
                <a:latin typeface="American Typewriter" panose="02090604020004020304" pitchFamily="18" charset="77"/>
              </a:rPr>
              <a:t>lack of health documentation</a:t>
            </a:r>
            <a:r>
              <a:rPr lang="en-US" b="0" i="0" u="none" strike="noStrike" dirty="0">
                <a:solidFill>
                  <a:srgbClr val="000000"/>
                </a:solidFill>
                <a:effectLst/>
                <a:latin typeface="American Typewriter" panose="02090604020004020304" pitchFamily="18" charset="77"/>
              </a:rPr>
              <a:t> (e.g., during COVID-19), </a:t>
            </a:r>
            <a:r>
              <a:rPr lang="en-US" b="1" i="0" u="none" strike="noStrike" dirty="0">
                <a:solidFill>
                  <a:srgbClr val="FF0000"/>
                </a:solidFill>
                <a:effectLst/>
                <a:latin typeface="American Typewriter" panose="02090604020004020304" pitchFamily="18" charset="77"/>
              </a:rPr>
              <a:t>exceeding the allowed tourist days</a:t>
            </a:r>
            <a:r>
              <a:rPr lang="en-US" b="0" i="0" u="none" strike="noStrike" dirty="0">
                <a:solidFill>
                  <a:srgbClr val="000000"/>
                </a:solidFill>
                <a:effectLst/>
                <a:latin typeface="American Typewriter" panose="02090604020004020304" pitchFamily="18" charset="77"/>
              </a:rPr>
              <a:t>, or </a:t>
            </a:r>
            <a:r>
              <a:rPr lang="en-US" b="1" i="0" u="none" strike="noStrike" dirty="0">
                <a:solidFill>
                  <a:schemeClr val="accent6">
                    <a:lumMod val="75000"/>
                  </a:schemeClr>
                </a:solidFill>
                <a:effectLst/>
                <a:latin typeface="American Typewriter" panose="02090604020004020304" pitchFamily="18" charset="77"/>
              </a:rPr>
              <a:t>failing immigration interviews</a:t>
            </a:r>
            <a:r>
              <a:rPr lang="en-US" b="0" i="0" u="none" strike="noStrike" dirty="0">
                <a:solidFill>
                  <a:srgbClr val="000000"/>
                </a:solidFill>
                <a:effectLst/>
                <a:latin typeface="American Typewriter" panose="02090604020004020304" pitchFamily="18" charset="77"/>
              </a:rPr>
              <a:t>. </a:t>
            </a:r>
            <a:endParaRPr lang="en-AF" dirty="0"/>
          </a:p>
        </p:txBody>
      </p:sp>
    </p:spTree>
    <p:extLst>
      <p:ext uri="{BB962C8B-B14F-4D97-AF65-F5344CB8AC3E}">
        <p14:creationId xmlns:p14="http://schemas.microsoft.com/office/powerpoint/2010/main" val="461481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867B-FF80-65CB-39A3-DAB2692B9867}"/>
              </a:ext>
            </a:extLst>
          </p:cNvPr>
          <p:cNvSpPr>
            <a:spLocks noGrp="1"/>
          </p:cNvSpPr>
          <p:nvPr>
            <p:ph type="title"/>
          </p:nvPr>
        </p:nvSpPr>
        <p:spPr/>
        <p:txBody>
          <a:bodyPr>
            <a:normAutofit fontScale="90000"/>
          </a:bodyPr>
          <a:lstStyle/>
          <a:p>
            <a:pPr algn="just"/>
            <a:br>
              <a:rPr lang="en-US" b="1" i="0" u="none" strike="noStrike" dirty="0">
                <a:solidFill>
                  <a:srgbClr val="000000"/>
                </a:solidFill>
                <a:effectLst/>
                <a:latin typeface="American Typewriter" panose="02090604020004020304" pitchFamily="18" charset="77"/>
              </a:rPr>
            </a:br>
            <a:r>
              <a:rPr lang="en-US" b="1" i="0" u="none" strike="noStrike" dirty="0">
                <a:solidFill>
                  <a:srgbClr val="000000"/>
                </a:solidFill>
                <a:effectLst/>
                <a:latin typeface="American Typewriter" panose="02090604020004020304" pitchFamily="18" charset="77"/>
              </a:rPr>
              <a:t>Controllable vs. Non-controllable Reasons</a:t>
            </a:r>
            <a:br>
              <a:rPr lang="en-US" b="1" i="0" u="none" strike="noStrike" dirty="0">
                <a:solidFill>
                  <a:srgbClr val="000000"/>
                </a:solidFill>
                <a:effectLst/>
                <a:latin typeface="AktivGrotesk"/>
              </a:rPr>
            </a:br>
            <a:endParaRPr lang="en-AF" dirty="0"/>
          </a:p>
        </p:txBody>
      </p:sp>
      <p:sp>
        <p:nvSpPr>
          <p:cNvPr id="3" name="Content Placeholder 2">
            <a:extLst>
              <a:ext uri="{FF2B5EF4-FFF2-40B4-BE49-F238E27FC236}">
                <a16:creationId xmlns:a16="http://schemas.microsoft.com/office/drawing/2014/main" id="{F022E5BF-B9E7-2D17-74F6-6C8AB9443CBA}"/>
              </a:ext>
            </a:extLst>
          </p:cNvPr>
          <p:cNvSpPr>
            <a:spLocks noGrp="1"/>
          </p:cNvSpPr>
          <p:nvPr>
            <p:ph idx="1"/>
          </p:nvPr>
        </p:nvSpPr>
        <p:spPr/>
        <p:txBody>
          <a:bodyPr/>
          <a:lstStyle/>
          <a:p>
            <a:pPr marL="0" indent="0" algn="just">
              <a:buNone/>
            </a:pPr>
            <a:r>
              <a:rPr lang="en-US" b="0" i="0" u="none" strike="noStrike" dirty="0">
                <a:solidFill>
                  <a:srgbClr val="000000"/>
                </a:solidFill>
                <a:effectLst/>
                <a:latin typeface="American Typewriter" panose="02090604020004020304" pitchFamily="18" charset="77"/>
              </a:rPr>
              <a:t>Airlines encounter both </a:t>
            </a:r>
            <a:r>
              <a:rPr lang="en-US" b="1" i="0" u="none" strike="noStrike" dirty="0">
                <a:solidFill>
                  <a:srgbClr val="7030A0"/>
                </a:solidFill>
                <a:effectLst/>
                <a:latin typeface="American Typewriter" panose="02090604020004020304" pitchFamily="18" charset="77"/>
              </a:rPr>
              <a:t>controllable and non-controllable reasons </a:t>
            </a:r>
            <a:r>
              <a:rPr lang="en-US" b="0" i="0" u="none" strike="noStrike" dirty="0">
                <a:solidFill>
                  <a:srgbClr val="000000"/>
                </a:solidFill>
                <a:effectLst/>
                <a:latin typeface="American Typewriter" panose="02090604020004020304" pitchFamily="18" charset="77"/>
              </a:rPr>
              <a:t>for INADs. </a:t>
            </a:r>
          </a:p>
          <a:p>
            <a:pPr marL="0" indent="0" algn="just">
              <a:buNone/>
            </a:pPr>
            <a:r>
              <a:rPr lang="en-US" b="0" i="0" u="none" strike="noStrike" dirty="0">
                <a:solidFill>
                  <a:srgbClr val="000000"/>
                </a:solidFill>
                <a:effectLst/>
                <a:latin typeface="American Typewriter" panose="02090604020004020304" pitchFamily="18" charset="77"/>
              </a:rPr>
              <a:t>Controllable reasons involve situations where airlines have </a:t>
            </a:r>
            <a:r>
              <a:rPr lang="en-US" b="1" i="0" u="none" strike="noStrike" dirty="0">
                <a:solidFill>
                  <a:srgbClr val="002060"/>
                </a:solidFill>
                <a:effectLst/>
                <a:latin typeface="American Typewriter" panose="02090604020004020304" pitchFamily="18" charset="77"/>
              </a:rPr>
              <a:t>sufficient information </a:t>
            </a:r>
            <a:r>
              <a:rPr lang="en-US" b="0" i="0" u="none" strike="noStrike" dirty="0">
                <a:solidFill>
                  <a:srgbClr val="000000"/>
                </a:solidFill>
                <a:effectLst/>
                <a:latin typeface="American Typewriter" panose="02090604020004020304" pitchFamily="18" charset="77"/>
              </a:rPr>
              <a:t>to prevent boarding correctly,</a:t>
            </a:r>
          </a:p>
          <a:p>
            <a:pPr marL="0" indent="0" algn="ctr">
              <a:buNone/>
            </a:pPr>
            <a:r>
              <a:rPr lang="en-US" b="0" i="0" u="none" strike="noStrike" dirty="0">
                <a:solidFill>
                  <a:srgbClr val="000000"/>
                </a:solidFill>
                <a:effectLst/>
                <a:latin typeface="American Typewriter" panose="02090604020004020304" pitchFamily="18" charset="77"/>
              </a:rPr>
              <a:t> while </a:t>
            </a:r>
          </a:p>
          <a:p>
            <a:pPr marL="0" indent="0" algn="just">
              <a:buNone/>
            </a:pPr>
            <a:r>
              <a:rPr lang="en-US" b="0" i="0" u="none" strike="noStrike" dirty="0">
                <a:solidFill>
                  <a:srgbClr val="000000"/>
                </a:solidFill>
                <a:effectLst/>
                <a:latin typeface="American Typewriter" panose="02090604020004020304" pitchFamily="18" charset="77"/>
              </a:rPr>
              <a:t>Non-controllable reasons occur when airlines </a:t>
            </a:r>
            <a:r>
              <a:rPr lang="en-US" b="1" i="0" u="none" strike="noStrike" dirty="0">
                <a:solidFill>
                  <a:srgbClr val="002060"/>
                </a:solidFill>
                <a:effectLst/>
                <a:latin typeface="American Typewriter" panose="02090604020004020304" pitchFamily="18" charset="77"/>
              </a:rPr>
              <a:t>lack essential elements to realistically prevent </a:t>
            </a:r>
            <a:r>
              <a:rPr lang="en-US" b="0" i="0" u="none" strike="noStrike" dirty="0">
                <a:solidFill>
                  <a:srgbClr val="000000"/>
                </a:solidFill>
                <a:effectLst/>
                <a:latin typeface="American Typewriter" panose="02090604020004020304" pitchFamily="18" charset="77"/>
              </a:rPr>
              <a:t>boarding. According to a major airline, non-controllable INADs make up 80% of cases.</a:t>
            </a:r>
          </a:p>
          <a:p>
            <a:endParaRPr lang="en-AF" dirty="0"/>
          </a:p>
        </p:txBody>
      </p:sp>
    </p:spTree>
    <p:extLst>
      <p:ext uri="{BB962C8B-B14F-4D97-AF65-F5344CB8AC3E}">
        <p14:creationId xmlns:p14="http://schemas.microsoft.com/office/powerpoint/2010/main" val="2200840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E5787-111A-79EE-9D43-7A39C18B23FE}"/>
              </a:ext>
            </a:extLst>
          </p:cNvPr>
          <p:cNvSpPr>
            <a:spLocks noGrp="1"/>
          </p:cNvSpPr>
          <p:nvPr>
            <p:ph type="title"/>
          </p:nvPr>
        </p:nvSpPr>
        <p:spPr/>
        <p:txBody>
          <a:bodyPr/>
          <a:lstStyle/>
          <a:p>
            <a:pPr algn="ctr"/>
            <a:r>
              <a:rPr lang="en-US" b="1" i="0" u="none" strike="noStrike" dirty="0">
                <a:solidFill>
                  <a:srgbClr val="000000"/>
                </a:solidFill>
                <a:effectLst/>
                <a:latin typeface="American Typewriter" panose="02090604020004020304" pitchFamily="18" charset="77"/>
              </a:rPr>
              <a:t>Countries Prone to INADs</a:t>
            </a:r>
            <a:br>
              <a:rPr lang="en-US" b="1" i="0" u="none" strike="noStrike" dirty="0">
                <a:solidFill>
                  <a:srgbClr val="000000"/>
                </a:solidFill>
                <a:effectLst/>
                <a:latin typeface="AktivGrotesk"/>
              </a:rPr>
            </a:br>
            <a:endParaRPr lang="en-AF" dirty="0"/>
          </a:p>
        </p:txBody>
      </p:sp>
      <p:sp>
        <p:nvSpPr>
          <p:cNvPr id="3" name="Content Placeholder 2">
            <a:extLst>
              <a:ext uri="{FF2B5EF4-FFF2-40B4-BE49-F238E27FC236}">
                <a16:creationId xmlns:a16="http://schemas.microsoft.com/office/drawing/2014/main" id="{37A0AB6C-7D76-37E9-D7B2-D4828F7C642A}"/>
              </a:ext>
            </a:extLst>
          </p:cNvPr>
          <p:cNvSpPr>
            <a:spLocks noGrp="1"/>
          </p:cNvSpPr>
          <p:nvPr>
            <p:ph idx="1"/>
          </p:nvPr>
        </p:nvSpPr>
        <p:spPr/>
        <p:txBody>
          <a:bodyPr/>
          <a:lstStyle/>
          <a:p>
            <a:pPr marL="0" indent="0" algn="just">
              <a:buNone/>
            </a:pPr>
            <a:r>
              <a:rPr lang="en-US" b="0" i="0" u="none" strike="noStrike" dirty="0">
                <a:solidFill>
                  <a:srgbClr val="000000"/>
                </a:solidFill>
                <a:effectLst/>
                <a:latin typeface="American Typewriter" panose="02090604020004020304" pitchFamily="18" charset="77"/>
              </a:rPr>
              <a:t>While the severity varies, the </a:t>
            </a:r>
            <a:r>
              <a:rPr lang="en-US" b="1" i="0" u="none" strike="noStrike" dirty="0">
                <a:solidFill>
                  <a:srgbClr val="FF0000"/>
                </a:solidFill>
                <a:effectLst/>
                <a:latin typeface="American Typewriter" panose="02090604020004020304" pitchFamily="18" charset="77"/>
              </a:rPr>
              <a:t>United</a:t>
            </a:r>
            <a:r>
              <a:rPr lang="en-US" b="0" i="0" u="none" strike="noStrike" dirty="0">
                <a:solidFill>
                  <a:srgbClr val="FF0000"/>
                </a:solidFill>
                <a:effectLst/>
                <a:latin typeface="American Typewriter" panose="02090604020004020304" pitchFamily="18" charset="77"/>
              </a:rPr>
              <a:t> </a:t>
            </a:r>
            <a:r>
              <a:rPr lang="en-US" b="1" i="0" u="none" strike="noStrike" dirty="0">
                <a:solidFill>
                  <a:srgbClr val="FF0000"/>
                </a:solidFill>
                <a:effectLst/>
                <a:latin typeface="American Typewriter" panose="02090604020004020304" pitchFamily="18" charset="77"/>
              </a:rPr>
              <a:t>States</a:t>
            </a:r>
            <a:r>
              <a:rPr lang="en-US" b="0" i="0" u="none" strike="noStrike" dirty="0">
                <a:solidFill>
                  <a:srgbClr val="000000"/>
                </a:solidFill>
                <a:effectLst/>
                <a:latin typeface="American Typewriter" panose="02090604020004020304" pitchFamily="18" charset="77"/>
              </a:rPr>
              <a:t>, </a:t>
            </a:r>
            <a:r>
              <a:rPr lang="en-US" b="1" i="0" u="none" strike="noStrike" dirty="0">
                <a:solidFill>
                  <a:srgbClr val="002060"/>
                </a:solidFill>
                <a:effectLst/>
                <a:latin typeface="American Typewriter" panose="02090604020004020304" pitchFamily="18" charset="77"/>
              </a:rPr>
              <a:t>Mexico,</a:t>
            </a:r>
            <a:r>
              <a:rPr lang="en-US" b="0" i="0" u="none" strike="noStrike" dirty="0">
                <a:solidFill>
                  <a:srgbClr val="002060"/>
                </a:solidFill>
                <a:effectLst/>
                <a:latin typeface="American Typewriter" panose="02090604020004020304" pitchFamily="18" charset="77"/>
              </a:rPr>
              <a:t> </a:t>
            </a:r>
            <a:r>
              <a:rPr lang="en-US" b="1" i="0" u="none" strike="noStrike" dirty="0">
                <a:solidFill>
                  <a:srgbClr val="00B050"/>
                </a:solidFill>
                <a:effectLst/>
                <a:latin typeface="American Typewriter" panose="02090604020004020304" pitchFamily="18" charset="77"/>
              </a:rPr>
              <a:t>Germany</a:t>
            </a:r>
            <a:r>
              <a:rPr lang="en-US" b="0" i="0" u="none" strike="noStrike" dirty="0">
                <a:solidFill>
                  <a:srgbClr val="000000"/>
                </a:solidFill>
                <a:effectLst/>
                <a:latin typeface="American Typewriter" panose="02090604020004020304" pitchFamily="18" charset="77"/>
              </a:rPr>
              <a:t>, and the </a:t>
            </a:r>
            <a:r>
              <a:rPr lang="en-US" b="1" i="0" u="none" strike="noStrike" dirty="0">
                <a:solidFill>
                  <a:srgbClr val="00B050"/>
                </a:solidFill>
                <a:effectLst/>
                <a:latin typeface="American Typewriter" panose="02090604020004020304" pitchFamily="18" charset="77"/>
              </a:rPr>
              <a:t>United Kingdom </a:t>
            </a:r>
            <a:r>
              <a:rPr lang="en-US" b="0" i="0" u="none" strike="noStrike" dirty="0">
                <a:solidFill>
                  <a:srgbClr val="000000"/>
                </a:solidFill>
                <a:effectLst/>
                <a:latin typeface="American Typewriter" panose="02090604020004020304" pitchFamily="18" charset="77"/>
              </a:rPr>
              <a:t>are commonly cited by airlines as countries where INADs are most prevalent. Although INADs represent less than 1% of transported passengers, they have a substantial financial impact on airlines. Penalties imposed by most countries range from </a:t>
            </a:r>
            <a:r>
              <a:rPr lang="en-US" b="1" i="0" u="none" strike="noStrike" dirty="0">
                <a:solidFill>
                  <a:srgbClr val="7030A0"/>
                </a:solidFill>
                <a:effectLst/>
                <a:latin typeface="American Typewriter" panose="02090604020004020304" pitchFamily="18" charset="77"/>
              </a:rPr>
              <a:t>$1,000 to $2,500 per case</a:t>
            </a:r>
            <a:r>
              <a:rPr lang="en-US" b="0" i="0" u="none" strike="noStrike" dirty="0">
                <a:solidFill>
                  <a:srgbClr val="000000"/>
                </a:solidFill>
                <a:effectLst/>
                <a:latin typeface="American Typewriter" panose="02090604020004020304" pitchFamily="18" charset="77"/>
              </a:rPr>
              <a:t>, with some nations imposing even stricter fines, </a:t>
            </a:r>
            <a:r>
              <a:rPr lang="en-US" b="1" i="0" u="none" strike="noStrike" dirty="0">
                <a:solidFill>
                  <a:srgbClr val="C00000"/>
                </a:solidFill>
                <a:effectLst/>
                <a:latin typeface="American Typewriter" panose="02090604020004020304" pitchFamily="18" charset="77"/>
              </a:rPr>
              <a:t>amounting to $10,000 per violation</a:t>
            </a:r>
            <a:r>
              <a:rPr lang="en-US" b="0" i="0" u="none" strike="noStrike" dirty="0">
                <a:solidFill>
                  <a:srgbClr val="000000"/>
                </a:solidFill>
                <a:effectLst/>
                <a:latin typeface="American Typewriter" panose="02090604020004020304" pitchFamily="18" charset="77"/>
              </a:rPr>
              <a:t>. While the extent of these fines varies among airlines based on </a:t>
            </a:r>
            <a:r>
              <a:rPr lang="en-US" b="1" i="0" u="none" strike="noStrike" dirty="0">
                <a:solidFill>
                  <a:schemeClr val="accent1">
                    <a:lumMod val="75000"/>
                  </a:schemeClr>
                </a:solidFill>
                <a:effectLst/>
                <a:latin typeface="American Typewriter" panose="02090604020004020304" pitchFamily="18" charset="77"/>
              </a:rPr>
              <a:t>their passenger volume </a:t>
            </a:r>
            <a:r>
              <a:rPr lang="en-US" b="0" i="0" u="none" strike="noStrike" dirty="0">
                <a:solidFill>
                  <a:srgbClr val="000000"/>
                </a:solidFill>
                <a:effectLst/>
                <a:latin typeface="American Typewriter" panose="02090604020004020304" pitchFamily="18" charset="77"/>
              </a:rPr>
              <a:t>and </a:t>
            </a:r>
            <a:r>
              <a:rPr lang="en-US" b="1" i="0" u="none" strike="noStrike" dirty="0">
                <a:solidFill>
                  <a:schemeClr val="accent5">
                    <a:lumMod val="50000"/>
                  </a:schemeClr>
                </a:solidFill>
                <a:effectLst/>
                <a:latin typeface="American Typewriter" panose="02090604020004020304" pitchFamily="18" charset="77"/>
              </a:rPr>
              <a:t>destinations</a:t>
            </a:r>
            <a:r>
              <a:rPr lang="en-US" b="0" i="0" u="none" strike="noStrike" dirty="0">
                <a:solidFill>
                  <a:srgbClr val="000000"/>
                </a:solidFill>
                <a:effectLst/>
                <a:latin typeface="American Typewriter" panose="02090604020004020304" pitchFamily="18" charset="77"/>
              </a:rPr>
              <a:t>, some major carriers face fines of up to $2 million annually.</a:t>
            </a:r>
            <a:endParaRPr lang="en-AF" dirty="0">
              <a:latin typeface="American Typewriter" panose="02090604020004020304" pitchFamily="18" charset="77"/>
            </a:endParaRPr>
          </a:p>
        </p:txBody>
      </p:sp>
    </p:spTree>
    <p:extLst>
      <p:ext uri="{BB962C8B-B14F-4D97-AF65-F5344CB8AC3E}">
        <p14:creationId xmlns:p14="http://schemas.microsoft.com/office/powerpoint/2010/main" val="1375270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DC163-F100-E813-CDB5-5D6B0A80BE8D}"/>
              </a:ext>
            </a:extLst>
          </p:cNvPr>
          <p:cNvSpPr>
            <a:spLocks noGrp="1"/>
          </p:cNvSpPr>
          <p:nvPr>
            <p:ph type="title"/>
          </p:nvPr>
        </p:nvSpPr>
        <p:spPr/>
        <p:txBody>
          <a:bodyPr>
            <a:normAutofit fontScale="90000"/>
          </a:bodyPr>
          <a:lstStyle/>
          <a:p>
            <a:r>
              <a:rPr lang="en-US" b="1" i="0" u="none" strike="noStrike" dirty="0">
                <a:solidFill>
                  <a:srgbClr val="000000"/>
                </a:solidFill>
                <a:effectLst/>
                <a:latin typeface="American Typewriter" panose="02090604020004020304" pitchFamily="18" charset="77"/>
              </a:rPr>
              <a:t>Associated Costs and Responsibilities</a:t>
            </a:r>
            <a:br>
              <a:rPr lang="en-US" b="1" i="0" u="none" strike="noStrike" dirty="0">
                <a:solidFill>
                  <a:srgbClr val="000000"/>
                </a:solidFill>
                <a:effectLst/>
                <a:latin typeface="American Typewriter" panose="02090604020004020304" pitchFamily="18" charset="77"/>
              </a:rPr>
            </a:br>
            <a:endParaRPr lang="en-AF"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D5CA1FED-1D9D-D35C-2FCC-4F105AE5550F}"/>
              </a:ext>
            </a:extLst>
          </p:cNvPr>
          <p:cNvSpPr>
            <a:spLocks noGrp="1"/>
          </p:cNvSpPr>
          <p:nvPr>
            <p:ph idx="1"/>
          </p:nvPr>
        </p:nvSpPr>
        <p:spPr/>
        <p:txBody>
          <a:bodyPr>
            <a:normAutofit fontScale="85000" lnSpcReduction="10000"/>
          </a:bodyPr>
          <a:lstStyle/>
          <a:p>
            <a:pPr marL="0" indent="0" algn="just">
              <a:lnSpc>
                <a:spcPct val="160000"/>
              </a:lnSpc>
              <a:buNone/>
            </a:pPr>
            <a:r>
              <a:rPr lang="en-US" sz="2600" b="0" i="0" u="none" strike="noStrike" dirty="0">
                <a:solidFill>
                  <a:srgbClr val="000000"/>
                </a:solidFill>
                <a:effectLst/>
                <a:latin typeface="American Typewriter" panose="02090604020004020304" pitchFamily="18" charset="77"/>
              </a:rPr>
              <a:t>In addition to fines, airlines are responsible for covering all associated costs related to INADs. These expenses encompass </a:t>
            </a:r>
            <a:r>
              <a:rPr lang="en-US" sz="2600" b="1" i="0" u="none" strike="noStrike" dirty="0">
                <a:solidFill>
                  <a:srgbClr val="C00000"/>
                </a:solidFill>
                <a:effectLst/>
                <a:latin typeface="American Typewriter" panose="02090604020004020304" pitchFamily="18" charset="77"/>
              </a:rPr>
              <a:t>meals</a:t>
            </a:r>
            <a:r>
              <a:rPr lang="en-US" sz="2600" b="0" i="0" u="none" strike="noStrike" dirty="0">
                <a:solidFill>
                  <a:srgbClr val="000000"/>
                </a:solidFill>
                <a:effectLst/>
                <a:latin typeface="American Typewriter" panose="02090604020004020304" pitchFamily="18" charset="77"/>
              </a:rPr>
              <a:t>, </a:t>
            </a:r>
            <a:r>
              <a:rPr lang="en-US" sz="2600" b="1" i="0" u="none" strike="noStrike" dirty="0">
                <a:solidFill>
                  <a:schemeClr val="accent6">
                    <a:lumMod val="60000"/>
                    <a:lumOff val="40000"/>
                  </a:schemeClr>
                </a:solidFill>
                <a:effectLst/>
                <a:latin typeface="American Typewriter" panose="02090604020004020304" pitchFamily="18" charset="77"/>
              </a:rPr>
              <a:t>accommodation</a:t>
            </a:r>
            <a:r>
              <a:rPr lang="en-US" sz="2600" b="0" i="0" u="none" strike="noStrike" dirty="0">
                <a:solidFill>
                  <a:srgbClr val="000000"/>
                </a:solidFill>
                <a:effectLst/>
                <a:latin typeface="American Typewriter" panose="02090604020004020304" pitchFamily="18" charset="77"/>
              </a:rPr>
              <a:t>, </a:t>
            </a:r>
            <a:r>
              <a:rPr lang="en-US" sz="2600" b="1" i="0" u="none" strike="noStrike" dirty="0">
                <a:solidFill>
                  <a:srgbClr val="0070C0"/>
                </a:solidFill>
                <a:effectLst/>
                <a:latin typeface="American Typewriter" panose="02090604020004020304" pitchFamily="18" charset="77"/>
              </a:rPr>
              <a:t>transportation</a:t>
            </a:r>
            <a:r>
              <a:rPr lang="en-US" sz="2600" b="0" i="0" u="none" strike="noStrike" dirty="0">
                <a:solidFill>
                  <a:srgbClr val="0070C0"/>
                </a:solidFill>
                <a:effectLst/>
                <a:latin typeface="American Typewriter" panose="02090604020004020304" pitchFamily="18" charset="77"/>
              </a:rPr>
              <a:t>,</a:t>
            </a:r>
            <a:r>
              <a:rPr lang="en-US" sz="2600" b="0" i="0" u="none" strike="noStrike" dirty="0">
                <a:solidFill>
                  <a:srgbClr val="000000"/>
                </a:solidFill>
                <a:effectLst/>
                <a:latin typeface="American Typewriter" panose="02090604020004020304" pitchFamily="18" charset="77"/>
              </a:rPr>
              <a:t> </a:t>
            </a:r>
            <a:r>
              <a:rPr lang="en-US" sz="2600" b="1" i="0" u="none" strike="noStrike" dirty="0">
                <a:solidFill>
                  <a:srgbClr val="7030A0"/>
                </a:solidFill>
                <a:effectLst/>
                <a:latin typeface="American Typewriter" panose="02090604020004020304" pitchFamily="18" charset="77"/>
              </a:rPr>
              <a:t>security</a:t>
            </a:r>
            <a:r>
              <a:rPr lang="en-US" sz="2600" b="0" i="0" u="none" strike="noStrike" dirty="0">
                <a:solidFill>
                  <a:srgbClr val="000000"/>
                </a:solidFill>
                <a:effectLst/>
                <a:latin typeface="American Typewriter" panose="02090604020004020304" pitchFamily="18" charset="77"/>
              </a:rPr>
              <a:t>, </a:t>
            </a:r>
            <a:r>
              <a:rPr lang="en-US" sz="2600" b="1" i="0" u="none" strike="noStrike" dirty="0">
                <a:solidFill>
                  <a:srgbClr val="00B050"/>
                </a:solidFill>
                <a:effectLst/>
                <a:latin typeface="American Typewriter" panose="02090604020004020304" pitchFamily="18" charset="77"/>
              </a:rPr>
              <a:t>medical escorts</a:t>
            </a:r>
            <a:r>
              <a:rPr lang="en-US" sz="2600" b="0" i="0" u="none" strike="noStrike" dirty="0">
                <a:solidFill>
                  <a:srgbClr val="000000"/>
                </a:solidFill>
                <a:effectLst/>
                <a:latin typeface="American Typewriter" panose="02090604020004020304" pitchFamily="18" charset="77"/>
              </a:rPr>
              <a:t>, </a:t>
            </a:r>
            <a:r>
              <a:rPr lang="en-US" sz="2600" b="1" i="0" u="none" strike="noStrike" dirty="0">
                <a:solidFill>
                  <a:schemeClr val="accent1">
                    <a:lumMod val="60000"/>
                    <a:lumOff val="40000"/>
                  </a:schemeClr>
                </a:solidFill>
                <a:effectLst/>
                <a:latin typeface="American Typewriter" panose="02090604020004020304" pitchFamily="18" charset="77"/>
              </a:rPr>
              <a:t>translation</a:t>
            </a:r>
            <a:r>
              <a:rPr lang="en-US" sz="2600" b="0" i="0" u="none" strike="noStrike" dirty="0">
                <a:solidFill>
                  <a:schemeClr val="accent1">
                    <a:lumMod val="60000"/>
                    <a:lumOff val="40000"/>
                  </a:schemeClr>
                </a:solidFill>
                <a:effectLst/>
                <a:latin typeface="American Typewriter" panose="02090604020004020304" pitchFamily="18" charset="77"/>
              </a:rPr>
              <a:t> services</a:t>
            </a:r>
            <a:r>
              <a:rPr lang="en-US" sz="2600" b="0" i="0" u="none" strike="noStrike" dirty="0">
                <a:solidFill>
                  <a:srgbClr val="000000"/>
                </a:solidFill>
                <a:effectLst/>
                <a:latin typeface="American Typewriter" panose="02090604020004020304" pitchFamily="18" charset="77"/>
              </a:rPr>
              <a:t>, </a:t>
            </a:r>
            <a:r>
              <a:rPr lang="en-US" sz="2600" b="1" i="0" u="none" strike="noStrike" dirty="0">
                <a:solidFill>
                  <a:srgbClr val="7030A0"/>
                </a:solidFill>
                <a:effectLst/>
                <a:latin typeface="American Typewriter" panose="02090604020004020304" pitchFamily="18" charset="77"/>
              </a:rPr>
              <a:t>detention</a:t>
            </a:r>
            <a:r>
              <a:rPr lang="en-US" sz="2600" b="0" i="0" u="none" strike="noStrike" dirty="0">
                <a:solidFill>
                  <a:srgbClr val="000000"/>
                </a:solidFill>
                <a:effectLst/>
                <a:latin typeface="American Typewriter" panose="02090604020004020304" pitchFamily="18" charset="77"/>
              </a:rPr>
              <a:t>, and more. Furthermore, airlines due to </a:t>
            </a:r>
            <a:r>
              <a:rPr lang="en-US" sz="2600" b="1" i="0" u="none" strike="noStrike" dirty="0">
                <a:solidFill>
                  <a:srgbClr val="7030A0"/>
                </a:solidFill>
                <a:effectLst/>
                <a:latin typeface="American Typewriter" panose="02090604020004020304" pitchFamily="18" charset="77"/>
              </a:rPr>
              <a:t>suffer revenue losses seat spoilage</a:t>
            </a:r>
            <a:r>
              <a:rPr lang="en-US" sz="2600" b="0" i="0" u="none" strike="noStrike" dirty="0">
                <a:solidFill>
                  <a:srgbClr val="000000"/>
                </a:solidFill>
                <a:effectLst/>
                <a:latin typeface="American Typewriter" panose="02090604020004020304" pitchFamily="18" charset="77"/>
              </a:rPr>
              <a:t>. This is because airlines often bear the responsibility for removing INADs, including custody and care of the passenger from the moment they are deemed inadmissible until their return to the aircraft.</a:t>
            </a:r>
          </a:p>
          <a:p>
            <a:pPr marL="0" indent="0">
              <a:buNone/>
            </a:pPr>
            <a:br>
              <a:rPr lang="en-US" dirty="0"/>
            </a:br>
            <a:endParaRPr lang="en-AF" dirty="0"/>
          </a:p>
        </p:txBody>
      </p:sp>
    </p:spTree>
    <p:extLst>
      <p:ext uri="{BB962C8B-B14F-4D97-AF65-F5344CB8AC3E}">
        <p14:creationId xmlns:p14="http://schemas.microsoft.com/office/powerpoint/2010/main" val="2272452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3ADF4-F2C3-6104-6165-F67170CF0D52}"/>
              </a:ext>
            </a:extLst>
          </p:cNvPr>
          <p:cNvSpPr>
            <a:spLocks noGrp="1"/>
          </p:cNvSpPr>
          <p:nvPr>
            <p:ph type="title"/>
          </p:nvPr>
        </p:nvSpPr>
        <p:spPr>
          <a:xfrm>
            <a:off x="211015" y="152401"/>
            <a:ext cx="11699631" cy="1160584"/>
          </a:xfrm>
        </p:spPr>
        <p:txBody>
          <a:bodyPr>
            <a:normAutofit fontScale="90000"/>
          </a:bodyPr>
          <a:lstStyle/>
          <a:p>
            <a:pPr algn="just"/>
            <a:br>
              <a:rPr lang="en-US" dirty="0">
                <a:effectLst/>
                <a:latin typeface="American Typewriter" panose="02090604020004020304" pitchFamily="18" charset="77"/>
              </a:rPr>
            </a:br>
            <a:r>
              <a:rPr lang="en-US" sz="4000" dirty="0">
                <a:effectLst/>
                <a:latin typeface="American Typewriter" panose="02090604020004020304" pitchFamily="18" charset="77"/>
              </a:rPr>
              <a:t>Entry and departure procedures and responsibilities</a:t>
            </a:r>
            <a:br>
              <a:rPr lang="en-US" dirty="0">
                <a:effectLst/>
                <a:latin typeface="Helvetica" pitchFamily="2" charset="0"/>
              </a:rPr>
            </a:br>
            <a:endParaRPr lang="en-AF" dirty="0"/>
          </a:p>
        </p:txBody>
      </p:sp>
      <p:sp>
        <p:nvSpPr>
          <p:cNvPr id="3" name="Content Placeholder 2">
            <a:extLst>
              <a:ext uri="{FF2B5EF4-FFF2-40B4-BE49-F238E27FC236}">
                <a16:creationId xmlns:a16="http://schemas.microsoft.com/office/drawing/2014/main" id="{A8A2A1A2-AE0B-D22D-CEF2-A2F82C6CBFAA}"/>
              </a:ext>
            </a:extLst>
          </p:cNvPr>
          <p:cNvSpPr>
            <a:spLocks noGrp="1"/>
          </p:cNvSpPr>
          <p:nvPr>
            <p:ph idx="1"/>
          </p:nvPr>
        </p:nvSpPr>
        <p:spPr>
          <a:xfrm>
            <a:off x="281354" y="1312985"/>
            <a:ext cx="11629292" cy="4863978"/>
          </a:xfrm>
        </p:spPr>
        <p:txBody>
          <a:bodyPr>
            <a:normAutofit/>
          </a:bodyPr>
          <a:lstStyle/>
          <a:p>
            <a:pPr marL="514350" indent="-514350" algn="just">
              <a:lnSpc>
                <a:spcPct val="150000"/>
              </a:lnSpc>
              <a:buAutoNum type="arabicParenBoth"/>
            </a:pPr>
            <a:r>
              <a:rPr lang="en-US" dirty="0">
                <a:effectLst/>
                <a:latin typeface="American Typewriter" panose="02090604020004020304" pitchFamily="18" charset="77"/>
              </a:rPr>
              <a:t>The authority(</a:t>
            </a:r>
            <a:r>
              <a:rPr lang="en-US" dirty="0" err="1">
                <a:effectLst/>
                <a:latin typeface="American Typewriter" panose="02090604020004020304" pitchFamily="18" charset="77"/>
              </a:rPr>
              <a:t>e.g</a:t>
            </a:r>
            <a:r>
              <a:rPr lang="en-US" dirty="0">
                <a:effectLst/>
                <a:latin typeface="American Typewriter" panose="02090604020004020304" pitchFamily="18" charset="77"/>
              </a:rPr>
              <a:t> Uganda Civil Aviation Authority) shall where applicable, liaise with a competent authority(</a:t>
            </a:r>
            <a:r>
              <a:rPr lang="en-US" dirty="0" err="1">
                <a:effectLst/>
                <a:latin typeface="American Typewriter" panose="02090604020004020304" pitchFamily="18" charset="77"/>
              </a:rPr>
              <a:t>e.g</a:t>
            </a:r>
            <a:r>
              <a:rPr lang="en-US" dirty="0">
                <a:effectLst/>
                <a:latin typeface="American Typewriter" panose="02090604020004020304" pitchFamily="18" charset="77"/>
              </a:rPr>
              <a:t> Directorate of Citizenship and Migration) to ensure the seizure of—</a:t>
            </a:r>
          </a:p>
          <a:p>
            <a:pPr marL="0" indent="0" algn="just">
              <a:lnSpc>
                <a:spcPct val="150000"/>
              </a:lnSpc>
              <a:buNone/>
            </a:pPr>
            <a:r>
              <a:rPr lang="en-US" dirty="0">
                <a:effectLst/>
                <a:latin typeface="American Typewriter" panose="02090604020004020304" pitchFamily="18" charset="77"/>
              </a:rPr>
              <a:t>(a) </a:t>
            </a:r>
            <a:r>
              <a:rPr lang="en-US" b="1" dirty="0">
                <a:solidFill>
                  <a:schemeClr val="accent2">
                    <a:lumMod val="75000"/>
                  </a:schemeClr>
                </a:solidFill>
                <a:effectLst/>
                <a:latin typeface="American Typewriter" panose="02090604020004020304" pitchFamily="18" charset="77"/>
              </a:rPr>
              <a:t>fraudulent, falsified or counterfeit travel documents</a:t>
            </a:r>
            <a:r>
              <a:rPr lang="en-US" b="1" dirty="0">
                <a:solidFill>
                  <a:schemeClr val="accent2">
                    <a:lumMod val="75000"/>
                  </a:schemeClr>
                </a:solidFill>
                <a:latin typeface="American Typewriter" panose="02090604020004020304" pitchFamily="18" charset="77"/>
              </a:rPr>
              <a:t>.</a:t>
            </a:r>
          </a:p>
          <a:p>
            <a:pPr marL="0" indent="0" algn="just">
              <a:lnSpc>
                <a:spcPct val="150000"/>
              </a:lnSpc>
              <a:buNone/>
            </a:pPr>
            <a:r>
              <a:rPr lang="en-US" dirty="0">
                <a:effectLst/>
                <a:latin typeface="American Typewriter" panose="02090604020004020304" pitchFamily="18" charset="77"/>
              </a:rPr>
              <a:t>(b) </a:t>
            </a:r>
            <a:r>
              <a:rPr lang="en-US" b="1" dirty="0">
                <a:solidFill>
                  <a:schemeClr val="accent2">
                    <a:lumMod val="75000"/>
                  </a:schemeClr>
                </a:solidFill>
                <a:effectLst/>
                <a:latin typeface="American Typewriter" panose="02090604020004020304" pitchFamily="18" charset="77"/>
              </a:rPr>
              <a:t>travel documents of a person impersonating</a:t>
            </a:r>
            <a:r>
              <a:rPr lang="en-US" dirty="0">
                <a:effectLst/>
                <a:latin typeface="American Typewriter" panose="02090604020004020304" pitchFamily="18" charset="77"/>
              </a:rPr>
              <a:t> the rightful holder of the travel documents. </a:t>
            </a:r>
          </a:p>
          <a:p>
            <a:endParaRPr lang="en-AF" dirty="0"/>
          </a:p>
        </p:txBody>
      </p:sp>
    </p:spTree>
    <p:extLst>
      <p:ext uri="{BB962C8B-B14F-4D97-AF65-F5344CB8AC3E}">
        <p14:creationId xmlns:p14="http://schemas.microsoft.com/office/powerpoint/2010/main" val="1789134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13CBAA-AE7B-753F-9353-5003EA1F7352}"/>
              </a:ext>
            </a:extLst>
          </p:cNvPr>
          <p:cNvSpPr>
            <a:spLocks noGrp="1"/>
          </p:cNvSpPr>
          <p:nvPr>
            <p:ph idx="1"/>
          </p:nvPr>
        </p:nvSpPr>
        <p:spPr>
          <a:xfrm>
            <a:off x="838200" y="445477"/>
            <a:ext cx="10515600" cy="5731486"/>
          </a:xfrm>
        </p:spPr>
        <p:txBody>
          <a:bodyPr/>
          <a:lstStyle/>
          <a:p>
            <a:pPr marL="0" indent="0" algn="just">
              <a:lnSpc>
                <a:spcPct val="150000"/>
              </a:lnSpc>
              <a:buNone/>
            </a:pPr>
            <a:r>
              <a:rPr lang="en-US" dirty="0">
                <a:effectLst/>
                <a:latin typeface="American Typewriter" panose="02090604020004020304" pitchFamily="18" charset="77"/>
              </a:rPr>
              <a:t>(2) The documents referred to in (1) above shall be </a:t>
            </a:r>
            <a:r>
              <a:rPr lang="en-US" b="1" dirty="0">
                <a:solidFill>
                  <a:srgbClr val="7030A0"/>
                </a:solidFill>
                <a:effectLst/>
                <a:latin typeface="American Typewriter" panose="02090604020004020304" pitchFamily="18" charset="77"/>
              </a:rPr>
              <a:t>removed from circulation immediately </a:t>
            </a:r>
            <a:r>
              <a:rPr lang="en-US" dirty="0">
                <a:effectLst/>
                <a:latin typeface="American Typewriter" panose="02090604020004020304" pitchFamily="18" charset="77"/>
              </a:rPr>
              <a:t>and </a:t>
            </a:r>
            <a:r>
              <a:rPr lang="en-US" b="1" dirty="0">
                <a:solidFill>
                  <a:schemeClr val="accent4">
                    <a:lumMod val="50000"/>
                  </a:schemeClr>
                </a:solidFill>
                <a:effectLst/>
                <a:latin typeface="American Typewriter" panose="02090604020004020304" pitchFamily="18" charset="77"/>
              </a:rPr>
              <a:t>returned to the appropriate authority of the State named as issuer </a:t>
            </a:r>
            <a:r>
              <a:rPr lang="en-US" i="1" dirty="0" err="1">
                <a:solidFill>
                  <a:srgbClr val="00B050"/>
                </a:solidFill>
                <a:effectLst/>
                <a:latin typeface="American Typewriter" panose="02090604020004020304" pitchFamily="18" charset="77"/>
              </a:rPr>
              <a:t>e.g</a:t>
            </a:r>
            <a:r>
              <a:rPr lang="en-US" i="1" dirty="0">
                <a:solidFill>
                  <a:srgbClr val="00B050"/>
                </a:solidFill>
                <a:effectLst/>
                <a:latin typeface="American Typewriter" panose="02090604020004020304" pitchFamily="18" charset="77"/>
              </a:rPr>
              <a:t> Directorate of citizenship and migration in Uganda</a:t>
            </a:r>
            <a:r>
              <a:rPr lang="en-US" b="1" i="1" dirty="0">
                <a:solidFill>
                  <a:srgbClr val="00B050"/>
                </a:solidFill>
                <a:effectLst/>
                <a:latin typeface="American Typewriter" panose="02090604020004020304" pitchFamily="18" charset="77"/>
              </a:rPr>
              <a:t> </a:t>
            </a:r>
            <a:r>
              <a:rPr lang="en-US" dirty="0">
                <a:effectLst/>
                <a:latin typeface="American Typewriter" panose="02090604020004020304" pitchFamily="18" charset="77"/>
              </a:rPr>
              <a:t>or </a:t>
            </a:r>
            <a:r>
              <a:rPr lang="en-US" b="1" dirty="0">
                <a:solidFill>
                  <a:schemeClr val="accent4">
                    <a:lumMod val="50000"/>
                  </a:schemeClr>
                </a:solidFill>
                <a:effectLst/>
                <a:latin typeface="American Typewriter" panose="02090604020004020304" pitchFamily="18" charset="77"/>
              </a:rPr>
              <a:t>to the resident diplomatic mission of that State</a:t>
            </a:r>
            <a:r>
              <a:rPr lang="en-US" dirty="0">
                <a:effectLst/>
                <a:latin typeface="American Typewriter" panose="02090604020004020304" pitchFamily="18" charset="77"/>
              </a:rPr>
              <a:t>, except in cases where the </a:t>
            </a:r>
            <a:r>
              <a:rPr lang="en-US" b="1" dirty="0">
                <a:solidFill>
                  <a:srgbClr val="FF0000"/>
                </a:solidFill>
                <a:effectLst/>
                <a:latin typeface="American Typewriter" panose="02090604020004020304" pitchFamily="18" charset="77"/>
              </a:rPr>
              <a:t>competent authority retains the documents for law enforcement purposes</a:t>
            </a:r>
            <a:r>
              <a:rPr lang="en-US" dirty="0">
                <a:effectLst/>
                <a:latin typeface="American Typewriter" panose="02090604020004020304" pitchFamily="18" charset="77"/>
              </a:rPr>
              <a:t>. </a:t>
            </a:r>
          </a:p>
          <a:p>
            <a:endParaRPr lang="en-UG" dirty="0"/>
          </a:p>
        </p:txBody>
      </p:sp>
    </p:spTree>
    <p:extLst>
      <p:ext uri="{BB962C8B-B14F-4D97-AF65-F5344CB8AC3E}">
        <p14:creationId xmlns:p14="http://schemas.microsoft.com/office/powerpoint/2010/main" val="1140855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665</TotalTime>
  <Words>1466</Words>
  <Application>Microsoft Macintosh PowerPoint</Application>
  <PresentationFormat>Widescreen</PresentationFormat>
  <Paragraphs>76</Paragraphs>
  <Slides>18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-webkit-standard</vt:lpstr>
      <vt:lpstr>AktivGrotesk</vt:lpstr>
      <vt:lpstr>American Typewriter</vt:lpstr>
      <vt:lpstr>Arial</vt:lpstr>
      <vt:lpstr>Calibri</vt:lpstr>
      <vt:lpstr>Calibri Light</vt:lpstr>
      <vt:lpstr>Google Sans</vt:lpstr>
      <vt:lpstr>Helvetica</vt:lpstr>
      <vt:lpstr>Times New Roman</vt:lpstr>
      <vt:lpstr>Office Theme</vt:lpstr>
      <vt:lpstr>DEPORTATION, INADMISSIBLE PERSONS AND OFFENCES COMMITTED AT THE AIRPORT</vt:lpstr>
      <vt:lpstr> Deportees </vt:lpstr>
      <vt:lpstr>Inadmissible(INADS) persons/ passenger</vt:lpstr>
      <vt:lpstr>Three Categories of INADs </vt:lpstr>
      <vt:lpstr> Controllable vs. Non-controllable Reasons </vt:lpstr>
      <vt:lpstr>Countries Prone to INADs </vt:lpstr>
      <vt:lpstr>Associated Costs and Responsibilities </vt:lpstr>
      <vt:lpstr> Entry and departure procedures and responsibilities </vt:lpstr>
      <vt:lpstr>PowerPoint Presentation</vt:lpstr>
      <vt:lpstr>PowerPoint Presentation</vt:lpstr>
      <vt:lpstr> Offences committed at airports  </vt:lpstr>
      <vt:lpstr>PowerPoint Presentation</vt:lpstr>
      <vt:lpstr>PowerPoint Presentation</vt:lpstr>
      <vt:lpstr>PowerPoint Presentation</vt:lpstr>
      <vt:lpstr>PowerPoint Presentation</vt:lpstr>
      <vt:lpstr>PowerPoint Presentation</vt:lpstr>
      <vt:lpstr>Aeroenatical facility Core Components </vt:lpstr>
      <vt:lpstr>THE 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sheila namagembe</dc:creator>
  <cp:lastModifiedBy>sheila namagembe</cp:lastModifiedBy>
  <cp:revision>67</cp:revision>
  <dcterms:created xsi:type="dcterms:W3CDTF">2024-08-25T07:15:41Z</dcterms:created>
  <dcterms:modified xsi:type="dcterms:W3CDTF">2026-08-23T09:13:17Z</dcterms:modified>
</cp:coreProperties>
</file>