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7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7A2DD5-1BDA-4D2B-B438-4248A2EA9738}" type="datetimeFigureOut">
              <a:rPr lang="en-US" smtClean="0"/>
              <a:t>4/12/2022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79B65-8A88-4915-AAE5-6011D907FD91}" type="slidenum">
              <a:rPr lang="en-US" smtClean="0"/>
              <a:t>‹#›</a:t>
            </a:fld>
            <a:endParaRPr lang="en-US"/>
          </a:p>
        </p:txBody>
      </p:sp>
    </p:spTree>
    <p:extLst>
      <p:ext uri="{BB962C8B-B14F-4D97-AF65-F5344CB8AC3E}">
        <p14:creationId xmlns:p14="http://schemas.microsoft.com/office/powerpoint/2010/main" val="2836487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400">
                <a:solidFill>
                  <a:schemeClr val="tx1"/>
                </a:solidFill>
                <a:latin typeface="Helv"/>
                <a:cs typeface="Arial" panose="020B0604020202020204" pitchFamily="34" charset="0"/>
              </a:defRPr>
            </a:lvl1pPr>
            <a:lvl2pPr marL="742950" indent="-285750" defTabSz="928688">
              <a:defRPr sz="2400">
                <a:solidFill>
                  <a:schemeClr val="tx1"/>
                </a:solidFill>
                <a:latin typeface="Helv"/>
                <a:cs typeface="Arial" panose="020B0604020202020204" pitchFamily="34" charset="0"/>
              </a:defRPr>
            </a:lvl2pPr>
            <a:lvl3pPr marL="1143000" indent="-228600" defTabSz="928688">
              <a:defRPr sz="2400">
                <a:solidFill>
                  <a:schemeClr val="tx1"/>
                </a:solidFill>
                <a:latin typeface="Helv"/>
                <a:cs typeface="Arial" panose="020B0604020202020204" pitchFamily="34" charset="0"/>
              </a:defRPr>
            </a:lvl3pPr>
            <a:lvl4pPr marL="1600200" indent="-228600" defTabSz="928688">
              <a:defRPr sz="2400">
                <a:solidFill>
                  <a:schemeClr val="tx1"/>
                </a:solidFill>
                <a:latin typeface="Helv"/>
                <a:cs typeface="Arial" panose="020B0604020202020204" pitchFamily="34" charset="0"/>
              </a:defRPr>
            </a:lvl4pPr>
            <a:lvl5pPr marL="2057400" indent="-228600" defTabSz="928688">
              <a:defRPr sz="2400">
                <a:solidFill>
                  <a:schemeClr val="tx1"/>
                </a:solidFill>
                <a:latin typeface="Helv"/>
                <a:cs typeface="Arial" panose="020B0604020202020204" pitchFamily="34" charset="0"/>
              </a:defRPr>
            </a:lvl5pPr>
            <a:lvl6pPr marL="2514600" indent="-228600" defTabSz="928688" eaLnBrk="0" fontAlgn="base" hangingPunct="0">
              <a:spcBef>
                <a:spcPct val="0"/>
              </a:spcBef>
              <a:spcAft>
                <a:spcPct val="0"/>
              </a:spcAft>
              <a:defRPr sz="2400">
                <a:solidFill>
                  <a:schemeClr val="tx1"/>
                </a:solidFill>
                <a:latin typeface="Helv"/>
                <a:cs typeface="Arial" panose="020B0604020202020204" pitchFamily="34" charset="0"/>
              </a:defRPr>
            </a:lvl6pPr>
            <a:lvl7pPr marL="2971800" indent="-228600" defTabSz="928688" eaLnBrk="0" fontAlgn="base" hangingPunct="0">
              <a:spcBef>
                <a:spcPct val="0"/>
              </a:spcBef>
              <a:spcAft>
                <a:spcPct val="0"/>
              </a:spcAft>
              <a:defRPr sz="2400">
                <a:solidFill>
                  <a:schemeClr val="tx1"/>
                </a:solidFill>
                <a:latin typeface="Helv"/>
                <a:cs typeface="Arial" panose="020B0604020202020204" pitchFamily="34" charset="0"/>
              </a:defRPr>
            </a:lvl7pPr>
            <a:lvl8pPr marL="3429000" indent="-228600" defTabSz="928688" eaLnBrk="0" fontAlgn="base" hangingPunct="0">
              <a:spcBef>
                <a:spcPct val="0"/>
              </a:spcBef>
              <a:spcAft>
                <a:spcPct val="0"/>
              </a:spcAft>
              <a:defRPr sz="2400">
                <a:solidFill>
                  <a:schemeClr val="tx1"/>
                </a:solidFill>
                <a:latin typeface="Helv"/>
                <a:cs typeface="Arial" panose="020B0604020202020204" pitchFamily="34" charset="0"/>
              </a:defRPr>
            </a:lvl8pPr>
            <a:lvl9pPr marL="3886200" indent="-228600" defTabSz="928688" eaLnBrk="0" fontAlgn="base" hangingPunct="0">
              <a:spcBef>
                <a:spcPct val="0"/>
              </a:spcBef>
              <a:spcAft>
                <a:spcPct val="0"/>
              </a:spcAft>
              <a:defRPr sz="2400">
                <a:solidFill>
                  <a:schemeClr val="tx1"/>
                </a:solidFill>
                <a:latin typeface="Helv"/>
                <a:cs typeface="Arial" panose="020B0604020202020204" pitchFamily="34" charset="0"/>
              </a:defRPr>
            </a:lvl9pPr>
          </a:lstStyle>
          <a:p>
            <a:fld id="{7EA6F411-C391-4B14-9393-88580A904281}" type="slidenum">
              <a:rPr lang="en-US" altLang="en-US" sz="1000">
                <a:latin typeface="Times New Roman" panose="02020603050405020304" pitchFamily="18" charset="0"/>
              </a:rPr>
              <a:pPr/>
              <a:t>2</a:t>
            </a:fld>
            <a:endParaRPr lang="en-US" altLang="en-US" sz="1000">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cap="flat"/>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n-US" smtClean="0"/>
          </a:p>
        </p:txBody>
      </p:sp>
    </p:spTree>
    <p:extLst>
      <p:ext uri="{BB962C8B-B14F-4D97-AF65-F5344CB8AC3E}">
        <p14:creationId xmlns:p14="http://schemas.microsoft.com/office/powerpoint/2010/main" val="2457694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1983605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329553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A4F3AD-4CBD-487B-A0A6-EA05733440E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8806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B6124EE-5B08-44B3-BC06-7793A7ED3C05}"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1148573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B6124EE-5B08-44B3-BC06-7793A7ED3C05}"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A4F3AD-4CBD-487B-A0A6-EA05733440E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60788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B6124EE-5B08-44B3-BC06-7793A7ED3C05}"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73956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248704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3751814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193138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6124EE-5B08-44B3-BC06-7793A7ED3C05}"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2177178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6124EE-5B08-44B3-BC06-7793A7ED3C05}"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12647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6124EE-5B08-44B3-BC06-7793A7ED3C05}" type="datetimeFigureOut">
              <a:rPr lang="en-US" smtClean="0"/>
              <a:t>4/12/2022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3237404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B6124EE-5B08-44B3-BC06-7793A7ED3C05}" type="datetimeFigureOut">
              <a:rPr lang="en-US" smtClean="0"/>
              <a:t>4/12/2022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577081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6124EE-5B08-44B3-BC06-7793A7ED3C05}" type="datetimeFigureOut">
              <a:rPr lang="en-US" smtClean="0"/>
              <a:t>4/12/2022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603502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6124EE-5B08-44B3-BC06-7793A7ED3C05}"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4232043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6124EE-5B08-44B3-BC06-7793A7ED3C05}"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A4F3AD-4CBD-487B-A0A6-EA05733440E9}" type="slidenum">
              <a:rPr lang="en-US" smtClean="0"/>
              <a:t>‹#›</a:t>
            </a:fld>
            <a:endParaRPr lang="en-US"/>
          </a:p>
        </p:txBody>
      </p:sp>
    </p:spTree>
    <p:extLst>
      <p:ext uri="{BB962C8B-B14F-4D97-AF65-F5344CB8AC3E}">
        <p14:creationId xmlns:p14="http://schemas.microsoft.com/office/powerpoint/2010/main" val="113456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B6124EE-5B08-44B3-BC06-7793A7ED3C05}" type="datetimeFigureOut">
              <a:rPr lang="en-US" smtClean="0"/>
              <a:t>4/12/2022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6A4F3AD-4CBD-487B-A0A6-EA05733440E9}" type="slidenum">
              <a:rPr lang="en-US" smtClean="0"/>
              <a:t>‹#›</a:t>
            </a:fld>
            <a:endParaRPr lang="en-US"/>
          </a:p>
        </p:txBody>
      </p:sp>
    </p:spTree>
    <p:extLst>
      <p:ext uri="{BB962C8B-B14F-4D97-AF65-F5344CB8AC3E}">
        <p14:creationId xmlns:p14="http://schemas.microsoft.com/office/powerpoint/2010/main" val="6341533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63455" y="1909293"/>
            <a:ext cx="8915399" cy="2262781"/>
          </a:xfrm>
        </p:spPr>
        <p:txBody>
          <a:bodyPr>
            <a:normAutofit/>
          </a:bodyPr>
          <a:lstStyle/>
          <a:p>
            <a:pPr algn="ctr"/>
            <a:r>
              <a:rPr lang="en-GB" b="1" dirty="0" smtClean="0"/>
              <a:t>Networks </a:t>
            </a:r>
            <a:r>
              <a:rPr lang="en-US" b="1" dirty="0" smtClean="0"/>
              <a:t>Architecture</a:t>
            </a:r>
            <a:endParaRPr lang="en-US" b="1" dirty="0"/>
          </a:p>
        </p:txBody>
      </p:sp>
    </p:spTree>
    <p:extLst>
      <p:ext uri="{BB962C8B-B14F-4D97-AF65-F5344CB8AC3E}">
        <p14:creationId xmlns:p14="http://schemas.microsoft.com/office/powerpoint/2010/main" val="2584904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USES OF COMPUTER NETWORKS</a:t>
            </a:r>
            <a:endParaRPr lang="en-US" dirty="0"/>
          </a:p>
        </p:txBody>
      </p:sp>
      <p:sp>
        <p:nvSpPr>
          <p:cNvPr id="3" name="Content Placeholder 2"/>
          <p:cNvSpPr>
            <a:spLocks noGrp="1"/>
          </p:cNvSpPr>
          <p:nvPr>
            <p:ph idx="1"/>
          </p:nvPr>
        </p:nvSpPr>
        <p:spPr/>
        <p:txBody>
          <a:bodyPr/>
          <a:lstStyle/>
          <a:p>
            <a:pPr algn="just">
              <a:lnSpc>
                <a:spcPct val="150000"/>
              </a:lnSpc>
            </a:pPr>
            <a:r>
              <a:rPr lang="en-US" sz="2000" b="1" dirty="0"/>
              <a:t>Facilitate User communication: </a:t>
            </a:r>
            <a:r>
              <a:rPr lang="en-US" sz="2000" dirty="0"/>
              <a:t>Computer networks enable fast interpersonal communication within an organization. People can communicate efficiently and easily. Various communication means such as emails, instant messaging, online chats, voice/video telephone calls and video conferencing, allow people to communicate and share texts photos, videos, ideas remotely.</a:t>
            </a:r>
          </a:p>
          <a:p>
            <a:endParaRPr lang="en-US" dirty="0"/>
          </a:p>
        </p:txBody>
      </p:sp>
    </p:spTree>
    <p:extLst>
      <p:ext uri="{BB962C8B-B14F-4D97-AF65-F5344CB8AC3E}">
        <p14:creationId xmlns:p14="http://schemas.microsoft.com/office/powerpoint/2010/main" val="3211379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USES OF COMPUTER NETWORKS</a:t>
            </a:r>
            <a:endParaRPr lang="en-US" dirty="0"/>
          </a:p>
        </p:txBody>
      </p:sp>
      <p:sp>
        <p:nvSpPr>
          <p:cNvPr id="3" name="Content Placeholder 2"/>
          <p:cNvSpPr>
            <a:spLocks noGrp="1"/>
          </p:cNvSpPr>
          <p:nvPr>
            <p:ph idx="1"/>
          </p:nvPr>
        </p:nvSpPr>
        <p:spPr>
          <a:xfrm>
            <a:off x="838200" y="1545465"/>
            <a:ext cx="10515600" cy="4631498"/>
          </a:xfrm>
        </p:spPr>
        <p:txBody>
          <a:bodyPr>
            <a:normAutofit/>
          </a:bodyPr>
          <a:lstStyle/>
          <a:p>
            <a:pPr algn="just">
              <a:lnSpc>
                <a:spcPct val="150000"/>
              </a:lnSpc>
            </a:pPr>
            <a:r>
              <a:rPr lang="en-US" sz="2000" b="1" dirty="0"/>
              <a:t>Client- Server Configurations: </a:t>
            </a:r>
            <a:r>
              <a:rPr lang="en-US" sz="2000" dirty="0"/>
              <a:t>Through a computer network, the employees of an organization can access the organization’s databases remotely. In a client-server configuration, the organization’s data is stored in servers, which are powerful computers that can hold massive amounts of data and are managed by system administrators. The employees use the simpler computers on their desks, called clients, to access the data from the server remotely. The client server model works best for organizations that have different branches but need to share information.</a:t>
            </a:r>
          </a:p>
          <a:p>
            <a:endParaRPr lang="en-US" dirty="0"/>
          </a:p>
        </p:txBody>
      </p:sp>
    </p:spTree>
    <p:extLst>
      <p:ext uri="{BB962C8B-B14F-4D97-AF65-F5344CB8AC3E}">
        <p14:creationId xmlns:p14="http://schemas.microsoft.com/office/powerpoint/2010/main" val="691765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USES OF COMPUTER NETWORKS</a:t>
            </a:r>
            <a:endParaRPr lang="en-US" dirty="0"/>
          </a:p>
        </p:txBody>
      </p:sp>
      <p:sp>
        <p:nvSpPr>
          <p:cNvPr id="3" name="Content Placeholder 2"/>
          <p:cNvSpPr>
            <a:spLocks noGrp="1"/>
          </p:cNvSpPr>
          <p:nvPr>
            <p:ph idx="1"/>
          </p:nvPr>
        </p:nvSpPr>
        <p:spPr>
          <a:xfrm>
            <a:off x="1764406" y="2133600"/>
            <a:ext cx="9740206" cy="3777622"/>
          </a:xfrm>
        </p:spPr>
        <p:txBody>
          <a:bodyPr>
            <a:normAutofit fontScale="92500"/>
          </a:bodyPr>
          <a:lstStyle/>
          <a:p>
            <a:pPr algn="just">
              <a:lnSpc>
                <a:spcPct val="150000"/>
              </a:lnSpc>
            </a:pPr>
            <a:r>
              <a:rPr lang="en-US" sz="2000" b="1" dirty="0"/>
              <a:t>E-commerce: </a:t>
            </a:r>
            <a:r>
              <a:rPr lang="en-US" sz="2000" dirty="0"/>
              <a:t>Computer networks have paved way for a variety of businesses and commercial transactions online, popularly called e-commerce. Users and organizations can pool funds, buy or sell items online, pay bills, manage bank accounts, pay taxes, transfer funds and handle investments electronically. Online business platforms have been created and these come with convenience of doing business with customers over the internet. The recent pandemic has even pushed more businesses to launch online. Without the computer networks, many businesses would not have been able to.</a:t>
            </a:r>
          </a:p>
          <a:p>
            <a:pPr algn="just">
              <a:lnSpc>
                <a:spcPct val="150000"/>
              </a:lnSpc>
            </a:pPr>
            <a:endParaRPr lang="en-US" dirty="0"/>
          </a:p>
        </p:txBody>
      </p:sp>
    </p:spTree>
    <p:extLst>
      <p:ext uri="{BB962C8B-B14F-4D97-AF65-F5344CB8AC3E}">
        <p14:creationId xmlns:p14="http://schemas.microsoft.com/office/powerpoint/2010/main" val="24769838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3067"/>
          </a:xfrm>
        </p:spPr>
        <p:txBody>
          <a:bodyPr>
            <a:normAutofit fontScale="90000"/>
          </a:bodyPr>
          <a:lstStyle/>
          <a:p>
            <a:pPr algn="ctr"/>
            <a:r>
              <a:rPr lang="en-US" b="1" dirty="0"/>
              <a:t>BENEFITS OF COMPUTER NETWORKS</a:t>
            </a:r>
            <a:r>
              <a:rPr lang="en-US" dirty="0"/>
              <a:t/>
            </a:r>
            <a:br>
              <a:rPr lang="en-US" dirty="0"/>
            </a:br>
            <a:endParaRPr lang="en-US" dirty="0"/>
          </a:p>
        </p:txBody>
      </p:sp>
      <p:sp>
        <p:nvSpPr>
          <p:cNvPr id="3" name="Content Placeholder 2"/>
          <p:cNvSpPr>
            <a:spLocks noGrp="1"/>
          </p:cNvSpPr>
          <p:nvPr>
            <p:ph idx="1"/>
          </p:nvPr>
        </p:nvSpPr>
        <p:spPr>
          <a:xfrm>
            <a:off x="838200" y="1468192"/>
            <a:ext cx="10515600" cy="4708771"/>
          </a:xfrm>
        </p:spPr>
        <p:txBody>
          <a:bodyPr>
            <a:normAutofit/>
          </a:bodyPr>
          <a:lstStyle/>
          <a:p>
            <a:pPr algn="just">
              <a:lnSpc>
                <a:spcPct val="150000"/>
              </a:lnSpc>
            </a:pPr>
            <a:r>
              <a:rPr lang="en-US" b="1" dirty="0"/>
              <a:t>Cost reduction: </a:t>
            </a:r>
            <a:r>
              <a:rPr lang="en-US" dirty="0"/>
              <a:t>With computer networking, costs are cut through sharing of resources (hardware &amp; software) between multiple </a:t>
            </a:r>
            <a:r>
              <a:rPr lang="en-US" dirty="0" smtClean="0"/>
              <a:t>users </a:t>
            </a:r>
            <a:r>
              <a:rPr lang="en-US" dirty="0"/>
              <a:t>Two or more users are able to access shared application or software over the network with the help of the client/server application. In hardware, sharing users on the network can access hardware devices like printer, hard disk, Ram etc. with the help of a centralized computer or device. For example, you can purchase one printer rather than five, saving you the purchase price as well as the ongoing maintenance costs.</a:t>
            </a:r>
            <a:endParaRPr lang="en-US" dirty="0" smtClean="0"/>
          </a:p>
          <a:p>
            <a:endParaRPr lang="en-US" dirty="0"/>
          </a:p>
        </p:txBody>
      </p:sp>
    </p:spTree>
    <p:extLst>
      <p:ext uri="{BB962C8B-B14F-4D97-AF65-F5344CB8AC3E}">
        <p14:creationId xmlns:p14="http://schemas.microsoft.com/office/powerpoint/2010/main" val="21092086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5617" y="862885"/>
            <a:ext cx="9868995" cy="5048337"/>
          </a:xfrm>
        </p:spPr>
        <p:txBody>
          <a:bodyPr>
            <a:normAutofit/>
          </a:bodyPr>
          <a:lstStyle/>
          <a:p>
            <a:pPr algn="just">
              <a:lnSpc>
                <a:spcPct val="150000"/>
              </a:lnSpc>
            </a:pPr>
            <a:r>
              <a:rPr lang="en-US" sz="2000" b="1" dirty="0"/>
              <a:t>Efficiency and Collaboration: </a:t>
            </a:r>
            <a:r>
              <a:rPr lang="en-US" sz="2000" dirty="0"/>
              <a:t>Networks make it far easier for employees to share information and collaborate on work. Carrying papers from office to office, or even a portable storage device of some kind is just not as efficient as storing the information on a </a:t>
            </a:r>
            <a:r>
              <a:rPr lang="en-US" sz="2000" dirty="0" smtClean="0"/>
              <a:t>centralized </a:t>
            </a:r>
            <a:r>
              <a:rPr lang="en-US" sz="2000" dirty="0"/>
              <a:t>server for access by all who are authorized to access it. </a:t>
            </a:r>
            <a:endParaRPr lang="en-US" sz="2000" dirty="0" smtClean="0"/>
          </a:p>
          <a:p>
            <a:pPr algn="just">
              <a:lnSpc>
                <a:spcPct val="150000"/>
              </a:lnSpc>
            </a:pPr>
            <a:r>
              <a:rPr lang="en-US" sz="2000" b="1" dirty="0"/>
              <a:t>Centralized storage and back up: </a:t>
            </a:r>
            <a:r>
              <a:rPr lang="en-US" sz="2000" dirty="0"/>
              <a:t>Networks allow you to store the data centrally and ensure that all critical data gets backed up on a pre-determined schedule. </a:t>
            </a:r>
          </a:p>
        </p:txBody>
      </p:sp>
    </p:spTree>
    <p:extLst>
      <p:ext uri="{BB962C8B-B14F-4D97-AF65-F5344CB8AC3E}">
        <p14:creationId xmlns:p14="http://schemas.microsoft.com/office/powerpoint/2010/main" val="24970137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3905" y="987380"/>
            <a:ext cx="8915400" cy="5761150"/>
          </a:xfrm>
        </p:spPr>
        <p:txBody>
          <a:bodyPr>
            <a:normAutofit lnSpcReduction="10000"/>
          </a:bodyPr>
          <a:lstStyle/>
          <a:p>
            <a:pPr algn="just">
              <a:lnSpc>
                <a:spcPct val="150000"/>
              </a:lnSpc>
            </a:pPr>
            <a:r>
              <a:rPr lang="en-US" sz="2000" b="1" dirty="0"/>
              <a:t>Increased productivity: </a:t>
            </a:r>
            <a:r>
              <a:rPr lang="en-US" sz="2000" dirty="0"/>
              <a:t>Computer networks allow employees to be more productive. They can deal with more customers in less time since they have instant access to shared customer and product databases</a:t>
            </a:r>
            <a:r>
              <a:rPr lang="en-US" sz="2000" dirty="0" smtClean="0"/>
              <a:t>.</a:t>
            </a:r>
          </a:p>
          <a:p>
            <a:pPr algn="just">
              <a:lnSpc>
                <a:spcPct val="150000"/>
              </a:lnSpc>
            </a:pPr>
            <a:r>
              <a:rPr lang="en-US" sz="2000" b="1" dirty="0"/>
              <a:t>Optimize convenience and flexibility: </a:t>
            </a:r>
            <a:r>
              <a:rPr lang="en-US" sz="2000" dirty="0"/>
              <a:t>Computer networks enable flexible operations. The data is not stored in a local server making it accessible with internet connectivity. You can access your data from any device. This enhances free movement while accessing your data wherever you may be.</a:t>
            </a:r>
          </a:p>
          <a:p>
            <a:pPr algn="just">
              <a:lnSpc>
                <a:spcPct val="150000"/>
              </a:lnSpc>
            </a:pPr>
            <a:r>
              <a:rPr lang="en-US" sz="2000" b="1" dirty="0"/>
              <a:t>Improved quality of output</a:t>
            </a:r>
            <a:r>
              <a:rPr lang="en-US" sz="2000" dirty="0"/>
              <a:t>: Since all employees work from a single source of information, errors can be reduced and inconsistencies controlled. </a:t>
            </a:r>
          </a:p>
          <a:p>
            <a:endParaRPr lang="en-US" dirty="0"/>
          </a:p>
        </p:txBody>
      </p:sp>
    </p:spTree>
    <p:extLst>
      <p:ext uri="{BB962C8B-B14F-4D97-AF65-F5344CB8AC3E}">
        <p14:creationId xmlns:p14="http://schemas.microsoft.com/office/powerpoint/2010/main" val="20768878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8520"/>
          </a:xfrm>
        </p:spPr>
        <p:txBody>
          <a:bodyPr>
            <a:normAutofit fontScale="90000"/>
          </a:bodyPr>
          <a:lstStyle/>
          <a:p>
            <a:pPr algn="ctr"/>
            <a:r>
              <a:rPr lang="en-US" b="1" dirty="0"/>
              <a:t>LIMITATIONS OF COMPUTE NETWORKS</a:t>
            </a:r>
            <a:r>
              <a:rPr lang="en-US" dirty="0"/>
              <a:t/>
            </a:r>
            <a:br>
              <a:rPr lang="en-US" dirty="0"/>
            </a:br>
            <a:endParaRPr lang="en-US" dirty="0"/>
          </a:p>
        </p:txBody>
      </p:sp>
      <p:sp>
        <p:nvSpPr>
          <p:cNvPr id="3" name="Content Placeholder 2"/>
          <p:cNvSpPr>
            <a:spLocks noGrp="1"/>
          </p:cNvSpPr>
          <p:nvPr>
            <p:ph idx="1"/>
          </p:nvPr>
        </p:nvSpPr>
        <p:spPr>
          <a:xfrm>
            <a:off x="838200" y="1030310"/>
            <a:ext cx="10515600" cy="5146653"/>
          </a:xfrm>
        </p:spPr>
        <p:txBody>
          <a:bodyPr>
            <a:normAutofit fontScale="92500" lnSpcReduction="20000"/>
          </a:bodyPr>
          <a:lstStyle/>
          <a:p>
            <a:pPr>
              <a:lnSpc>
                <a:spcPct val="150000"/>
              </a:lnSpc>
            </a:pPr>
            <a:r>
              <a:rPr lang="en-US" sz="2000" b="1" dirty="0"/>
              <a:t>Security issues: </a:t>
            </a:r>
            <a:r>
              <a:rPr lang="en-US" sz="2000" dirty="0"/>
              <a:t>One of the major drawbacks of computer networks is the security issues involved. </a:t>
            </a:r>
            <a:endParaRPr lang="en-US" sz="2000" dirty="0" smtClean="0"/>
          </a:p>
          <a:p>
            <a:pPr algn="just">
              <a:lnSpc>
                <a:spcPct val="150000"/>
              </a:lnSpc>
            </a:pPr>
            <a:r>
              <a:rPr lang="en-US" sz="2000" b="1" dirty="0"/>
              <a:t>Rapid spread of computer viruses &amp; malware: </a:t>
            </a:r>
            <a:r>
              <a:rPr lang="en-US" sz="2000" dirty="0"/>
              <a:t>If any computer system in a network gets infected with a virus, there is a possible threat of other devices on the network getting infected too. </a:t>
            </a:r>
            <a:endParaRPr lang="en-US" sz="2000" dirty="0" smtClean="0"/>
          </a:p>
          <a:p>
            <a:pPr>
              <a:lnSpc>
                <a:spcPct val="150000"/>
              </a:lnSpc>
            </a:pPr>
            <a:r>
              <a:rPr lang="en-US" sz="2000" b="1" dirty="0"/>
              <a:t>Expensive to set up: </a:t>
            </a:r>
            <a:r>
              <a:rPr lang="en-US" sz="2000" dirty="0"/>
              <a:t>The initial set up cost of a computer network can be high depending on the number of computers to be connected. Costly devices like routers, switches, hubs etc., can add up to the bills of a person trying to install a computer </a:t>
            </a:r>
            <a:r>
              <a:rPr lang="en-US" sz="2000" dirty="0" smtClean="0"/>
              <a:t>network</a:t>
            </a:r>
          </a:p>
          <a:p>
            <a:pPr>
              <a:lnSpc>
                <a:spcPct val="150000"/>
              </a:lnSpc>
            </a:pPr>
            <a:r>
              <a:rPr lang="en-US" sz="2000" b="1" dirty="0"/>
              <a:t>Dependency on the main file server: </a:t>
            </a:r>
            <a:r>
              <a:rPr lang="en-US" sz="2000" dirty="0"/>
              <a:t>In case the main file server of a computer network breaks down, it will bring the entire network to a standstill hence disrupting business operations</a:t>
            </a:r>
          </a:p>
        </p:txBody>
      </p:sp>
    </p:spTree>
    <p:extLst>
      <p:ext uri="{BB962C8B-B14F-4D97-AF65-F5344CB8AC3E}">
        <p14:creationId xmlns:p14="http://schemas.microsoft.com/office/powerpoint/2010/main" val="18024194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LIMITATIONS OF COMPUTE NETWORKS</a:t>
            </a:r>
            <a:endParaRPr lang="en-US" dirty="0"/>
          </a:p>
        </p:txBody>
      </p:sp>
      <p:sp>
        <p:nvSpPr>
          <p:cNvPr id="3" name="Content Placeholder 2"/>
          <p:cNvSpPr>
            <a:spLocks noGrp="1"/>
          </p:cNvSpPr>
          <p:nvPr>
            <p:ph idx="1"/>
          </p:nvPr>
        </p:nvSpPr>
        <p:spPr>
          <a:xfrm>
            <a:off x="1764406" y="1429555"/>
            <a:ext cx="9740206" cy="4919730"/>
          </a:xfrm>
        </p:spPr>
        <p:txBody>
          <a:bodyPr>
            <a:noAutofit/>
          </a:bodyPr>
          <a:lstStyle/>
          <a:p>
            <a:pPr>
              <a:lnSpc>
                <a:spcPct val="150000"/>
              </a:lnSpc>
            </a:pPr>
            <a:r>
              <a:rPr lang="en-US" sz="2000" b="1" dirty="0"/>
              <a:t>Needs an Efficient Handler</a:t>
            </a:r>
            <a:r>
              <a:rPr lang="en-US" sz="2000" dirty="0"/>
              <a:t>: Managing a big network is complex, it involves advanced configuration and complicated </a:t>
            </a:r>
            <a:r>
              <a:rPr lang="en-US" sz="2000" dirty="0" smtClean="0"/>
              <a:t>installations</a:t>
            </a:r>
          </a:p>
          <a:p>
            <a:pPr>
              <a:lnSpc>
                <a:spcPct val="150000"/>
              </a:lnSpc>
            </a:pPr>
            <a:r>
              <a:rPr lang="en-US" sz="2000" b="1" dirty="0"/>
              <a:t>Lack of Independence</a:t>
            </a:r>
            <a:r>
              <a:rPr lang="en-US" sz="2000" dirty="0"/>
              <a:t>: As networks generally have a centralized server and dependent clients, the client users usually do not have any control whatsoever. Centralized decision making can occasionally hinder how a client user desires to use his computer.</a:t>
            </a:r>
          </a:p>
          <a:p>
            <a:pPr>
              <a:lnSpc>
                <a:spcPct val="150000"/>
              </a:lnSpc>
            </a:pPr>
            <a:r>
              <a:rPr lang="en-US" sz="2000" b="1" dirty="0"/>
              <a:t>Lack of Robustness</a:t>
            </a:r>
            <a:r>
              <a:rPr lang="en-US" sz="2000" dirty="0"/>
              <a:t>: If the core file server of a computer network fails, the entire system may become </a:t>
            </a:r>
            <a:r>
              <a:rPr lang="en-US" sz="2000" dirty="0" smtClean="0"/>
              <a:t>useless</a:t>
            </a:r>
          </a:p>
          <a:p>
            <a:pPr>
              <a:lnSpc>
                <a:spcPct val="150000"/>
              </a:lnSpc>
            </a:pPr>
            <a:r>
              <a:rPr lang="en-US" sz="2000" b="1" dirty="0"/>
              <a:t>Accessibility</a:t>
            </a:r>
            <a:r>
              <a:rPr lang="en-US" sz="2000" dirty="0"/>
              <a:t>: Even though most of the modern computers provide free access, there are still connectivity issues in some countries. </a:t>
            </a:r>
          </a:p>
        </p:txBody>
      </p:sp>
    </p:spTree>
    <p:extLst>
      <p:ext uri="{BB962C8B-B14F-4D97-AF65-F5344CB8AC3E}">
        <p14:creationId xmlns:p14="http://schemas.microsoft.com/office/powerpoint/2010/main" val="19700443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COMPUTER NETWORKS</a:t>
            </a:r>
            <a:r>
              <a:rPr lang="en-US" dirty="0"/>
              <a:t/>
            </a:r>
            <a:br>
              <a:rPr lang="en-US" dirty="0"/>
            </a:br>
            <a:endParaRPr lang="en-US" dirty="0"/>
          </a:p>
        </p:txBody>
      </p:sp>
      <p:sp>
        <p:nvSpPr>
          <p:cNvPr id="3" name="Content Placeholder 2"/>
          <p:cNvSpPr>
            <a:spLocks noGrp="1"/>
          </p:cNvSpPr>
          <p:nvPr>
            <p:ph idx="1"/>
          </p:nvPr>
        </p:nvSpPr>
        <p:spPr>
          <a:xfrm>
            <a:off x="838200" y="1146220"/>
            <a:ext cx="10515600" cy="5030743"/>
          </a:xfrm>
        </p:spPr>
        <p:txBody>
          <a:bodyPr>
            <a:normAutofit fontScale="85000" lnSpcReduction="10000"/>
          </a:bodyPr>
          <a:lstStyle/>
          <a:p>
            <a:pPr marL="0" indent="0">
              <a:lnSpc>
                <a:spcPct val="160000"/>
              </a:lnSpc>
              <a:buNone/>
            </a:pPr>
            <a:r>
              <a:rPr lang="en-US" dirty="0"/>
              <a:t>Computer networks can be classified into different categories. The classifications help to explain the types of networks in use today, and what they’re used for. The following are the criteria widely used;</a:t>
            </a:r>
          </a:p>
          <a:p>
            <a:pPr lvl="0">
              <a:lnSpc>
                <a:spcPct val="160000"/>
              </a:lnSpc>
            </a:pPr>
            <a:r>
              <a:rPr lang="en-US" dirty="0"/>
              <a:t>Classification based on Scale (geographical spread/physical size)</a:t>
            </a:r>
          </a:p>
          <a:p>
            <a:pPr lvl="0">
              <a:lnSpc>
                <a:spcPct val="160000"/>
              </a:lnSpc>
            </a:pPr>
            <a:r>
              <a:rPr lang="en-US" dirty="0"/>
              <a:t>Classification based on Functional relationships (Network architecture)</a:t>
            </a:r>
          </a:p>
          <a:p>
            <a:pPr lvl="0">
              <a:lnSpc>
                <a:spcPct val="160000"/>
              </a:lnSpc>
            </a:pPr>
            <a:r>
              <a:rPr lang="en-US" dirty="0"/>
              <a:t>Classification based on network topology</a:t>
            </a:r>
          </a:p>
          <a:p>
            <a:pPr marL="0" indent="0">
              <a:lnSpc>
                <a:spcPct val="160000"/>
              </a:lnSpc>
              <a:buNone/>
            </a:pPr>
            <a:r>
              <a:rPr lang="en-US" b="1" dirty="0"/>
              <a:t>CLASSIFICATION BASED ON SCALE</a:t>
            </a:r>
            <a:endParaRPr lang="en-US" dirty="0"/>
          </a:p>
          <a:p>
            <a:pPr>
              <a:lnSpc>
                <a:spcPct val="160000"/>
              </a:lnSpc>
            </a:pPr>
            <a:r>
              <a:rPr lang="en-US" dirty="0"/>
              <a:t>Based on geographical spread, networks can be classified into the following three categories;</a:t>
            </a:r>
          </a:p>
          <a:p>
            <a:pPr lvl="0">
              <a:lnSpc>
                <a:spcPct val="160000"/>
              </a:lnSpc>
            </a:pPr>
            <a:r>
              <a:rPr lang="en-US" dirty="0"/>
              <a:t>Local Area Network (LAN</a:t>
            </a:r>
            <a:r>
              <a:rPr lang="en-US" dirty="0" smtClean="0"/>
              <a:t>) </a:t>
            </a:r>
            <a:endParaRPr lang="en-US" dirty="0"/>
          </a:p>
          <a:p>
            <a:pPr lvl="0">
              <a:lnSpc>
                <a:spcPct val="160000"/>
              </a:lnSpc>
            </a:pPr>
            <a:r>
              <a:rPr lang="en-US" dirty="0"/>
              <a:t>Metropolitan Area Network (MAN)</a:t>
            </a:r>
          </a:p>
          <a:p>
            <a:pPr lvl="0">
              <a:lnSpc>
                <a:spcPct val="160000"/>
              </a:lnSpc>
            </a:pPr>
            <a:r>
              <a:rPr lang="en-US" dirty="0"/>
              <a:t>Wide Area Network (WAN)</a:t>
            </a:r>
          </a:p>
          <a:p>
            <a:endParaRPr lang="en-US"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4959" y="4563637"/>
            <a:ext cx="1768698" cy="1613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9063" y="4662777"/>
            <a:ext cx="2971800" cy="151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1675" y="4318217"/>
            <a:ext cx="2540358" cy="2203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44394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CLASSIFICATION BASED ON FUNCTIONAL RELATIONSHIPS (NETWORK ARCHITECTURE)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lnSpc>
                <a:spcPct val="150000"/>
              </a:lnSpc>
              <a:buNone/>
            </a:pPr>
            <a:r>
              <a:rPr lang="en-US" dirty="0" smtClean="0"/>
              <a:t>Network </a:t>
            </a:r>
            <a:r>
              <a:rPr lang="en-US" dirty="0"/>
              <a:t>architecture describes how tasks are located to all of the computers in the network. Computer networks can be classified according to the functional relationships which exist between the elements of the network. This classification is also called network architecture and there are two types;</a:t>
            </a:r>
          </a:p>
          <a:p>
            <a:pPr lvl="1">
              <a:lnSpc>
                <a:spcPct val="150000"/>
              </a:lnSpc>
            </a:pPr>
            <a:r>
              <a:rPr lang="en-US" i="1" dirty="0"/>
              <a:t>Client-Server network</a:t>
            </a:r>
            <a:endParaRPr lang="en-US" dirty="0"/>
          </a:p>
          <a:p>
            <a:pPr lvl="1">
              <a:lnSpc>
                <a:spcPct val="150000"/>
              </a:lnSpc>
            </a:pPr>
            <a:r>
              <a:rPr lang="en-US" i="1" dirty="0"/>
              <a:t>Peer-to-Peer network</a:t>
            </a:r>
            <a:endParaRPr lang="en-US" dirty="0"/>
          </a:p>
          <a:p>
            <a:endParaRPr lang="en-US" dirty="0"/>
          </a:p>
        </p:txBody>
      </p:sp>
    </p:spTree>
    <p:extLst>
      <p:ext uri="{BB962C8B-B14F-4D97-AF65-F5344CB8AC3E}">
        <p14:creationId xmlns:p14="http://schemas.microsoft.com/office/powerpoint/2010/main" val="2768683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bwMode="auto">
          <a:xfrm>
            <a:off x="1828800" y="425003"/>
            <a:ext cx="8458200" cy="5213797"/>
          </a:xfrm>
          <a:ln>
            <a:miter lim="800000"/>
            <a:headEnd/>
            <a:tailEnd/>
          </a:ln>
        </p:spPr>
        <p:txBody>
          <a:bodyPr vert="horz" wrap="square" lIns="92075" tIns="46038" rIns="92075" bIns="46038" numCol="1" rtlCol="0" anchor="ctr" anchorCtr="0" compatLnSpc="1">
            <a:prstTxWarp prst="textNoShape">
              <a:avLst/>
            </a:prstTxWarp>
            <a:normAutofit/>
          </a:bodyPr>
          <a:lstStyle/>
          <a:p>
            <a:pPr algn="ctr">
              <a:defRPr/>
            </a:pPr>
            <a:r>
              <a:rPr lang="en-US" i="0" dirty="0" smtClean="0">
                <a:latin typeface="Californian FB" pitchFamily="18" charset="0"/>
              </a:rPr>
              <a:t>Computer Networks</a:t>
            </a: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1800" dirty="0">
                <a:solidFill>
                  <a:srgbClr val="003399"/>
                </a:solidFill>
              </a:rPr>
              <a:t/>
            </a:r>
            <a:br>
              <a:rPr lang="en-US" sz="1800" dirty="0">
                <a:solidFill>
                  <a:srgbClr val="003399"/>
                </a:solidFill>
              </a:rPr>
            </a:br>
            <a:r>
              <a:rPr lang="en-US" sz="2800" dirty="0">
                <a:solidFill>
                  <a:srgbClr val="003399"/>
                </a:solidFill>
                <a:latin typeface="Californian FB" pitchFamily="18" charset="0"/>
              </a:rPr>
              <a:t/>
            </a:r>
            <a:br>
              <a:rPr lang="en-US" sz="2800" dirty="0">
                <a:solidFill>
                  <a:srgbClr val="003399"/>
                </a:solidFill>
                <a:latin typeface="Californian FB" pitchFamily="18" charset="0"/>
              </a:rPr>
            </a:br>
            <a:r>
              <a:rPr lang="en-US" sz="2000" smtClean="0">
                <a:latin typeface="Californian FB" pitchFamily="18" charset="0"/>
              </a:rPr>
              <a:t>COMPUTING KILLS</a:t>
            </a:r>
            <a:r>
              <a:rPr lang="en-US" sz="2000" dirty="0">
                <a:latin typeface="Californian FB" pitchFamily="18" charset="0"/>
              </a:rPr>
              <a:t/>
            </a:r>
            <a:br>
              <a:rPr lang="en-US" sz="2000" dirty="0">
                <a:latin typeface="Californian FB" pitchFamily="18" charset="0"/>
              </a:rPr>
            </a:br>
            <a:r>
              <a:rPr lang="en-US" sz="2800" dirty="0">
                <a:latin typeface="Californian FB" pitchFamily="18" charset="0"/>
              </a:rPr>
              <a:t>2022</a:t>
            </a:r>
            <a:br>
              <a:rPr lang="en-US" sz="2800" dirty="0">
                <a:latin typeface="Californian FB" pitchFamily="18" charset="0"/>
              </a:rPr>
            </a:br>
            <a:r>
              <a:rPr lang="en-US" sz="2800" dirty="0">
                <a:latin typeface="Californian FB" pitchFamily="18" charset="0"/>
              </a:rPr>
              <a:t>Makerere University Business School</a:t>
            </a:r>
            <a:endParaRPr lang="en-US" sz="2800" dirty="0">
              <a:solidFill>
                <a:srgbClr val="003399"/>
              </a:solidFill>
              <a:latin typeface="Californian FB" pitchFamily="18" charset="0"/>
            </a:endParaRPr>
          </a:p>
        </p:txBody>
      </p:sp>
      <p:sp>
        <p:nvSpPr>
          <p:cNvPr id="3075" name="Rectangle 4"/>
          <p:cNvSpPr>
            <a:spLocks noChangeArrowheads="1"/>
          </p:cNvSpPr>
          <p:nvPr/>
        </p:nvSpPr>
        <p:spPr bwMode="auto">
          <a:xfrm>
            <a:off x="2193925" y="6061075"/>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Helv"/>
                <a:cs typeface="Arial" panose="020B0604020202020204" pitchFamily="34" charset="0"/>
              </a:defRPr>
            </a:lvl1pPr>
            <a:lvl2pPr marL="742950" indent="-285750">
              <a:defRPr sz="2400">
                <a:solidFill>
                  <a:schemeClr val="tx1"/>
                </a:solidFill>
                <a:latin typeface="Helv"/>
                <a:cs typeface="Arial" panose="020B0604020202020204" pitchFamily="34" charset="0"/>
              </a:defRPr>
            </a:lvl2pPr>
            <a:lvl3pPr marL="1143000" indent="-228600">
              <a:defRPr sz="2400">
                <a:solidFill>
                  <a:schemeClr val="tx1"/>
                </a:solidFill>
                <a:latin typeface="Helv"/>
                <a:cs typeface="Arial" panose="020B0604020202020204" pitchFamily="34" charset="0"/>
              </a:defRPr>
            </a:lvl3pPr>
            <a:lvl4pPr marL="1600200" indent="-228600">
              <a:defRPr sz="2400">
                <a:solidFill>
                  <a:schemeClr val="tx1"/>
                </a:solidFill>
                <a:latin typeface="Helv"/>
                <a:cs typeface="Arial" panose="020B0604020202020204" pitchFamily="34" charset="0"/>
              </a:defRPr>
            </a:lvl4pPr>
            <a:lvl5pPr marL="2057400" indent="-228600">
              <a:defRPr sz="2400">
                <a:solidFill>
                  <a:schemeClr val="tx1"/>
                </a:solidFill>
                <a:latin typeface="Helv"/>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Helv"/>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Helv"/>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Helv"/>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Helv"/>
                <a:cs typeface="Arial" panose="020B0604020202020204" pitchFamily="34" charset="0"/>
              </a:defRPr>
            </a:lvl9pPr>
          </a:lstStyle>
          <a:p>
            <a:pPr eaLnBrk="1" hangingPunct="1"/>
            <a:endParaRPr lang="en-US" altLang="en-US"/>
          </a:p>
        </p:txBody>
      </p:sp>
      <p:sp>
        <p:nvSpPr>
          <p:cNvPr id="3076" name="Text Box 6"/>
          <p:cNvSpPr txBox="1">
            <a:spLocks noChangeArrowheads="1"/>
          </p:cNvSpPr>
          <p:nvPr/>
        </p:nvSpPr>
        <p:spPr bwMode="auto">
          <a:xfrm>
            <a:off x="5967414" y="4572001"/>
            <a:ext cx="1857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Helv"/>
                <a:cs typeface="Arial" panose="020B0604020202020204" pitchFamily="34" charset="0"/>
              </a:defRPr>
            </a:lvl1pPr>
            <a:lvl2pPr marL="742950" indent="-285750">
              <a:defRPr sz="2400">
                <a:solidFill>
                  <a:schemeClr val="tx1"/>
                </a:solidFill>
                <a:latin typeface="Helv"/>
                <a:cs typeface="Arial" panose="020B0604020202020204" pitchFamily="34" charset="0"/>
              </a:defRPr>
            </a:lvl2pPr>
            <a:lvl3pPr marL="1143000" indent="-228600">
              <a:defRPr sz="2400">
                <a:solidFill>
                  <a:schemeClr val="tx1"/>
                </a:solidFill>
                <a:latin typeface="Helv"/>
                <a:cs typeface="Arial" panose="020B0604020202020204" pitchFamily="34" charset="0"/>
              </a:defRPr>
            </a:lvl3pPr>
            <a:lvl4pPr marL="1600200" indent="-228600">
              <a:defRPr sz="2400">
                <a:solidFill>
                  <a:schemeClr val="tx1"/>
                </a:solidFill>
                <a:latin typeface="Helv"/>
                <a:cs typeface="Arial" panose="020B0604020202020204" pitchFamily="34" charset="0"/>
              </a:defRPr>
            </a:lvl4pPr>
            <a:lvl5pPr marL="2057400" indent="-228600">
              <a:defRPr sz="2400">
                <a:solidFill>
                  <a:schemeClr val="tx1"/>
                </a:solidFill>
                <a:latin typeface="Helv"/>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Helv"/>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Helv"/>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Helv"/>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Helv"/>
                <a:cs typeface="Arial" panose="020B0604020202020204" pitchFamily="34" charset="0"/>
              </a:defRPr>
            </a:lvl9pPr>
          </a:lstStyle>
          <a:p>
            <a:pPr algn="ctr" eaLnBrk="1" hangingPunct="1"/>
            <a:r>
              <a:rPr lang="en-US" altLang="en-US" sz="1800" b="1"/>
              <a:t/>
            </a:r>
            <a:br>
              <a:rPr lang="en-US" altLang="en-US" sz="1800" b="1"/>
            </a:br>
            <a:endParaRPr lang="en-US" altLang="en-US" sz="1800" b="1"/>
          </a:p>
        </p:txBody>
      </p:sp>
      <p:pic>
        <p:nvPicPr>
          <p:cNvPr id="307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5859" y="1798750"/>
            <a:ext cx="3886200" cy="2129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78593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549119"/>
            <a:ext cx="8911687" cy="1280890"/>
          </a:xfrm>
        </p:spPr>
        <p:txBody>
          <a:bodyPr/>
          <a:lstStyle/>
          <a:p>
            <a:r>
              <a:rPr lang="en-US" b="1" dirty="0" smtClean="0"/>
              <a:t>CLIENT-SERVER NETWORK:</a:t>
            </a:r>
            <a:endParaRPr lang="en-US" dirty="0"/>
          </a:p>
        </p:txBody>
      </p:sp>
      <p:sp>
        <p:nvSpPr>
          <p:cNvPr id="3" name="Content Placeholder 2"/>
          <p:cNvSpPr>
            <a:spLocks noGrp="1"/>
          </p:cNvSpPr>
          <p:nvPr>
            <p:ph idx="1"/>
          </p:nvPr>
        </p:nvSpPr>
        <p:spPr>
          <a:xfrm>
            <a:off x="838200" y="2057445"/>
            <a:ext cx="10515600" cy="4351338"/>
          </a:xfrm>
        </p:spPr>
        <p:txBody>
          <a:bodyPr>
            <a:normAutofit fontScale="92500" lnSpcReduction="10000"/>
          </a:bodyPr>
          <a:lstStyle/>
          <a:p>
            <a:pPr algn="just">
              <a:lnSpc>
                <a:spcPct val="150000"/>
              </a:lnSpc>
            </a:pPr>
            <a:r>
              <a:rPr lang="en-US" dirty="0" smtClean="0"/>
              <a:t>CSN </a:t>
            </a:r>
            <a:r>
              <a:rPr lang="en-US" dirty="0"/>
              <a:t>(Client/Server Network) is type of computer network in which a centralized and powerful computer (server) provides resources other personal computers that are less powerful or workstations (as clients) connected on the network</a:t>
            </a:r>
            <a:r>
              <a:rPr lang="en-US" dirty="0" smtClean="0"/>
              <a:t>.</a:t>
            </a:r>
          </a:p>
          <a:p>
            <a:pPr marL="0" indent="0" algn="just">
              <a:lnSpc>
                <a:spcPct val="150000"/>
              </a:lnSpc>
              <a:buNone/>
            </a:pPr>
            <a:r>
              <a:rPr lang="en-US" b="1" dirty="0"/>
              <a:t>CHARACTERISTICS OF THE CLIENT-SERVER NETWORK</a:t>
            </a:r>
            <a:endParaRPr lang="en-US" dirty="0"/>
          </a:p>
          <a:p>
            <a:pPr lvl="0" algn="just">
              <a:lnSpc>
                <a:spcPct val="150000"/>
              </a:lnSpc>
            </a:pPr>
            <a:r>
              <a:rPr lang="en-US" dirty="0"/>
              <a:t>It works with a system of request and response. The client sends a request to the server and the server responds with the desired information.</a:t>
            </a:r>
          </a:p>
          <a:p>
            <a:pPr lvl="0" algn="just">
              <a:lnSpc>
                <a:spcPct val="150000"/>
              </a:lnSpc>
            </a:pPr>
            <a:r>
              <a:rPr lang="en-US" dirty="0"/>
              <a:t>The client and server should follow a common communication protocol so they can easily interact with each other. </a:t>
            </a:r>
          </a:p>
          <a:p>
            <a:pPr lvl="0" algn="just">
              <a:lnSpc>
                <a:spcPct val="150000"/>
              </a:lnSpc>
            </a:pPr>
            <a:r>
              <a:rPr lang="en-US" dirty="0"/>
              <a:t>A server can only accommodate a limited number of client requests at a time. So it uses a system based on priority to respond to the requests.</a:t>
            </a:r>
          </a:p>
          <a:p>
            <a:pPr algn="just">
              <a:lnSpc>
                <a:spcPct val="150000"/>
              </a:lnSpc>
            </a:pPr>
            <a:endParaRPr lang="en-US" dirty="0"/>
          </a:p>
        </p:txBody>
      </p:sp>
      <p:pic>
        <p:nvPicPr>
          <p:cNvPr id="4"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b="50303"/>
          <a:stretch/>
        </p:blipFill>
        <p:spPr bwMode="auto">
          <a:xfrm>
            <a:off x="7598535" y="321682"/>
            <a:ext cx="3755265" cy="173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71318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546837"/>
            <a:ext cx="8911687" cy="1280890"/>
          </a:xfrm>
        </p:spPr>
        <p:txBody>
          <a:bodyPr/>
          <a:lstStyle/>
          <a:p>
            <a:r>
              <a:rPr lang="en-US" b="1" dirty="0" smtClean="0"/>
              <a:t>PEER-TO-PEER NETWORK:</a:t>
            </a:r>
            <a:endParaRPr lang="en-US" dirty="0"/>
          </a:p>
        </p:txBody>
      </p:sp>
      <p:sp>
        <p:nvSpPr>
          <p:cNvPr id="3" name="Content Placeholder 2"/>
          <p:cNvSpPr>
            <a:spLocks noGrp="1"/>
          </p:cNvSpPr>
          <p:nvPr>
            <p:ph idx="1"/>
          </p:nvPr>
        </p:nvSpPr>
        <p:spPr>
          <a:xfrm>
            <a:off x="838200" y="1690688"/>
            <a:ext cx="10515600" cy="4811802"/>
          </a:xfrm>
        </p:spPr>
        <p:txBody>
          <a:bodyPr>
            <a:normAutofit/>
          </a:bodyPr>
          <a:lstStyle/>
          <a:p>
            <a:pPr algn="just">
              <a:lnSpc>
                <a:spcPct val="120000"/>
              </a:lnSpc>
            </a:pPr>
            <a:r>
              <a:rPr lang="en-US" dirty="0" smtClean="0"/>
              <a:t>A </a:t>
            </a:r>
            <a:r>
              <a:rPr lang="en-US" dirty="0"/>
              <a:t>peer-to-peer (P2P) network is created when two or more PCs are connected and share resources without going through a separate server computer. </a:t>
            </a:r>
            <a:endParaRPr lang="en-US" dirty="0" smtClean="0"/>
          </a:p>
          <a:p>
            <a:pPr algn="just">
              <a:lnSpc>
                <a:spcPct val="120000"/>
              </a:lnSpc>
            </a:pPr>
            <a:r>
              <a:rPr lang="en-US" b="1" dirty="0"/>
              <a:t>CHARACTERISTICS OF PEER-TO-PEER NETWORK</a:t>
            </a:r>
            <a:endParaRPr lang="en-US" dirty="0"/>
          </a:p>
          <a:p>
            <a:pPr lvl="0" algn="just">
              <a:lnSpc>
                <a:spcPct val="120000"/>
              </a:lnSpc>
            </a:pPr>
            <a:r>
              <a:rPr lang="en-US" dirty="0"/>
              <a:t>P2P networks have decentralized resources because every computer can function as both a server and a client i.e. one computer might assume the role of server for one transaction while acting as a client for another transaction.</a:t>
            </a:r>
          </a:p>
          <a:p>
            <a:pPr lvl="0" algn="just">
              <a:lnSpc>
                <a:spcPct val="120000"/>
              </a:lnSpc>
            </a:pPr>
            <a:r>
              <a:rPr lang="en-US" dirty="0"/>
              <a:t>P2P networks can share resources such as files, equipment (printers) among network devices without the use of a dedicated server. So if the nodes increase then the resource sharing capacity of the P2P network increases. This is different than client server networks where the server gets overwhelmed if the nodes increase.</a:t>
            </a:r>
          </a:p>
          <a:p>
            <a:pPr lvl="0" algn="just">
              <a:lnSpc>
                <a:spcPct val="120000"/>
              </a:lnSpc>
            </a:pPr>
            <a:r>
              <a:rPr lang="en-US" dirty="0"/>
              <a:t>All the computers on the network store their data using individual security but share data with all the other nodes.</a:t>
            </a:r>
          </a:p>
          <a:p>
            <a:pPr algn="just">
              <a:lnSpc>
                <a:spcPct val="150000"/>
              </a:lnSpc>
            </a:pPr>
            <a:endParaRPr lang="en-US"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1413" y="71001"/>
            <a:ext cx="3078051" cy="1619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417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Computer Networks: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DEFINITION OF A NETWORK</a:t>
            </a:r>
            <a:endParaRPr lang="en-US" dirty="0"/>
          </a:p>
          <a:p>
            <a:pPr algn="just">
              <a:lnSpc>
                <a:spcPct val="150000"/>
              </a:lnSpc>
            </a:pPr>
            <a:r>
              <a:rPr lang="en-US" sz="2000" dirty="0"/>
              <a:t>A computer network is a group of computers and other computing hardware devices that are linked in order to share resources, exchange files, or allow electronic communications between network nodes while using a set of common communication protocols. The computers on a network may be linked through cables, telephone lines, radio waves, satellites, or infrared light beams</a:t>
            </a:r>
            <a:r>
              <a:rPr lang="en-US" dirty="0"/>
              <a:t>.</a:t>
            </a:r>
          </a:p>
          <a:p>
            <a:endParaRPr lang="en-US" dirty="0"/>
          </a:p>
        </p:txBody>
      </p:sp>
    </p:spTree>
    <p:extLst>
      <p:ext uri="{BB962C8B-B14F-4D97-AF65-F5344CB8AC3E}">
        <p14:creationId xmlns:p14="http://schemas.microsoft.com/office/powerpoint/2010/main" val="3649985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70492"/>
          </a:xfrm>
        </p:spPr>
        <p:txBody>
          <a:bodyPr>
            <a:normAutofit/>
          </a:bodyPr>
          <a:lstStyle/>
          <a:p>
            <a:pPr algn="ctr"/>
            <a:r>
              <a:rPr lang="en-US" b="1" dirty="0"/>
              <a:t>BASIC NETWORK CONCEPTS</a:t>
            </a:r>
            <a:r>
              <a:rPr lang="en-US" dirty="0"/>
              <a:t/>
            </a:r>
            <a:br>
              <a:rPr lang="en-US" dirty="0"/>
            </a:br>
            <a:endParaRPr lang="en-US" dirty="0"/>
          </a:p>
        </p:txBody>
      </p:sp>
      <p:sp>
        <p:nvSpPr>
          <p:cNvPr id="3" name="Content Placeholder 2"/>
          <p:cNvSpPr>
            <a:spLocks noGrp="1"/>
          </p:cNvSpPr>
          <p:nvPr>
            <p:ph idx="1"/>
          </p:nvPr>
        </p:nvSpPr>
        <p:spPr>
          <a:xfrm>
            <a:off x="838200" y="1275008"/>
            <a:ext cx="10515600" cy="5241701"/>
          </a:xfrm>
        </p:spPr>
        <p:txBody>
          <a:bodyPr>
            <a:normAutofit/>
          </a:bodyPr>
          <a:lstStyle/>
          <a:p>
            <a:pPr marL="0" indent="0">
              <a:buNone/>
            </a:pPr>
            <a:r>
              <a:rPr lang="en-US" sz="2000" b="1" dirty="0"/>
              <a:t>Network nodes </a:t>
            </a:r>
            <a:endParaRPr lang="en-US" sz="2000" dirty="0"/>
          </a:p>
          <a:p>
            <a:pPr algn="just">
              <a:lnSpc>
                <a:spcPct val="170000"/>
              </a:lnSpc>
            </a:pPr>
            <a:r>
              <a:rPr lang="en-US" sz="2000" dirty="0"/>
              <a:t>A network node is an electronic device that is connected to a network and is capable of creating, receiving or transmitting information over a communication channel. For example, if a network connects a file server, five computers, and two printers, there are eight nodes on the network. Each device on the network has a network address, which uniquely identifies each device. This helps to keep track of where data is being transferred to and from on the network.</a:t>
            </a:r>
          </a:p>
          <a:p>
            <a:endParaRPr lang="en-US" dirty="0"/>
          </a:p>
        </p:txBody>
      </p:sp>
    </p:spTree>
    <p:extLst>
      <p:ext uri="{BB962C8B-B14F-4D97-AF65-F5344CB8AC3E}">
        <p14:creationId xmlns:p14="http://schemas.microsoft.com/office/powerpoint/2010/main" val="2198124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BASIC NETWORK CONCEPTS</a:t>
            </a:r>
            <a:endParaRPr lang="en-US" dirty="0"/>
          </a:p>
        </p:txBody>
      </p:sp>
      <p:sp>
        <p:nvSpPr>
          <p:cNvPr id="3" name="Content Placeholder 2"/>
          <p:cNvSpPr>
            <a:spLocks noGrp="1"/>
          </p:cNvSpPr>
          <p:nvPr>
            <p:ph idx="1"/>
          </p:nvPr>
        </p:nvSpPr>
        <p:spPr/>
        <p:txBody>
          <a:bodyPr>
            <a:normAutofit/>
          </a:bodyPr>
          <a:lstStyle/>
          <a:p>
            <a:pPr marL="0" indent="0">
              <a:buNone/>
            </a:pPr>
            <a:r>
              <a:rPr lang="en-US" sz="2000" b="1" dirty="0"/>
              <a:t>Network address</a:t>
            </a:r>
            <a:endParaRPr lang="en-US" sz="2000" dirty="0"/>
          </a:p>
          <a:p>
            <a:pPr algn="just">
              <a:lnSpc>
                <a:spcPct val="150000"/>
              </a:lnSpc>
            </a:pPr>
            <a:r>
              <a:rPr lang="en-US" sz="2000" dirty="0"/>
              <a:t>A network address is any logical address that uniquely distinguishes a network node or host on a network. It is numeric and has two parts, the network ID and the host ID. Examples; Telephone number (in the public switched telephone network), MAC (Media access control) address (in Ethernet), IP (Internet Protocol) address (in IP networks including the internet), IPX address (in Netware)</a:t>
            </a:r>
          </a:p>
          <a:p>
            <a:pPr algn="just">
              <a:lnSpc>
                <a:spcPct val="150000"/>
              </a:lnSpc>
            </a:pPr>
            <a:endParaRPr lang="en-US" dirty="0"/>
          </a:p>
        </p:txBody>
      </p:sp>
    </p:spTree>
    <p:extLst>
      <p:ext uri="{BB962C8B-B14F-4D97-AF65-F5344CB8AC3E}">
        <p14:creationId xmlns:p14="http://schemas.microsoft.com/office/powerpoint/2010/main" val="3514200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883"/>
          </a:xfrm>
        </p:spPr>
        <p:txBody>
          <a:bodyPr/>
          <a:lstStyle/>
          <a:p>
            <a:pPr algn="ctr"/>
            <a:r>
              <a:rPr lang="en-US" b="1" dirty="0" smtClean="0"/>
              <a:t>BASIC NETWORK CONCEPTS</a:t>
            </a:r>
            <a:endParaRPr lang="en-US" dirty="0"/>
          </a:p>
        </p:txBody>
      </p:sp>
      <p:sp>
        <p:nvSpPr>
          <p:cNvPr id="3" name="Content Placeholder 2"/>
          <p:cNvSpPr>
            <a:spLocks noGrp="1"/>
          </p:cNvSpPr>
          <p:nvPr>
            <p:ph idx="1"/>
          </p:nvPr>
        </p:nvSpPr>
        <p:spPr>
          <a:xfrm>
            <a:off x="643944" y="1275008"/>
            <a:ext cx="10709856" cy="4901955"/>
          </a:xfrm>
        </p:spPr>
        <p:txBody>
          <a:bodyPr>
            <a:normAutofit/>
          </a:bodyPr>
          <a:lstStyle/>
          <a:p>
            <a:pPr marL="0" indent="0">
              <a:buNone/>
            </a:pPr>
            <a:r>
              <a:rPr lang="en-US" sz="2000" b="1" dirty="0"/>
              <a:t>Communication channels</a:t>
            </a:r>
            <a:endParaRPr lang="en-US" sz="2000" dirty="0"/>
          </a:p>
          <a:p>
            <a:pPr algn="just">
              <a:lnSpc>
                <a:spcPct val="150000"/>
              </a:lnSpc>
            </a:pPr>
            <a:r>
              <a:rPr lang="en-US" sz="2000" dirty="0"/>
              <a:t>A communication channel refers either to a physical transmission medium such as a wire, or to a logical connection over a multiplexed medium such as a radio channel that can be used to transmit data from one network device to another. Communication channels can be wired or wireless. Wired communication channels use of cables to directly connect the communication devices with each other. Examples; Coaxial cable, fiber Optics, twisted pair. Wireless communication channels use wireless signals to directly connect the communication devices with each other. Examples; Radio frequency, Microwave system, Infrared, communication satellite, Bluetooth, Wi-Fi.</a:t>
            </a:r>
          </a:p>
          <a:p>
            <a:endParaRPr lang="en-US" dirty="0"/>
          </a:p>
        </p:txBody>
      </p:sp>
    </p:spTree>
    <p:extLst>
      <p:ext uri="{BB962C8B-B14F-4D97-AF65-F5344CB8AC3E}">
        <p14:creationId xmlns:p14="http://schemas.microsoft.com/office/powerpoint/2010/main" val="12535745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BASIC NETWORK CONCEPTS</a:t>
            </a:r>
            <a:endParaRPr lang="en-US" dirty="0"/>
          </a:p>
        </p:txBody>
      </p:sp>
      <p:sp>
        <p:nvSpPr>
          <p:cNvPr id="3" name="Content Placeholder 2"/>
          <p:cNvSpPr>
            <a:spLocks noGrp="1"/>
          </p:cNvSpPr>
          <p:nvPr>
            <p:ph idx="1"/>
          </p:nvPr>
        </p:nvSpPr>
        <p:spPr/>
        <p:txBody>
          <a:bodyPr>
            <a:normAutofit/>
          </a:bodyPr>
          <a:lstStyle/>
          <a:p>
            <a:pPr marL="0" indent="0" algn="just">
              <a:lnSpc>
                <a:spcPct val="150000"/>
              </a:lnSpc>
              <a:buNone/>
            </a:pPr>
            <a:r>
              <a:rPr lang="en-US" sz="2000" b="1" dirty="0"/>
              <a:t>Network protocols</a:t>
            </a:r>
            <a:endParaRPr lang="en-US" sz="2000" dirty="0"/>
          </a:p>
          <a:p>
            <a:pPr algn="just">
              <a:lnSpc>
                <a:spcPct val="150000"/>
              </a:lnSpc>
            </a:pPr>
            <a:r>
              <a:rPr lang="en-US" sz="2000" dirty="0"/>
              <a:t>Network protocols are a set of rules, conventions, and data structures that dictate how devices exchange data across networks. Essentially, it allows connected devices to communicate with each other, regardless of any differences in their internal processes, structure or design. Protocols may be implemented by hardware, software or a combination of both.</a:t>
            </a:r>
          </a:p>
          <a:p>
            <a:endParaRPr lang="en-US" dirty="0"/>
          </a:p>
        </p:txBody>
      </p:sp>
    </p:spTree>
    <p:extLst>
      <p:ext uri="{BB962C8B-B14F-4D97-AF65-F5344CB8AC3E}">
        <p14:creationId xmlns:p14="http://schemas.microsoft.com/office/powerpoint/2010/main" val="25358213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protocols include: </a:t>
            </a:r>
            <a:r>
              <a:rPr lang="en-US" dirty="0" smtClean="0"/>
              <a:t/>
            </a:r>
            <a:br>
              <a:rPr lang="en-US" dirty="0" smtClean="0"/>
            </a:br>
            <a:endParaRPr lang="en-US" dirty="0"/>
          </a:p>
        </p:txBody>
      </p:sp>
      <p:sp>
        <p:nvSpPr>
          <p:cNvPr id="3" name="Content Placeholder 2"/>
          <p:cNvSpPr>
            <a:spLocks noGrp="1"/>
          </p:cNvSpPr>
          <p:nvPr>
            <p:ph idx="1"/>
          </p:nvPr>
        </p:nvSpPr>
        <p:spPr>
          <a:xfrm>
            <a:off x="889716" y="1455312"/>
            <a:ext cx="10515600" cy="5198169"/>
          </a:xfrm>
        </p:spPr>
        <p:txBody>
          <a:bodyPr>
            <a:normAutofit/>
          </a:bodyPr>
          <a:lstStyle/>
          <a:p>
            <a:pPr lvl="0" algn="just">
              <a:lnSpc>
                <a:spcPct val="160000"/>
              </a:lnSpc>
            </a:pPr>
            <a:r>
              <a:rPr lang="en-US" sz="2000" i="1" dirty="0" smtClean="0"/>
              <a:t>Hyper </a:t>
            </a:r>
            <a:r>
              <a:rPr lang="en-US" sz="2000" i="1" dirty="0"/>
              <a:t>Text Transfer Protocol</a:t>
            </a:r>
            <a:r>
              <a:rPr lang="en-US" sz="2000" dirty="0"/>
              <a:t> (HTTP): Used over the world wide web (shows information in web pages).</a:t>
            </a:r>
          </a:p>
          <a:p>
            <a:pPr lvl="0" algn="just">
              <a:lnSpc>
                <a:spcPct val="160000"/>
              </a:lnSpc>
            </a:pPr>
            <a:r>
              <a:rPr lang="en-US" sz="2000" i="1" dirty="0"/>
              <a:t>Transmission Control Protocol</a:t>
            </a:r>
            <a:r>
              <a:rPr lang="en-US" sz="2000" dirty="0"/>
              <a:t>(TCP): Used for communication over a network. </a:t>
            </a:r>
          </a:p>
          <a:p>
            <a:pPr lvl="0" algn="just">
              <a:lnSpc>
                <a:spcPct val="160000"/>
              </a:lnSpc>
            </a:pPr>
            <a:r>
              <a:rPr lang="en-US" sz="2000" i="1" dirty="0"/>
              <a:t>Internet Protocol</a:t>
            </a:r>
            <a:r>
              <a:rPr lang="en-US" sz="2000" dirty="0"/>
              <a:t>(IP): An addressing protocol (Makes sure data/signals are transmitted to the right address.</a:t>
            </a:r>
          </a:p>
          <a:p>
            <a:pPr lvl="0" algn="just">
              <a:lnSpc>
                <a:spcPct val="160000"/>
              </a:lnSpc>
            </a:pPr>
            <a:r>
              <a:rPr lang="en-US" sz="2000" i="1" dirty="0"/>
              <a:t>File Transfer Protocol</a:t>
            </a:r>
            <a:r>
              <a:rPr lang="en-US" sz="2000" dirty="0"/>
              <a:t> (FTP): Used to transfer files to different networks.</a:t>
            </a:r>
          </a:p>
          <a:p>
            <a:pPr lvl="0" algn="just">
              <a:lnSpc>
                <a:spcPct val="160000"/>
              </a:lnSpc>
            </a:pPr>
            <a:r>
              <a:rPr lang="en-US" sz="2000" i="1" dirty="0"/>
              <a:t>Simple Mail Transfer Protocol</a:t>
            </a:r>
            <a:r>
              <a:rPr lang="en-US" sz="2000" dirty="0"/>
              <a:t>(SMTP): Manages the transmission and outgoing e-mails over the internet.</a:t>
            </a:r>
          </a:p>
          <a:p>
            <a:endParaRPr lang="en-US" dirty="0"/>
          </a:p>
        </p:txBody>
      </p:sp>
    </p:spTree>
    <p:extLst>
      <p:ext uri="{BB962C8B-B14F-4D97-AF65-F5344CB8AC3E}">
        <p14:creationId xmlns:p14="http://schemas.microsoft.com/office/powerpoint/2010/main" val="1129512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USES OF COMPUTER NETWORKS</a:t>
            </a:r>
            <a:r>
              <a:rPr lang="en-US" dirty="0"/>
              <a:t/>
            </a:r>
            <a:br>
              <a:rPr lang="en-US" dirty="0"/>
            </a:br>
            <a:endParaRPr lang="en-US" dirty="0"/>
          </a:p>
        </p:txBody>
      </p:sp>
      <p:sp>
        <p:nvSpPr>
          <p:cNvPr id="3" name="Content Placeholder 2"/>
          <p:cNvSpPr>
            <a:spLocks noGrp="1"/>
          </p:cNvSpPr>
          <p:nvPr>
            <p:ph idx="1"/>
          </p:nvPr>
        </p:nvSpPr>
        <p:spPr>
          <a:xfrm>
            <a:off x="825321" y="1558343"/>
            <a:ext cx="10515600" cy="4786045"/>
          </a:xfrm>
        </p:spPr>
        <p:txBody>
          <a:bodyPr>
            <a:normAutofit/>
          </a:bodyPr>
          <a:lstStyle/>
          <a:p>
            <a:pPr algn="just">
              <a:lnSpc>
                <a:spcPct val="150000"/>
              </a:lnSpc>
            </a:pPr>
            <a:r>
              <a:rPr lang="en-US" sz="2000" b="1" dirty="0"/>
              <a:t>Sharing Resources: </a:t>
            </a:r>
            <a:r>
              <a:rPr lang="en-US" sz="2000" dirty="0"/>
              <a:t>Computer networks allow businesses and organizations to have a number of computers that share data and resources even if they are not in the same physical location. Users of these computers can share information (for example; business documents, multimedia (audio/video), graphics, images, e-books etc.), software (such as Anti-virus, operating systems, enterprise software, executable software etc.), and even hardware (like printers, CD-ROM drives, hard disk drives, scanners, copiers etc.), because the computers are linked through the network.</a:t>
            </a:r>
          </a:p>
          <a:p>
            <a:pPr algn="just">
              <a:lnSpc>
                <a:spcPct val="150000"/>
              </a:lnSpc>
            </a:pPr>
            <a:endParaRPr lang="en-US" dirty="0"/>
          </a:p>
        </p:txBody>
      </p:sp>
    </p:spTree>
    <p:extLst>
      <p:ext uri="{BB962C8B-B14F-4D97-AF65-F5344CB8AC3E}">
        <p14:creationId xmlns:p14="http://schemas.microsoft.com/office/powerpoint/2010/main" val="843549162"/>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127</TotalTime>
  <Words>1859</Words>
  <Application>Microsoft Office PowerPoint</Application>
  <PresentationFormat>Widescreen</PresentationFormat>
  <Paragraphs>76</Paragraphs>
  <Slides>21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Californian FB</vt:lpstr>
      <vt:lpstr>Century Gothic</vt:lpstr>
      <vt:lpstr>Helv</vt:lpstr>
      <vt:lpstr>Times New Roman</vt:lpstr>
      <vt:lpstr>Wingdings 3</vt:lpstr>
      <vt:lpstr>Wisp</vt:lpstr>
      <vt:lpstr>Networks Architecture</vt:lpstr>
      <vt:lpstr>Computer Networks         COMPUTING KILLS 2022 Makerere University Business School</vt:lpstr>
      <vt:lpstr>Computer Networks:</vt:lpstr>
      <vt:lpstr>BASIC NETWORK CONCEPTS </vt:lpstr>
      <vt:lpstr>BASIC NETWORK CONCEPTS</vt:lpstr>
      <vt:lpstr>BASIC NETWORK CONCEPTS</vt:lpstr>
      <vt:lpstr>BASIC NETWORK CONCEPTS</vt:lpstr>
      <vt:lpstr>Types of protocols include:  </vt:lpstr>
      <vt:lpstr>USES OF COMPUTER NETWORKS </vt:lpstr>
      <vt:lpstr>USES OF COMPUTER NETWORKS</vt:lpstr>
      <vt:lpstr>USES OF COMPUTER NETWORKS</vt:lpstr>
      <vt:lpstr>USES OF COMPUTER NETWORKS</vt:lpstr>
      <vt:lpstr>BENEFITS OF COMPUTER NETWORKS </vt:lpstr>
      <vt:lpstr>PowerPoint Presentation</vt:lpstr>
      <vt:lpstr>PowerPoint Presentation</vt:lpstr>
      <vt:lpstr>LIMITATIONS OF COMPUTE NETWORKS </vt:lpstr>
      <vt:lpstr>LIMITATIONS OF COMPUTE NETWORKS</vt:lpstr>
      <vt:lpstr>TYPES OF COMPUTER NETWORKS </vt:lpstr>
      <vt:lpstr>CLASSIFICATION BASED ON FUNCTIONAL RELATIONSHIPS (NETWORK ARCHITECTURE) </vt:lpstr>
      <vt:lpstr>CLIENT-SERVER NETWORK:</vt:lpstr>
      <vt:lpstr>PEER-TO-PEER NETWORK: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2: Networks &amp; Telecommunication</dc:title>
  <dc:creator>Windows User</dc:creator>
  <cp:lastModifiedBy>Microsoft account</cp:lastModifiedBy>
  <cp:revision>20</cp:revision>
  <dcterms:created xsi:type="dcterms:W3CDTF">2022-03-05T12:44:13Z</dcterms:created>
  <dcterms:modified xsi:type="dcterms:W3CDTF">2022-04-12T08:04:51Z</dcterms:modified>
</cp:coreProperties>
</file>