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49"/>
  </p:notesMasterIdLst>
  <p:sldIdLst>
    <p:sldId id="256" r:id="rId2"/>
    <p:sldId id="330" r:id="rId3"/>
    <p:sldId id="351" r:id="rId4"/>
    <p:sldId id="352" r:id="rId5"/>
    <p:sldId id="353" r:id="rId6"/>
    <p:sldId id="350" r:id="rId7"/>
    <p:sldId id="341" r:id="rId8"/>
    <p:sldId id="344" r:id="rId9"/>
    <p:sldId id="340" r:id="rId10"/>
    <p:sldId id="349" r:id="rId11"/>
    <p:sldId id="342" r:id="rId12"/>
    <p:sldId id="345" r:id="rId13"/>
    <p:sldId id="346" r:id="rId14"/>
    <p:sldId id="347" r:id="rId15"/>
    <p:sldId id="257" r:id="rId16"/>
    <p:sldId id="354" r:id="rId17"/>
    <p:sldId id="372" r:id="rId18"/>
    <p:sldId id="373" r:id="rId19"/>
    <p:sldId id="356" r:id="rId20"/>
    <p:sldId id="355" r:id="rId21"/>
    <p:sldId id="258" r:id="rId22"/>
    <p:sldId id="324" r:id="rId23"/>
    <p:sldId id="322" r:id="rId24"/>
    <p:sldId id="323" r:id="rId25"/>
    <p:sldId id="260" r:id="rId26"/>
    <p:sldId id="357" r:id="rId27"/>
    <p:sldId id="358" r:id="rId28"/>
    <p:sldId id="375" r:id="rId29"/>
    <p:sldId id="359" r:id="rId30"/>
    <p:sldId id="374" r:id="rId31"/>
    <p:sldId id="360" r:id="rId32"/>
    <p:sldId id="362" r:id="rId33"/>
    <p:sldId id="361" r:id="rId34"/>
    <p:sldId id="363" r:id="rId35"/>
    <p:sldId id="365" r:id="rId36"/>
    <p:sldId id="366" r:id="rId37"/>
    <p:sldId id="364" r:id="rId38"/>
    <p:sldId id="367" r:id="rId39"/>
    <p:sldId id="376" r:id="rId40"/>
    <p:sldId id="377" r:id="rId41"/>
    <p:sldId id="378" r:id="rId42"/>
    <p:sldId id="379" r:id="rId43"/>
    <p:sldId id="380" r:id="rId44"/>
    <p:sldId id="381" r:id="rId45"/>
    <p:sldId id="382" r:id="rId46"/>
    <p:sldId id="383" r:id="rId47"/>
    <p:sldId id="384"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4C13AF-79D2-4199-99C5-29357D5CDECA}" type="datetimeFigureOut">
              <a:rPr lang="en-US" smtClean="0"/>
              <a:t>8/31/2025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A6FE4E-7F89-48B6-9180-BE9547096451}" type="slidenum">
              <a:rPr lang="en-US" smtClean="0"/>
              <a:t>‹#›</a:t>
            </a:fld>
            <a:endParaRPr lang="en-US"/>
          </a:p>
        </p:txBody>
      </p:sp>
    </p:spTree>
    <p:extLst>
      <p:ext uri="{BB962C8B-B14F-4D97-AF65-F5344CB8AC3E}">
        <p14:creationId xmlns:p14="http://schemas.microsoft.com/office/powerpoint/2010/main" val="2020284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1</a:t>
            </a:fld>
            <a:endParaRPr lang="en-US"/>
          </a:p>
        </p:txBody>
      </p:sp>
    </p:spTree>
    <p:extLst>
      <p:ext uri="{BB962C8B-B14F-4D97-AF65-F5344CB8AC3E}">
        <p14:creationId xmlns:p14="http://schemas.microsoft.com/office/powerpoint/2010/main" val="4081104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27</a:t>
            </a:fld>
            <a:endParaRPr lang="en-US"/>
          </a:p>
        </p:txBody>
      </p:sp>
    </p:spTree>
    <p:extLst>
      <p:ext uri="{BB962C8B-B14F-4D97-AF65-F5344CB8AC3E}">
        <p14:creationId xmlns:p14="http://schemas.microsoft.com/office/powerpoint/2010/main" val="1730383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32</a:t>
            </a:fld>
            <a:endParaRPr lang="en-US"/>
          </a:p>
        </p:txBody>
      </p:sp>
    </p:spTree>
    <p:extLst>
      <p:ext uri="{BB962C8B-B14F-4D97-AF65-F5344CB8AC3E}">
        <p14:creationId xmlns:p14="http://schemas.microsoft.com/office/powerpoint/2010/main" val="2794597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34</a:t>
            </a:fld>
            <a:endParaRPr lang="en-US"/>
          </a:p>
        </p:txBody>
      </p:sp>
    </p:spTree>
    <p:extLst>
      <p:ext uri="{BB962C8B-B14F-4D97-AF65-F5344CB8AC3E}">
        <p14:creationId xmlns:p14="http://schemas.microsoft.com/office/powerpoint/2010/main" val="576899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40</a:t>
            </a:fld>
            <a:endParaRPr lang="en-US"/>
          </a:p>
        </p:txBody>
      </p:sp>
    </p:spTree>
    <p:extLst>
      <p:ext uri="{BB962C8B-B14F-4D97-AF65-F5344CB8AC3E}">
        <p14:creationId xmlns:p14="http://schemas.microsoft.com/office/powerpoint/2010/main" val="556967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42</a:t>
            </a:fld>
            <a:endParaRPr lang="en-US"/>
          </a:p>
        </p:txBody>
      </p:sp>
    </p:spTree>
    <p:extLst>
      <p:ext uri="{BB962C8B-B14F-4D97-AF65-F5344CB8AC3E}">
        <p14:creationId xmlns:p14="http://schemas.microsoft.com/office/powerpoint/2010/main" val="9340888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44</a:t>
            </a:fld>
            <a:endParaRPr lang="en-US"/>
          </a:p>
        </p:txBody>
      </p:sp>
    </p:spTree>
    <p:extLst>
      <p:ext uri="{BB962C8B-B14F-4D97-AF65-F5344CB8AC3E}">
        <p14:creationId xmlns:p14="http://schemas.microsoft.com/office/powerpoint/2010/main" val="1444001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a:t>
            </a:fld>
            <a:endParaRPr lang="en-US"/>
          </a:p>
        </p:txBody>
      </p:sp>
    </p:spTree>
    <p:extLst>
      <p:ext uri="{BB962C8B-B14F-4D97-AF65-F5344CB8AC3E}">
        <p14:creationId xmlns:p14="http://schemas.microsoft.com/office/powerpoint/2010/main" val="39483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a:t>
            </a:fld>
            <a:endParaRPr lang="en-US"/>
          </a:p>
        </p:txBody>
      </p:sp>
    </p:spTree>
    <p:extLst>
      <p:ext uri="{BB962C8B-B14F-4D97-AF65-F5344CB8AC3E}">
        <p14:creationId xmlns:p14="http://schemas.microsoft.com/office/powerpoint/2010/main" val="1144045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6</a:t>
            </a:fld>
            <a:endParaRPr lang="en-US"/>
          </a:p>
        </p:txBody>
      </p:sp>
    </p:spTree>
    <p:extLst>
      <p:ext uri="{BB962C8B-B14F-4D97-AF65-F5344CB8AC3E}">
        <p14:creationId xmlns:p14="http://schemas.microsoft.com/office/powerpoint/2010/main" val="1770266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7</a:t>
            </a:fld>
            <a:endParaRPr lang="en-US"/>
          </a:p>
        </p:txBody>
      </p:sp>
    </p:spTree>
    <p:extLst>
      <p:ext uri="{BB962C8B-B14F-4D97-AF65-F5344CB8AC3E}">
        <p14:creationId xmlns:p14="http://schemas.microsoft.com/office/powerpoint/2010/main" val="1906393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9</a:t>
            </a:fld>
            <a:endParaRPr lang="en-US"/>
          </a:p>
        </p:txBody>
      </p:sp>
    </p:spTree>
    <p:extLst>
      <p:ext uri="{BB962C8B-B14F-4D97-AF65-F5344CB8AC3E}">
        <p14:creationId xmlns:p14="http://schemas.microsoft.com/office/powerpoint/2010/main" val="308753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15</a:t>
            </a:fld>
            <a:endParaRPr lang="en-US"/>
          </a:p>
        </p:txBody>
      </p:sp>
    </p:spTree>
    <p:extLst>
      <p:ext uri="{BB962C8B-B14F-4D97-AF65-F5344CB8AC3E}">
        <p14:creationId xmlns:p14="http://schemas.microsoft.com/office/powerpoint/2010/main" val="3274734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16</a:t>
            </a:fld>
            <a:endParaRPr lang="en-US"/>
          </a:p>
        </p:txBody>
      </p:sp>
    </p:spTree>
    <p:extLst>
      <p:ext uri="{BB962C8B-B14F-4D97-AF65-F5344CB8AC3E}">
        <p14:creationId xmlns:p14="http://schemas.microsoft.com/office/powerpoint/2010/main" val="38003188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23</a:t>
            </a:fld>
            <a:endParaRPr lang="en-US"/>
          </a:p>
        </p:txBody>
      </p:sp>
    </p:spTree>
    <p:extLst>
      <p:ext uri="{BB962C8B-B14F-4D97-AF65-F5344CB8AC3E}">
        <p14:creationId xmlns:p14="http://schemas.microsoft.com/office/powerpoint/2010/main" val="3628208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3336DB5-3446-4EF5-82B6-D9C84D17F85D}" type="datetime1">
              <a:rPr lang="en-US" smtClean="0"/>
              <a:t>8/31/2025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4DC6BA0-6AF7-4A8A-8E01-6B3DDE92B1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A2FA2B9-B67B-490E-95A9-843893FD711F}" type="datetime1">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27F82B-CBAD-4447-9382-C22321707390}" type="datetime1">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8AFC21-7C65-4DC3-976E-76FF9BBB5B71}" type="datetime1">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B9C65BA-EF59-4521-940F-13FAD804D511}" type="datetime1">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4662504-93AB-4E8F-B35F-470AE3EEA2C0}" type="datetime1">
              <a:rPr lang="en-US" smtClean="0"/>
              <a:t>8/31/2025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A1B3DF1-3751-4E25-9763-8B767FCF4724}" type="datetime1">
              <a:rPr lang="en-US" smtClean="0"/>
              <a:t>8/31/2025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6B24B70-0985-448C-9F1B-685F2297E2C4}" type="datetime1">
              <a:rPr lang="en-US" smtClean="0"/>
              <a:t>8/31/2025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C6BA0-6AF7-4A8A-8E01-6B3DDE92B132}"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E9332-6312-43FA-ADB5-14C51486609A}" type="datetime1">
              <a:rPr lang="en-US" smtClean="0"/>
              <a:t>8/31/2025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B9E89D09-0E7D-4C0F-AA13-2DDD3F2F7D08}" type="datetime1">
              <a:rPr lang="en-US" smtClean="0"/>
              <a:t>8/31/2025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8634846-9BCC-4FE6-8821-066F8FA388E4}" type="datetime1">
              <a:rPr lang="en-US" smtClean="0"/>
              <a:t>8/31/2025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4DC6BA0-6AF7-4A8A-8E01-6B3DDE92B13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8AA7346-E533-47EC-8C95-EDA354429F69}" type="datetime1">
              <a:rPr lang="en-US" smtClean="0"/>
              <a:t>8/31/2025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4DC6BA0-6AF7-4A8A-8E01-6B3DDE92B1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533400"/>
            <a:ext cx="8001000" cy="2868168"/>
          </a:xfrm>
        </p:spPr>
        <p:txBody>
          <a:bodyPr/>
          <a:lstStyle/>
          <a:p>
            <a:r>
              <a:rPr lang="en-US" sz="5400" dirty="0">
                <a:solidFill>
                  <a:schemeClr val="tx1"/>
                </a:solidFill>
                <a:latin typeface="Arial Black" panose="020B0A04020102020204" pitchFamily="34" charset="0"/>
                <a:cs typeface="David" pitchFamily="34" charset="-79"/>
              </a:rPr>
              <a:t>INTERNATIONAL MARKETING (IM) </a:t>
            </a:r>
          </a:p>
        </p:txBody>
      </p:sp>
      <p:sp>
        <p:nvSpPr>
          <p:cNvPr id="3" name="Subtitle 2"/>
          <p:cNvSpPr>
            <a:spLocks noGrp="1"/>
          </p:cNvSpPr>
          <p:nvPr>
            <p:ph type="subTitle" idx="1"/>
          </p:nvPr>
        </p:nvSpPr>
        <p:spPr>
          <a:xfrm>
            <a:off x="2362200" y="3539864"/>
            <a:ext cx="6781800" cy="1101248"/>
          </a:xfrm>
        </p:spPr>
        <p:txBody>
          <a:bodyPr>
            <a:normAutofit/>
          </a:bodyPr>
          <a:lstStyle/>
          <a:p>
            <a:r>
              <a:rPr lang="en-US" sz="3200" b="1" dirty="0">
                <a:solidFill>
                  <a:srgbClr val="FF0000"/>
                </a:solidFill>
                <a:latin typeface="Arial Black" panose="020B0A04020102020204" pitchFamily="34" charset="0"/>
              </a:rPr>
              <a:t>Topic 2: Cultural </a:t>
            </a:r>
            <a:r>
              <a:rPr lang="en-US" sz="3200" b="1">
                <a:solidFill>
                  <a:srgbClr val="FF0000"/>
                </a:solidFill>
                <a:latin typeface="Arial Black" panose="020B0A04020102020204" pitchFamily="34" charset="0"/>
              </a:rPr>
              <a:t>dynamics of </a:t>
            </a:r>
            <a:r>
              <a:rPr lang="en-US" sz="3200" b="1" dirty="0">
                <a:solidFill>
                  <a:srgbClr val="FF0000"/>
                </a:solidFill>
                <a:latin typeface="Arial Black" panose="020B0A04020102020204" pitchFamily="34" charset="0"/>
              </a:rPr>
              <a:t>International Marketing</a:t>
            </a:r>
          </a:p>
        </p:txBody>
      </p:sp>
      <p:sp>
        <p:nvSpPr>
          <p:cNvPr id="4" name="Slide Number Placeholder 3"/>
          <p:cNvSpPr>
            <a:spLocks noGrp="1"/>
          </p:cNvSpPr>
          <p:nvPr>
            <p:ph type="sldNum" sz="quarter" idx="12"/>
          </p:nvPr>
        </p:nvSpPr>
        <p:spPr/>
        <p:txBody>
          <a:bodyPr/>
          <a:lstStyle/>
          <a:p>
            <a:fld id="{94DC6BA0-6AF7-4A8A-8E01-6B3DDE92B132}" type="slidenum">
              <a:rPr lang="en-US" smtClean="0"/>
              <a:t>1</a:t>
            </a:fld>
            <a:endParaRPr lang="en-US"/>
          </a:p>
        </p:txBody>
      </p:sp>
    </p:spTree>
    <p:extLst>
      <p:ext uri="{BB962C8B-B14F-4D97-AF65-F5344CB8AC3E}">
        <p14:creationId xmlns:p14="http://schemas.microsoft.com/office/powerpoint/2010/main" val="50962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5F8D8F-4FC9-499A-8ED9-E960ED1B8B33}"/>
              </a:ext>
            </a:extLst>
          </p:cNvPr>
          <p:cNvSpPr>
            <a:spLocks noGrp="1"/>
          </p:cNvSpPr>
          <p:nvPr>
            <p:ph idx="1"/>
          </p:nvPr>
        </p:nvSpPr>
        <p:spPr/>
        <p:txBody>
          <a:bodyPr>
            <a:normAutofit fontScale="925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Marketers must understand these cultural rituals in order to develop strategies that can effectively take advantage of these rituals </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to enhance brand positioning/value and customer loyalty by associating specific behaviors and routines with product usage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Taking advantage of cultural rituals and integrating them in marketing strategies can be a powerful way of connecting with consumers </a:t>
            </a:r>
            <a:endParaRPr lang="en-UG" dirty="0"/>
          </a:p>
        </p:txBody>
      </p:sp>
      <p:sp>
        <p:nvSpPr>
          <p:cNvPr id="3" name="Slide Number Placeholder 2">
            <a:extLst>
              <a:ext uri="{FF2B5EF4-FFF2-40B4-BE49-F238E27FC236}">
                <a16:creationId xmlns:a16="http://schemas.microsoft.com/office/drawing/2014/main" id="{A72C5336-BA10-4110-9E51-ABB8B5D39316}"/>
              </a:ext>
            </a:extLst>
          </p:cNvPr>
          <p:cNvSpPr>
            <a:spLocks noGrp="1"/>
          </p:cNvSpPr>
          <p:nvPr>
            <p:ph type="sldNum" sz="quarter" idx="12"/>
          </p:nvPr>
        </p:nvSpPr>
        <p:spPr/>
        <p:txBody>
          <a:bodyPr/>
          <a:lstStyle/>
          <a:p>
            <a:fld id="{94DC6BA0-6AF7-4A8A-8E01-6B3DDE92B132}" type="slidenum">
              <a:rPr lang="en-US" smtClean="0"/>
              <a:t>10</a:t>
            </a:fld>
            <a:endParaRPr lang="en-US"/>
          </a:p>
        </p:txBody>
      </p:sp>
      <p:sp>
        <p:nvSpPr>
          <p:cNvPr id="4" name="Title 3">
            <a:extLst>
              <a:ext uri="{FF2B5EF4-FFF2-40B4-BE49-F238E27FC236}">
                <a16:creationId xmlns:a16="http://schemas.microsoft.com/office/drawing/2014/main" id="{A67A8E56-0B95-4C3E-9364-A90B05E8BE58}"/>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838267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EB18CC-B91D-431F-94F3-2512C66CF9EC}"/>
              </a:ext>
            </a:extLst>
          </p:cNvPr>
          <p:cNvSpPr>
            <a:spLocks noGrp="1"/>
          </p:cNvSpPr>
          <p:nvPr>
            <p:ph idx="1"/>
          </p:nvPr>
        </p:nvSpPr>
        <p:spPr/>
        <p:txBody>
          <a:bodyPr>
            <a:noAutofit/>
          </a:bodyPr>
          <a:lstStyle/>
          <a:p>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It can create customer loyalty, positive association with your brand and ultimately drive up sales</a:t>
            </a:r>
          </a:p>
          <a:p>
            <a:r>
              <a:rPr lang="en-US" sz="3200" dirty="0">
                <a:solidFill>
                  <a:prstClr val="black"/>
                </a:solidFill>
                <a:latin typeface="Roboto" panose="02000000000000000000" pitchFamily="2" charset="0"/>
                <a:ea typeface="Roboto" panose="02000000000000000000" pitchFamily="2" charset="0"/>
              </a:rPr>
              <a:t>Understanding how rituals influence and shape consumer behaviour, is a prerequisite for enabling marketers design brand messaging and product offering that appeal to specific culture</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A71196A-9BC1-4D21-B3E7-26305ABD46B2}"/>
              </a:ext>
            </a:extLst>
          </p:cNvPr>
          <p:cNvSpPr>
            <a:spLocks noGrp="1"/>
          </p:cNvSpPr>
          <p:nvPr>
            <p:ph type="sldNum" sz="quarter" idx="12"/>
          </p:nvPr>
        </p:nvSpPr>
        <p:spPr/>
        <p:txBody>
          <a:bodyPr/>
          <a:lstStyle/>
          <a:p>
            <a:fld id="{94DC6BA0-6AF7-4A8A-8E01-6B3DDE92B132}" type="slidenum">
              <a:rPr lang="en-US" smtClean="0"/>
              <a:t>11</a:t>
            </a:fld>
            <a:endParaRPr lang="en-US"/>
          </a:p>
        </p:txBody>
      </p:sp>
      <p:sp>
        <p:nvSpPr>
          <p:cNvPr id="4" name="Title 3">
            <a:extLst>
              <a:ext uri="{FF2B5EF4-FFF2-40B4-BE49-F238E27FC236}">
                <a16:creationId xmlns:a16="http://schemas.microsoft.com/office/drawing/2014/main" id="{C315CC45-1DF9-4D40-8065-4F8222B29F80}"/>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212708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B7844E-FB20-4F57-A639-674843F053BC}"/>
              </a:ext>
            </a:extLst>
          </p:cNvPr>
          <p:cNvSpPr>
            <a:spLocks noGrp="1"/>
          </p:cNvSpPr>
          <p:nvPr>
            <p:ph idx="1"/>
          </p:nvPr>
        </p:nvSpPr>
        <p:spPr/>
        <p:txBody>
          <a:bodyPr>
            <a:noAutofit/>
          </a:bodyPr>
          <a:lstStyle/>
          <a:p>
            <a:r>
              <a:rPr lang="en-US" sz="3200" b="1" dirty="0">
                <a:solidFill>
                  <a:srgbClr val="FF0000"/>
                </a:solidFill>
                <a:latin typeface="Roboto" panose="02000000000000000000" pitchFamily="2" charset="0"/>
                <a:ea typeface="Roboto" panose="02000000000000000000" pitchFamily="2" charset="0"/>
              </a:rPr>
              <a:t>2. Language</a:t>
            </a:r>
            <a:r>
              <a:rPr lang="en-US" sz="3200" dirty="0">
                <a:latin typeface="Roboto" panose="02000000000000000000" pitchFamily="2" charset="0"/>
                <a:ea typeface="Roboto" panose="02000000000000000000" pitchFamily="2" charset="0"/>
              </a:rPr>
              <a:t>: Language is the bedrock of culture. Every culture have spoken language. Also, language can be verbal or non verbal </a:t>
            </a:r>
          </a:p>
          <a:p>
            <a:r>
              <a:rPr lang="en-US" sz="3200" dirty="0">
                <a:latin typeface="Roboto" panose="02000000000000000000" pitchFamily="2" charset="0"/>
                <a:ea typeface="Roboto" panose="02000000000000000000" pitchFamily="2" charset="0"/>
              </a:rPr>
              <a:t>Language plays a crucial role of communication, making people from different cultures understand one-another.</a:t>
            </a:r>
          </a:p>
          <a:p>
            <a:r>
              <a:rPr lang="en-US" sz="3200" dirty="0">
                <a:latin typeface="Roboto" panose="02000000000000000000" pitchFamily="2" charset="0"/>
                <a:ea typeface="Roboto" panose="02000000000000000000" pitchFamily="2" charset="0"/>
              </a:rPr>
              <a:t>Language can determine success or failure of marketing domestically or In internationally  </a:t>
            </a:r>
          </a:p>
        </p:txBody>
      </p:sp>
      <p:sp>
        <p:nvSpPr>
          <p:cNvPr id="3" name="Slide Number Placeholder 2">
            <a:extLst>
              <a:ext uri="{FF2B5EF4-FFF2-40B4-BE49-F238E27FC236}">
                <a16:creationId xmlns:a16="http://schemas.microsoft.com/office/drawing/2014/main" id="{495BA03A-19E7-42FF-93CB-B3CEAC99829E}"/>
              </a:ext>
            </a:extLst>
          </p:cNvPr>
          <p:cNvSpPr>
            <a:spLocks noGrp="1"/>
          </p:cNvSpPr>
          <p:nvPr>
            <p:ph type="sldNum" sz="quarter" idx="12"/>
          </p:nvPr>
        </p:nvSpPr>
        <p:spPr/>
        <p:txBody>
          <a:bodyPr/>
          <a:lstStyle/>
          <a:p>
            <a:fld id="{94DC6BA0-6AF7-4A8A-8E01-6B3DDE92B132}" type="slidenum">
              <a:rPr lang="en-US" sz="2800" smtClean="0">
                <a:latin typeface="Roboto" panose="02000000000000000000" pitchFamily="2" charset="0"/>
                <a:ea typeface="Roboto" panose="02000000000000000000" pitchFamily="2" charset="0"/>
              </a:rPr>
              <a:t>12</a:t>
            </a:fld>
            <a:endParaRPr lang="en-US" sz="2800">
              <a:latin typeface="Roboto" panose="02000000000000000000" pitchFamily="2" charset="0"/>
              <a:ea typeface="Roboto" panose="02000000000000000000" pitchFamily="2" charset="0"/>
            </a:endParaRPr>
          </a:p>
        </p:txBody>
      </p:sp>
      <p:sp>
        <p:nvSpPr>
          <p:cNvPr id="4" name="Title 3">
            <a:extLst>
              <a:ext uri="{FF2B5EF4-FFF2-40B4-BE49-F238E27FC236}">
                <a16:creationId xmlns:a16="http://schemas.microsoft.com/office/drawing/2014/main" id="{69BA5477-88A8-44E1-AB0B-A2E0FDF5591B}"/>
              </a:ext>
            </a:extLst>
          </p:cNvPr>
          <p:cNvSpPr>
            <a:spLocks noGrp="1"/>
          </p:cNvSpPr>
          <p:nvPr>
            <p:ph type="title"/>
          </p:nvPr>
        </p:nvSpPr>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28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188019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10AF7F-8313-47D7-B91E-786D9D3E6553}"/>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For the international marketer, masterly of the Language is a must before going international. </a:t>
            </a:r>
            <a:r>
              <a:rPr lang="en-US" sz="3200" dirty="0"/>
              <a:t>Language mastery must go beyond technical competency because every language has words and phrases that can be readily understood only in context.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t>Some phrases or slang represent special ways a culture understands certain things in specific cultural context</a:t>
            </a:r>
            <a:endParaRPr lang="en-UG" sz="3200" dirty="0"/>
          </a:p>
        </p:txBody>
      </p:sp>
      <p:sp>
        <p:nvSpPr>
          <p:cNvPr id="3" name="Slide Number Placeholder 2">
            <a:extLst>
              <a:ext uri="{FF2B5EF4-FFF2-40B4-BE49-F238E27FC236}">
                <a16:creationId xmlns:a16="http://schemas.microsoft.com/office/drawing/2014/main" id="{BDB60895-D3B6-49B6-80FB-C43131B69E36}"/>
              </a:ext>
            </a:extLst>
          </p:cNvPr>
          <p:cNvSpPr>
            <a:spLocks noGrp="1"/>
          </p:cNvSpPr>
          <p:nvPr>
            <p:ph type="sldNum" sz="quarter" idx="12"/>
          </p:nvPr>
        </p:nvSpPr>
        <p:spPr/>
        <p:txBody>
          <a:bodyPr/>
          <a:lstStyle/>
          <a:p>
            <a:fld id="{94DC6BA0-6AF7-4A8A-8E01-6B3DDE92B132}" type="slidenum">
              <a:rPr lang="en-US" smtClean="0"/>
              <a:t>13</a:t>
            </a:fld>
            <a:endParaRPr lang="en-US"/>
          </a:p>
        </p:txBody>
      </p:sp>
      <p:sp>
        <p:nvSpPr>
          <p:cNvPr id="4" name="Title 3">
            <a:extLst>
              <a:ext uri="{FF2B5EF4-FFF2-40B4-BE49-F238E27FC236}">
                <a16:creationId xmlns:a16="http://schemas.microsoft.com/office/drawing/2014/main" id="{7CB86AAD-A688-4B31-BBE8-92F8330C401A}"/>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2448528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12B3B8-12F8-4FFE-9CFE-0456BD71B3F9}"/>
              </a:ext>
            </a:extLst>
          </p:cNvPr>
          <p:cNvSpPr>
            <a:spLocks noGrp="1"/>
          </p:cNvSpPr>
          <p:nvPr>
            <p:ph idx="1"/>
          </p:nvPr>
        </p:nvSpPr>
        <p:spPr/>
        <p:txBody>
          <a:bodyPr>
            <a:normAutofit lnSpcReduction="10000"/>
          </a:bodyPr>
          <a:lstStyle/>
          <a:p>
            <a:r>
              <a:rPr lang="en-US" sz="2800" dirty="0">
                <a:latin typeface="Roboto" panose="02000000000000000000" pitchFamily="2" charset="0"/>
                <a:ea typeface="Roboto" panose="02000000000000000000" pitchFamily="2" charset="0"/>
              </a:rPr>
              <a:t>The successful international marketer must achieve expert communication, which requires a thorough understanding of the language as well as the ability to speak it</a:t>
            </a:r>
          </a:p>
          <a:p>
            <a:r>
              <a:rPr lang="en-US" sz="2800" dirty="0">
                <a:latin typeface="Roboto" panose="02000000000000000000" pitchFamily="2" charset="0"/>
                <a:ea typeface="Roboto" panose="02000000000000000000" pitchFamily="2" charset="0"/>
              </a:rPr>
              <a:t>With the advancement of technology, video cameras on PCs and social platforms such as twitter, </a:t>
            </a:r>
            <a:r>
              <a:rPr lang="en-US" sz="2800" dirty="0" err="1">
                <a:latin typeface="Roboto" panose="02000000000000000000" pitchFamily="2" charset="0"/>
                <a:ea typeface="Roboto" panose="02000000000000000000" pitchFamily="2" charset="0"/>
              </a:rPr>
              <a:t>whatsup</a:t>
            </a:r>
            <a:r>
              <a:rPr lang="en-US" sz="2800" dirty="0">
                <a:latin typeface="Roboto" panose="02000000000000000000" pitchFamily="2" charset="0"/>
                <a:ea typeface="Roboto" panose="02000000000000000000" pitchFamily="2" charset="0"/>
              </a:rPr>
              <a:t>, Instagram, </a:t>
            </a:r>
            <a:r>
              <a:rPr lang="en-US" sz="2800" dirty="0" err="1">
                <a:latin typeface="Roboto" panose="02000000000000000000" pitchFamily="2" charset="0"/>
                <a:ea typeface="Roboto" panose="02000000000000000000" pitchFamily="2" charset="0"/>
              </a:rPr>
              <a:t>linkdelin</a:t>
            </a:r>
            <a:r>
              <a:rPr lang="en-US" sz="2800" dirty="0">
                <a:latin typeface="Roboto" panose="02000000000000000000" pitchFamily="2" charset="0"/>
                <a:ea typeface="Roboto" panose="02000000000000000000" pitchFamily="2" charset="0"/>
              </a:rPr>
              <a:t>, and Facebook have enhanced the way we communicate. However, their contribution to cross-cultural communication is yet to be understood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0B04051-D040-4B22-93F0-916A1A01FAE1}"/>
              </a:ext>
            </a:extLst>
          </p:cNvPr>
          <p:cNvSpPr>
            <a:spLocks noGrp="1"/>
          </p:cNvSpPr>
          <p:nvPr>
            <p:ph type="sldNum" sz="quarter" idx="12"/>
          </p:nvPr>
        </p:nvSpPr>
        <p:spPr/>
        <p:txBody>
          <a:bodyPr/>
          <a:lstStyle/>
          <a:p>
            <a:fld id="{94DC6BA0-6AF7-4A8A-8E01-6B3DDE92B132}" type="slidenum">
              <a:rPr lang="en-US" smtClean="0"/>
              <a:t>14</a:t>
            </a:fld>
            <a:endParaRPr lang="en-US"/>
          </a:p>
        </p:txBody>
      </p:sp>
      <p:sp>
        <p:nvSpPr>
          <p:cNvPr id="4" name="Title 3">
            <a:extLst>
              <a:ext uri="{FF2B5EF4-FFF2-40B4-BE49-F238E27FC236}">
                <a16:creationId xmlns:a16="http://schemas.microsoft.com/office/drawing/2014/main" id="{816CA741-4A34-4987-8A25-9D22BEEE7C29}"/>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2345243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5638800"/>
          </a:xfrm>
        </p:spPr>
        <p:txBody>
          <a:bodyPr>
            <a:normAutofit fontScale="925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latin typeface="Roboto" panose="02000000000000000000" pitchFamily="2" charset="0"/>
                <a:ea typeface="Roboto" panose="02000000000000000000" pitchFamily="2" charset="0"/>
                <a:cs typeface="David" pitchFamily="34" charset="-79"/>
              </a:rPr>
              <a:t>Language in international marketing serves </a:t>
            </a:r>
            <a:r>
              <a:rPr lang="en-US" sz="3500" b="1" dirty="0">
                <a:solidFill>
                  <a:srgbClr val="FF0000"/>
                </a:solidFill>
                <a:latin typeface="Roboto" panose="02000000000000000000" pitchFamily="2" charset="0"/>
                <a:ea typeface="Roboto" panose="02000000000000000000" pitchFamily="2" charset="0"/>
                <a:cs typeface="David" pitchFamily="34" charset="-79"/>
              </a:rPr>
              <a:t>four main roles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b="1" dirty="0">
                <a:latin typeface="Roboto" panose="02000000000000000000" pitchFamily="2" charset="0"/>
                <a:ea typeface="Roboto" panose="02000000000000000000" pitchFamily="2" charset="0"/>
                <a:cs typeface="David" pitchFamily="34" charset="-79"/>
              </a:rPr>
              <a:t>1. Information gathering</a:t>
            </a:r>
            <a:r>
              <a:rPr lang="en-US" sz="3500" dirty="0">
                <a:latin typeface="Roboto" panose="02000000000000000000" pitchFamily="2" charset="0"/>
                <a:ea typeface="Roboto" panose="02000000000000000000" pitchFamily="2" charset="0"/>
                <a:cs typeface="David" pitchFamily="34" charset="-79"/>
              </a:rPr>
              <a:t>: instead of relying on opinion of others, the marketing manager can see and hear what other people are saying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latin typeface="Roboto" panose="02000000000000000000" pitchFamily="2" charset="0"/>
                <a:ea typeface="Roboto" panose="02000000000000000000" pitchFamily="2" charset="0"/>
                <a:cs typeface="David" pitchFamily="34" charset="-79"/>
              </a:rPr>
              <a:t>The best market intelligence can be gathered by being part of the conversation rather than hearing it from outside. The manager should be an active participant as political spokesperson for the co in order to assess potential risk </a:t>
            </a:r>
            <a:endParaRPr lang="en-US" sz="3600" dirty="0">
              <a:latin typeface="David" pitchFamily="34" charset="-79"/>
              <a:cs typeface="David" pitchFamily="34" charset="-79"/>
            </a:endParaRPr>
          </a:p>
        </p:txBody>
      </p:sp>
      <p:sp>
        <p:nvSpPr>
          <p:cNvPr id="2" name="Title 1"/>
          <p:cNvSpPr>
            <a:spLocks noGrp="1"/>
          </p:cNvSpPr>
          <p:nvPr>
            <p:ph type="title"/>
          </p:nvPr>
        </p:nvSpPr>
        <p:spPr>
          <a:xfrm>
            <a:off x="0" y="0"/>
            <a:ext cx="9144000" cy="1143000"/>
          </a:xfrm>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S" sz="4000" dirty="0">
              <a:solidFill>
                <a:srgbClr val="FF0000"/>
              </a:solidFill>
              <a:latin typeface="Arial Black" panose="020B0A04020102020204" pitchFamily="34"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15</a:t>
            </a:fld>
            <a:endParaRPr lang="en-US"/>
          </a:p>
        </p:txBody>
      </p:sp>
    </p:spTree>
    <p:extLst>
      <p:ext uri="{BB962C8B-B14F-4D97-AF65-F5344CB8AC3E}">
        <p14:creationId xmlns:p14="http://schemas.microsoft.com/office/powerpoint/2010/main" val="688207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12C7EB-82FF-444B-8241-FD18DFB628D7}"/>
              </a:ext>
            </a:extLst>
          </p:cNvPr>
          <p:cNvSpPr>
            <a:spLocks noGrp="1"/>
          </p:cNvSpPr>
          <p:nvPr>
            <p:ph idx="1"/>
          </p:nvPr>
        </p:nvSpPr>
        <p:spPr/>
        <p:txBody>
          <a:bodyPr>
            <a:normAutofit fontScale="92500" lnSpcReduction="2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2. </a:t>
            </a:r>
            <a:r>
              <a:rPr kumimoji="0" lang="en-US" sz="35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Providing access to local communities</a:t>
            </a:r>
            <a:r>
              <a:rPr kumimoji="0" lang="en-US" sz="35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whereas there are some other languages (German, French, Swahili etc.) that are widely spoken and can be official company language, speaking local dialect can be a big advantage and a source of acceptance in society</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5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Firms that translate promotional material and provide information through local languages find it easier to do business in foreign markets</a:t>
            </a:r>
            <a:endParaRPr lang="en-UG" sz="3500" dirty="0"/>
          </a:p>
        </p:txBody>
      </p:sp>
      <p:sp>
        <p:nvSpPr>
          <p:cNvPr id="3" name="Slide Number Placeholder 2">
            <a:extLst>
              <a:ext uri="{FF2B5EF4-FFF2-40B4-BE49-F238E27FC236}">
                <a16:creationId xmlns:a16="http://schemas.microsoft.com/office/drawing/2014/main" id="{9EF14759-C202-4575-A3B0-4411E1BBAB15}"/>
              </a:ext>
            </a:extLst>
          </p:cNvPr>
          <p:cNvSpPr>
            <a:spLocks noGrp="1"/>
          </p:cNvSpPr>
          <p:nvPr>
            <p:ph type="sldNum" sz="quarter" idx="12"/>
          </p:nvPr>
        </p:nvSpPr>
        <p:spPr/>
        <p:txBody>
          <a:bodyPr/>
          <a:lstStyle/>
          <a:p>
            <a:fld id="{94DC6BA0-6AF7-4A8A-8E01-6B3DDE92B132}" type="slidenum">
              <a:rPr lang="en-US" smtClean="0"/>
              <a:t>16</a:t>
            </a:fld>
            <a:endParaRPr lang="en-US"/>
          </a:p>
        </p:txBody>
      </p:sp>
      <p:sp>
        <p:nvSpPr>
          <p:cNvPr id="4" name="Title 3">
            <a:extLst>
              <a:ext uri="{FF2B5EF4-FFF2-40B4-BE49-F238E27FC236}">
                <a16:creationId xmlns:a16="http://schemas.microsoft.com/office/drawing/2014/main" id="{2628A518-E30F-4B34-976A-6B4900A28BB3}"/>
              </a:ext>
            </a:extLst>
          </p:cNvPr>
          <p:cNvSpPr>
            <a:spLocks noGrp="1"/>
          </p:cNvSpPr>
          <p:nvPr>
            <p:ph type="title"/>
          </p:nvPr>
        </p:nvSpPr>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1889507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214D84-E86A-4F94-869F-FD420A2C01A0}"/>
              </a:ext>
            </a:extLst>
          </p:cNvPr>
          <p:cNvSpPr>
            <a:spLocks noGrp="1"/>
          </p:cNvSpPr>
          <p:nvPr>
            <p:ph idx="1"/>
          </p:nvPr>
        </p:nvSpPr>
        <p:spPr/>
        <p:txBody>
          <a:bodyPr>
            <a:normAutofit/>
          </a:bodyPr>
          <a:lstStyle/>
          <a:p>
            <a:r>
              <a:rPr lang="en-US" sz="2800" b="1" dirty="0">
                <a:latin typeface="Roboto" panose="02000000000000000000" pitchFamily="2" charset="0"/>
                <a:ea typeface="Roboto" panose="02000000000000000000" pitchFamily="2" charset="0"/>
              </a:rPr>
              <a:t>3. Important in business communication</a:t>
            </a:r>
            <a:r>
              <a:rPr lang="en-US" sz="2800" dirty="0">
                <a:latin typeface="Roboto" panose="02000000000000000000" pitchFamily="2" charset="0"/>
                <a:ea typeface="Roboto" panose="02000000000000000000" pitchFamily="2" charset="0"/>
              </a:rPr>
              <a:t>: language is increasingly important whether within the company or with channel members. Imagine the difficulties encountered by a country manager who must communicate with employees through an interpreter </a:t>
            </a:r>
          </a:p>
          <a:p>
            <a:r>
              <a:rPr lang="en-US" sz="2800" b="1" dirty="0">
                <a:latin typeface="Roboto" panose="02000000000000000000" pitchFamily="2" charset="0"/>
                <a:ea typeface="Roboto" panose="02000000000000000000" pitchFamily="2" charset="0"/>
              </a:rPr>
              <a:t>4. Language goes beyond more than ability to communicate</a:t>
            </a:r>
            <a:r>
              <a:rPr lang="en-US" sz="2800" dirty="0">
                <a:latin typeface="Roboto" panose="02000000000000000000" pitchFamily="2" charset="0"/>
                <a:ea typeface="Roboto" panose="02000000000000000000" pitchFamily="2" charset="0"/>
              </a:rPr>
              <a:t>: it’s not a question of knowing mere words and speaking, but interpreting what those words mean in particular contexts.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CC8D8F29-CC16-41F3-A83E-6393DAFB7B0B}"/>
              </a:ext>
            </a:extLst>
          </p:cNvPr>
          <p:cNvSpPr>
            <a:spLocks noGrp="1"/>
          </p:cNvSpPr>
          <p:nvPr>
            <p:ph type="sldNum" sz="quarter" idx="12"/>
          </p:nvPr>
        </p:nvSpPr>
        <p:spPr/>
        <p:txBody>
          <a:bodyPr/>
          <a:lstStyle/>
          <a:p>
            <a:fld id="{94DC6BA0-6AF7-4A8A-8E01-6B3DDE92B132}" type="slidenum">
              <a:rPr lang="en-US" smtClean="0"/>
              <a:t>17</a:t>
            </a:fld>
            <a:endParaRPr lang="en-US"/>
          </a:p>
        </p:txBody>
      </p:sp>
      <p:sp>
        <p:nvSpPr>
          <p:cNvPr id="4" name="Title 3">
            <a:extLst>
              <a:ext uri="{FF2B5EF4-FFF2-40B4-BE49-F238E27FC236}">
                <a16:creationId xmlns:a16="http://schemas.microsoft.com/office/drawing/2014/main" id="{5B4986BC-44F7-47CB-AC29-11E659143577}"/>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576754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676422-5F19-4547-96B3-17BB7F922141}"/>
              </a:ext>
            </a:extLst>
          </p:cNvPr>
          <p:cNvSpPr>
            <a:spLocks noGrp="1"/>
          </p:cNvSpPr>
          <p:nvPr>
            <p:ph idx="1"/>
          </p:nvPr>
        </p:nvSpPr>
        <p:spPr/>
        <p:txBody>
          <a:bodyPr>
            <a:normAutofit fontScale="92500" lnSpcReduction="20000"/>
          </a:bodyPr>
          <a:lstStyle/>
          <a:p>
            <a:r>
              <a:rPr lang="en-US" sz="3200" dirty="0">
                <a:latin typeface="Roboto" panose="02000000000000000000" pitchFamily="2" charset="0"/>
                <a:ea typeface="Roboto" panose="02000000000000000000" pitchFamily="2" charset="0"/>
              </a:rPr>
              <a:t>For example, realize that in several cultures, “yes” will not mean “I agree” but rather only signals “I hear what you’re saying,” so it does not convey consent</a:t>
            </a:r>
          </a:p>
          <a:p>
            <a:r>
              <a:rPr lang="en-US" sz="3200" dirty="0">
                <a:latin typeface="Roboto" panose="02000000000000000000" pitchFamily="2" charset="0"/>
                <a:ea typeface="Roboto" panose="02000000000000000000" pitchFamily="2" charset="0"/>
              </a:rPr>
              <a:t>The managers command of the language(s) in a market must be greater than simple word recognition. Imagine, for example, how dramatically different language terms (e.g. in Swahili) can be when used in different countries e.g. in East Africa (</a:t>
            </a:r>
            <a:r>
              <a:rPr lang="en-US" sz="3200" dirty="0" err="1">
                <a:latin typeface="Roboto" panose="02000000000000000000" pitchFamily="2" charset="0"/>
                <a:ea typeface="Roboto" panose="02000000000000000000" pitchFamily="2" charset="0"/>
              </a:rPr>
              <a:t>mwalimu</a:t>
            </a:r>
            <a:r>
              <a:rPr lang="en-US" sz="3200" dirty="0">
                <a:latin typeface="Roboto" panose="02000000000000000000" pitchFamily="2" charset="0"/>
                <a:ea typeface="Roboto" panose="02000000000000000000" pitchFamily="2" charset="0"/>
              </a:rPr>
              <a:t>, </a:t>
            </a:r>
            <a:r>
              <a:rPr lang="en-US" sz="3200" dirty="0" err="1">
                <a:latin typeface="Roboto" panose="02000000000000000000" pitchFamily="2" charset="0"/>
                <a:ea typeface="Roboto" panose="02000000000000000000" pitchFamily="2" charset="0"/>
              </a:rPr>
              <a:t>mukubwa</a:t>
            </a:r>
            <a:r>
              <a:rPr lang="en-US" sz="3200" dirty="0">
                <a:latin typeface="Roboto" panose="02000000000000000000" pitchFamily="2" charset="0"/>
                <a:ea typeface="Roboto" panose="02000000000000000000" pitchFamily="2" charset="0"/>
              </a:rPr>
              <a:t>, </a:t>
            </a:r>
            <a:r>
              <a:rPr lang="en-US" sz="3200" dirty="0" err="1">
                <a:latin typeface="Roboto" panose="02000000000000000000" pitchFamily="2" charset="0"/>
                <a:ea typeface="Roboto" panose="02000000000000000000" pitchFamily="2" charset="0"/>
              </a:rPr>
              <a:t>Baaba</a:t>
            </a:r>
            <a:r>
              <a:rPr lang="en-US" sz="3200" dirty="0">
                <a:latin typeface="Roboto" panose="02000000000000000000" pitchFamily="2" charset="0"/>
                <a:ea typeface="Roboto" panose="02000000000000000000" pitchFamily="2" charset="0"/>
              </a:rPr>
              <a:t> </a:t>
            </a:r>
            <a:r>
              <a:rPr lang="en-US" sz="3200" dirty="0" err="1">
                <a:latin typeface="Roboto" panose="02000000000000000000" pitchFamily="2" charset="0"/>
                <a:ea typeface="Roboto" panose="02000000000000000000" pitchFamily="2" charset="0"/>
              </a:rPr>
              <a:t>etc</a:t>
            </a:r>
            <a:r>
              <a:rPr lang="en-US" sz="3200" dirty="0">
                <a:latin typeface="Roboto" panose="02000000000000000000" pitchFamily="2" charset="0"/>
                <a:ea typeface="Roboto" panose="02000000000000000000" pitchFamily="2" charset="0"/>
              </a:rPr>
              <a:t>)</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0B7F630-8578-44DF-82E2-67CBEA35AA56}"/>
              </a:ext>
            </a:extLst>
          </p:cNvPr>
          <p:cNvSpPr>
            <a:spLocks noGrp="1"/>
          </p:cNvSpPr>
          <p:nvPr>
            <p:ph type="sldNum" sz="quarter" idx="12"/>
          </p:nvPr>
        </p:nvSpPr>
        <p:spPr/>
        <p:txBody>
          <a:bodyPr/>
          <a:lstStyle/>
          <a:p>
            <a:fld id="{94DC6BA0-6AF7-4A8A-8E01-6B3DDE92B132}" type="slidenum">
              <a:rPr lang="en-US" smtClean="0"/>
              <a:t>18</a:t>
            </a:fld>
            <a:endParaRPr lang="en-US"/>
          </a:p>
        </p:txBody>
      </p:sp>
      <p:sp>
        <p:nvSpPr>
          <p:cNvPr id="4" name="Title 3">
            <a:extLst>
              <a:ext uri="{FF2B5EF4-FFF2-40B4-BE49-F238E27FC236}">
                <a16:creationId xmlns:a16="http://schemas.microsoft.com/office/drawing/2014/main" id="{42B9449F-3D2D-43DA-AA7D-5C8EACC9FF87}"/>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1023486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2DEE8C-E90E-4F6A-BFD2-352BCBC947AD}"/>
              </a:ext>
            </a:extLst>
          </p:cNvPr>
          <p:cNvSpPr>
            <a:spLocks noGrp="1"/>
          </p:cNvSpPr>
          <p:nvPr>
            <p:ph idx="1"/>
          </p:nvPr>
        </p:nvSpPr>
        <p:spPr/>
        <p:txBody>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Furthermore, effective communication through local languages promotes strong consumer relationships and brand loyalty because the company is perceived as demonstrating strong respect for the local culture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This means understanding of local customs and traditions, beliefs and values and ensuring that the marketing messages resonate with the target market culture </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 </a:t>
            </a:r>
            <a:endParaRPr lang="en-UG" dirty="0"/>
          </a:p>
        </p:txBody>
      </p:sp>
      <p:sp>
        <p:nvSpPr>
          <p:cNvPr id="3" name="Slide Number Placeholder 2">
            <a:extLst>
              <a:ext uri="{FF2B5EF4-FFF2-40B4-BE49-F238E27FC236}">
                <a16:creationId xmlns:a16="http://schemas.microsoft.com/office/drawing/2014/main" id="{123C6CF5-D8A4-401D-9062-004237D17E57}"/>
              </a:ext>
            </a:extLst>
          </p:cNvPr>
          <p:cNvSpPr>
            <a:spLocks noGrp="1"/>
          </p:cNvSpPr>
          <p:nvPr>
            <p:ph type="sldNum" sz="quarter" idx="12"/>
          </p:nvPr>
        </p:nvSpPr>
        <p:spPr/>
        <p:txBody>
          <a:bodyPr/>
          <a:lstStyle/>
          <a:p>
            <a:fld id="{94DC6BA0-6AF7-4A8A-8E01-6B3DDE92B132}" type="slidenum">
              <a:rPr lang="en-US" smtClean="0"/>
              <a:t>19</a:t>
            </a:fld>
            <a:endParaRPr lang="en-US"/>
          </a:p>
        </p:txBody>
      </p:sp>
      <p:sp>
        <p:nvSpPr>
          <p:cNvPr id="4" name="Title 3">
            <a:extLst>
              <a:ext uri="{FF2B5EF4-FFF2-40B4-BE49-F238E27FC236}">
                <a16:creationId xmlns:a16="http://schemas.microsoft.com/office/drawing/2014/main" id="{F82F7D90-DE08-405D-8DDE-1C0C8630BF04}"/>
              </a:ext>
            </a:extLst>
          </p:cNvPr>
          <p:cNvSpPr>
            <a:spLocks noGrp="1"/>
          </p:cNvSpPr>
          <p:nvPr>
            <p:ph type="title"/>
          </p:nvPr>
        </p:nvSpPr>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285153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Culture influences every aspect of our lives – the way we do things, what we believe in, the food we eat, </a:t>
            </a:r>
            <a:r>
              <a:rPr lang="en-US" sz="2800" dirty="0">
                <a:solidFill>
                  <a:prstClr val="black"/>
                </a:solidFill>
                <a:latin typeface="Roboto" panose="02000000000000000000" pitchFamily="2" charset="0"/>
                <a:ea typeface="Roboto" panose="02000000000000000000" pitchFamily="2" charset="0"/>
              </a:rPr>
              <a:t>how we spend money and how we consume in general etc.</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rPr>
              <a:t>Culture is also dynamic. It changes due to various factors including technological changes, shifts in social norms and values, economic situation/development, education, and interaction with other cultures.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Chinese cultures about birth rates is rooted in policy and what is considered good lack  </a:t>
            </a: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 </a:t>
            </a:r>
          </a:p>
        </p:txBody>
      </p:sp>
      <p:sp>
        <p:nvSpPr>
          <p:cNvPr id="3" name="Slide Number Placeholder 2"/>
          <p:cNvSpPr>
            <a:spLocks noGrp="1"/>
          </p:cNvSpPr>
          <p:nvPr>
            <p:ph type="sldNum" sz="quarter" idx="12"/>
          </p:nvPr>
        </p:nvSpPr>
        <p:spPr/>
        <p:txBody>
          <a:bodyPr/>
          <a:lstStyle/>
          <a:p>
            <a:fld id="{94DC6BA0-6AF7-4A8A-8E01-6B3DDE92B132}" type="slidenum">
              <a:rPr lang="en-US" smtClean="0"/>
              <a:t>2</a:t>
            </a:fld>
            <a:endParaRPr lang="en-US"/>
          </a:p>
        </p:txBody>
      </p:sp>
      <p:sp>
        <p:nvSpPr>
          <p:cNvPr id="4" name="Title 3"/>
          <p:cNvSpPr>
            <a:spLocks noGrp="1"/>
          </p:cNvSpPr>
          <p:nvPr>
            <p:ph type="title"/>
          </p:nvPr>
        </p:nvSpPr>
        <p:spPr/>
        <p:txBody>
          <a:bodyPr>
            <a:normAutofit fontScale="90000"/>
          </a:bodyPr>
          <a:lstStyle/>
          <a:p>
            <a:r>
              <a:rPr lang="en-GB" dirty="0">
                <a:solidFill>
                  <a:srgbClr val="FF0000"/>
                </a:solidFill>
              </a:rPr>
              <a:t>Introduction: the dynamics of culture on society and business </a:t>
            </a:r>
          </a:p>
        </p:txBody>
      </p:sp>
    </p:spTree>
    <p:extLst>
      <p:ext uri="{BB962C8B-B14F-4D97-AF65-F5344CB8AC3E}">
        <p14:creationId xmlns:p14="http://schemas.microsoft.com/office/powerpoint/2010/main" val="3312527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D08B37-9FA8-475C-A655-485B51633065}"/>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Language enables us to interact with others and understand their needs and wants, share ideas through effective communication.  It (language) has the ability to build strong relationships but can also tear them down, thus determining success or failure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The international marketers masterly of the language must go beyond recognition of mere words to actual understanding of what those words convey in particular contexts</a:t>
            </a:r>
            <a:endPar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endParaRP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40DCF635-D97D-4CD9-83A9-6380F866FDEA}"/>
              </a:ext>
            </a:extLst>
          </p:cNvPr>
          <p:cNvSpPr>
            <a:spLocks noGrp="1"/>
          </p:cNvSpPr>
          <p:nvPr>
            <p:ph type="sldNum" sz="quarter" idx="12"/>
          </p:nvPr>
        </p:nvSpPr>
        <p:spPr/>
        <p:txBody>
          <a:bodyPr/>
          <a:lstStyle/>
          <a:p>
            <a:fld id="{94DC6BA0-6AF7-4A8A-8E01-6B3DDE92B132}" type="slidenum">
              <a:rPr lang="en-US" smtClean="0"/>
              <a:t>20</a:t>
            </a:fld>
            <a:endParaRPr lang="en-US"/>
          </a:p>
        </p:txBody>
      </p:sp>
      <p:sp>
        <p:nvSpPr>
          <p:cNvPr id="4" name="Title 3">
            <a:extLst>
              <a:ext uri="{FF2B5EF4-FFF2-40B4-BE49-F238E27FC236}">
                <a16:creationId xmlns:a16="http://schemas.microsoft.com/office/drawing/2014/main" id="{FF595326-5247-48C9-9E88-52C50FDE13FA}"/>
              </a:ext>
            </a:extLst>
          </p:cNvPr>
          <p:cNvSpPr>
            <a:spLocks noGrp="1"/>
          </p:cNvSpPr>
          <p:nvPr>
            <p:ph type="title"/>
          </p:nvPr>
        </p:nvSpPr>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417135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257800"/>
          </a:xfrm>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700" b="0" i="0" u="none" strike="noStrike" kern="1200" cap="none" spc="0" normalizeH="0" baseline="0" noProof="0" dirty="0">
                <a:ln>
                  <a:noFill/>
                </a:ln>
                <a:solidFill>
                  <a:prstClr val="black"/>
                </a:solidFill>
                <a:effectLst/>
                <a:uLnTx/>
                <a:uFillTx/>
                <a:latin typeface="Lucida Sans Unicode"/>
                <a:ea typeface="+mn-ea"/>
                <a:cs typeface="+mn-cs"/>
              </a:rPr>
              <a:t>This is because same words may mean different things in different countries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dirty="0">
                <a:solidFill>
                  <a:prstClr val="black"/>
                </a:solidFill>
                <a:latin typeface="Lucida Sans Unicode"/>
              </a:rPr>
              <a:t>They can also mean different things in the same country but in different contexts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dirty="0">
                <a:solidFill>
                  <a:prstClr val="black"/>
                </a:solidFill>
                <a:latin typeface="Lucida Sans Unicode"/>
              </a:rPr>
              <a:t>Resolving many of the language-related problems in foreign markets necessitates seeking local assistance. </a:t>
            </a:r>
            <a:r>
              <a:rPr lang="en-US" dirty="0">
                <a:solidFill>
                  <a:prstClr val="black"/>
                </a:solidFill>
                <a:latin typeface="Lucida Sans Unicode"/>
              </a:rPr>
              <a:t>A good local advertising agency and a good local market research firm can prevent many problems</a:t>
            </a:r>
            <a:r>
              <a:rPr lang="en-GB" dirty="0">
                <a:solidFill>
                  <a:prstClr val="black"/>
                </a:solidFill>
                <a:latin typeface="Lucida Sans Unicode"/>
              </a:rPr>
              <a:t> </a:t>
            </a:r>
            <a:endParaRPr lang="en-US" dirty="0"/>
          </a:p>
        </p:txBody>
      </p:sp>
      <p:sp>
        <p:nvSpPr>
          <p:cNvPr id="2" name="Title 1"/>
          <p:cNvSpPr>
            <a:spLocks noGrp="1"/>
          </p:cNvSpPr>
          <p:nvPr>
            <p:ph type="title"/>
          </p:nvPr>
        </p:nvSpPr>
        <p:spPr>
          <a:xfrm>
            <a:off x="457200" y="274638"/>
            <a:ext cx="8229600" cy="944562"/>
          </a:xfrm>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S" sz="4000" dirty="0">
              <a:solidFill>
                <a:srgbClr val="FF0000"/>
              </a:solidFill>
              <a:latin typeface="Roboto" panose="02000000000000000000" pitchFamily="2" charset="0"/>
              <a:ea typeface="Roboto" panose="02000000000000000000" pitchFamily="2"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21</a:t>
            </a:fld>
            <a:endParaRPr lang="en-US"/>
          </a:p>
        </p:txBody>
      </p:sp>
    </p:spTree>
    <p:extLst>
      <p:ext uri="{BB962C8B-B14F-4D97-AF65-F5344CB8AC3E}">
        <p14:creationId xmlns:p14="http://schemas.microsoft.com/office/powerpoint/2010/main" val="3945917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2800" b="1" dirty="0">
                <a:solidFill>
                  <a:srgbClr val="FF0000"/>
                </a:solidFill>
                <a:latin typeface="Roboto" panose="02000000000000000000" pitchFamily="2" charset="0"/>
                <a:ea typeface="Roboto" panose="02000000000000000000" pitchFamily="2" charset="0"/>
              </a:rPr>
              <a:t>Nonverbal language</a:t>
            </a:r>
            <a:r>
              <a:rPr lang="en-GB" sz="2800" dirty="0">
                <a:latin typeface="Roboto" panose="02000000000000000000" pitchFamily="2" charset="0"/>
                <a:ea typeface="Roboto" panose="02000000000000000000" pitchFamily="2" charset="0"/>
              </a:rPr>
              <a:t>: a mechanism of conveying messages without using spoken words, it involves a wide range of dimensions including facial expressions, body posture, gestures, head movement etc. It entails communication through actions rather than speaking</a:t>
            </a:r>
          </a:p>
          <a:p>
            <a:r>
              <a:rPr lang="en-GB" sz="2800" dirty="0">
                <a:latin typeface="Roboto" panose="02000000000000000000" pitchFamily="2" charset="0"/>
                <a:ea typeface="Roboto" panose="02000000000000000000" pitchFamily="2" charset="0"/>
              </a:rPr>
              <a:t>In international marketing, it begins with friendships, membership in organisations,  participating in community activities, business conferences, and making/signing agreements </a:t>
            </a:r>
          </a:p>
        </p:txBody>
      </p:sp>
      <p:sp>
        <p:nvSpPr>
          <p:cNvPr id="3" name="Slide Number Placeholder 2"/>
          <p:cNvSpPr>
            <a:spLocks noGrp="1"/>
          </p:cNvSpPr>
          <p:nvPr>
            <p:ph type="sldNum" sz="quarter" idx="12"/>
          </p:nvPr>
        </p:nvSpPr>
        <p:spPr/>
        <p:txBody>
          <a:bodyPr/>
          <a:lstStyle/>
          <a:p>
            <a:fld id="{94DC6BA0-6AF7-4A8A-8E01-6B3DDE92B132}" type="slidenum">
              <a:rPr lang="en-US" smtClean="0"/>
              <a:t>22</a:t>
            </a:fld>
            <a:endParaRPr lang="en-US"/>
          </a:p>
        </p:txBody>
      </p:sp>
      <p:sp>
        <p:nvSpPr>
          <p:cNvPr id="4" name="Title 3"/>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GB"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439220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In </a:t>
            </a:r>
            <a:r>
              <a:rPr lang="en-US" sz="2800" dirty="0">
                <a:latin typeface="Roboto" panose="02000000000000000000" pitchFamily="2" charset="0"/>
                <a:ea typeface="Roboto" panose="02000000000000000000" pitchFamily="2" charset="0"/>
              </a:rPr>
              <a:t>many parts of the world, time is flexible and not seen as a limited commodity; people come late </a:t>
            </a:r>
            <a:r>
              <a:rPr lang="en-US" dirty="0"/>
              <a:t>to appointments or may not come at all</a:t>
            </a:r>
          </a:p>
          <a:p>
            <a:r>
              <a:rPr lang="en-US" dirty="0"/>
              <a:t>While the West treats time strictly and as a rare commodity, African culture with regard to time is more relaxed. </a:t>
            </a:r>
          </a:p>
          <a:p>
            <a:r>
              <a:rPr lang="en-US" dirty="0"/>
              <a:t>The phrase “African time” is commonly and deliberately used to project a widely held norm that time is not an issue, it is ‘cool’ to be late. </a:t>
            </a:r>
            <a:endParaRPr lang="en-GB" dirty="0"/>
          </a:p>
        </p:txBody>
      </p:sp>
      <p:sp>
        <p:nvSpPr>
          <p:cNvPr id="3" name="Slide Number Placeholder 2"/>
          <p:cNvSpPr>
            <a:spLocks noGrp="1"/>
          </p:cNvSpPr>
          <p:nvPr>
            <p:ph type="sldNum" sz="quarter" idx="12"/>
          </p:nvPr>
        </p:nvSpPr>
        <p:spPr/>
        <p:txBody>
          <a:bodyPr/>
          <a:lstStyle/>
          <a:p>
            <a:fld id="{94DC6BA0-6AF7-4A8A-8E01-6B3DDE92B132}" type="slidenum">
              <a:rPr lang="en-US" smtClean="0"/>
              <a:t>23</a:t>
            </a:fld>
            <a:endParaRPr lang="en-US"/>
          </a:p>
        </p:txBody>
      </p:sp>
      <p:sp>
        <p:nvSpPr>
          <p:cNvPr id="4" name="Title 3"/>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GB" sz="44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386636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GB" sz="2800" dirty="0">
                <a:latin typeface="Roboto" panose="02000000000000000000" pitchFamily="2" charset="0"/>
                <a:ea typeface="Roboto" panose="02000000000000000000" pitchFamily="2" charset="0"/>
              </a:rPr>
              <a:t>When communicating internationally,  you must understand the people in whose culture you are operating so as to avoid mistakes, embarrassment, diplomatic crises or, at a minimum, uncomfortable moments</a:t>
            </a:r>
          </a:p>
          <a:p>
            <a:r>
              <a:rPr lang="en-GB" sz="2800" dirty="0">
                <a:latin typeface="Roboto" panose="02000000000000000000" pitchFamily="2" charset="0"/>
                <a:ea typeface="Roboto" panose="02000000000000000000" pitchFamily="2" charset="0"/>
              </a:rPr>
              <a:t>For example, </a:t>
            </a:r>
            <a:r>
              <a:rPr lang="en-US" sz="2800" dirty="0">
                <a:latin typeface="Roboto" panose="02000000000000000000" pitchFamily="2" charset="0"/>
                <a:ea typeface="Roboto" panose="02000000000000000000" pitchFamily="2" charset="0"/>
              </a:rPr>
              <a:t>practices like crossing one’s legs, shaking hands, looking directly in the eyes of the person you’re talking with, stretching your legs in manner that shows the sole of your shoes while seated, or standing close to someone may outrage social norms, insult another, or appear seductive. (tempting)</a:t>
            </a:r>
          </a:p>
          <a:p>
            <a:endParaRPr lang="en-US" sz="2800" dirty="0">
              <a:latin typeface="Roboto" panose="02000000000000000000" pitchFamily="2" charset="0"/>
              <a:ea typeface="Roboto" panose="02000000000000000000" pitchFamily="2" charset="0"/>
            </a:endParaRPr>
          </a:p>
          <a:p>
            <a:endParaRPr lang="en-GB" sz="2800" dirty="0">
              <a:latin typeface="Roboto" panose="02000000000000000000" pitchFamily="2" charset="0"/>
              <a:ea typeface="Roboto" panose="02000000000000000000" pitchFamily="2" charset="0"/>
            </a:endParaRPr>
          </a:p>
          <a:p>
            <a:pPr marL="109728" indent="0">
              <a:buNone/>
            </a:pPr>
            <a:endParaRPr lang="en-GB" sz="2800" dirty="0">
              <a:latin typeface="Roboto" panose="02000000000000000000" pitchFamily="2" charset="0"/>
              <a:ea typeface="Roboto" panose="02000000000000000000" pitchFamily="2" charset="0"/>
            </a:endParaRPr>
          </a:p>
          <a:p>
            <a:pPr marL="109728" indent="0">
              <a:buNone/>
            </a:pPr>
            <a:endParaRPr lang="en-GB" sz="2800" dirty="0">
              <a:latin typeface="Roboto" panose="02000000000000000000" pitchFamily="2" charset="0"/>
              <a:ea typeface="Roboto" panose="02000000000000000000" pitchFamily="2" charset="0"/>
            </a:endParaRPr>
          </a:p>
        </p:txBody>
      </p:sp>
      <p:sp>
        <p:nvSpPr>
          <p:cNvPr id="3" name="Slide Number Placeholder 2"/>
          <p:cNvSpPr>
            <a:spLocks noGrp="1"/>
          </p:cNvSpPr>
          <p:nvPr>
            <p:ph type="sldNum" sz="quarter" idx="12"/>
          </p:nvPr>
        </p:nvSpPr>
        <p:spPr/>
        <p:txBody>
          <a:bodyPr/>
          <a:lstStyle/>
          <a:p>
            <a:fld id="{94DC6BA0-6AF7-4A8A-8E01-6B3DDE92B132}" type="slidenum">
              <a:rPr lang="en-US" smtClean="0"/>
              <a:t>24</a:t>
            </a:fld>
            <a:endParaRPr lang="en-US"/>
          </a:p>
        </p:txBody>
      </p:sp>
      <p:sp>
        <p:nvSpPr>
          <p:cNvPr id="4" name="Title 3"/>
          <p:cNvSpPr>
            <a:spLocks noGrp="1"/>
          </p:cNvSpPr>
          <p:nvPr>
            <p:ph type="title"/>
          </p:nvPr>
        </p:nvSpPr>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GB" sz="49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3537096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latin typeface="David" pitchFamily="34" charset="-79"/>
                <a:cs typeface="David" pitchFamily="34" charset="-79"/>
              </a:rPr>
              <a:t>You must be careful in interpreting nonverbal communication</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latin typeface="David" pitchFamily="34" charset="-79"/>
                <a:cs typeface="David" pitchFamily="34" charset="-79"/>
              </a:rPr>
              <a:t>Across cultures, there are things/rules that influence behaviour and interpretation of behaviour of the people around you. In a diverse cultural environment, </a:t>
            </a:r>
            <a:r>
              <a:rPr lang="en-US" sz="3200" dirty="0">
                <a:latin typeface="David" pitchFamily="34" charset="-79"/>
                <a:cs typeface="David" pitchFamily="34" charset="-79"/>
              </a:rPr>
              <a:t>sometimes nonverbal messages can be interpreted negatively, even when they are meant to convey a positive message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David" pitchFamily="34" charset="-79"/>
                <a:cs typeface="David" pitchFamily="34" charset="-79"/>
              </a:rPr>
              <a:t>Some examples of nonverbal messages that can be misinterpreted include sneezing, shrugs, eye movement, smiling, and nervous touching of the face, ears and nose </a:t>
            </a:r>
            <a:r>
              <a:rPr lang="en-GB" sz="3200" dirty="0">
                <a:latin typeface="David" pitchFamily="34" charset="-79"/>
                <a:cs typeface="David" pitchFamily="34" charset="-79"/>
              </a:rPr>
              <a:t> </a:t>
            </a:r>
          </a:p>
        </p:txBody>
      </p:sp>
      <p:sp>
        <p:nvSpPr>
          <p:cNvPr id="2" name="Title 1"/>
          <p:cNvSpPr>
            <a:spLocks noGrp="1"/>
          </p:cNvSpPr>
          <p:nvPr>
            <p:ph type="title"/>
          </p:nvPr>
        </p:nvSpPr>
        <p:spPr>
          <a:xfrm>
            <a:off x="152400" y="274638"/>
            <a:ext cx="8839200" cy="792162"/>
          </a:xfrm>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S" sz="4000" dirty="0">
              <a:solidFill>
                <a:srgbClr val="FF0000"/>
              </a:solidFill>
              <a:latin typeface="Roboto" panose="02000000000000000000" pitchFamily="2" charset="0"/>
              <a:ea typeface="Roboto" panose="02000000000000000000" pitchFamily="2"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25</a:t>
            </a:fld>
            <a:endParaRPr lang="en-US"/>
          </a:p>
        </p:txBody>
      </p:sp>
    </p:spTree>
    <p:extLst>
      <p:ext uri="{BB962C8B-B14F-4D97-AF65-F5344CB8AC3E}">
        <p14:creationId xmlns:p14="http://schemas.microsoft.com/office/powerpoint/2010/main" val="1855713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E5C578-5E99-4EF9-9AAD-653607E1A9AD}"/>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The way people communicate and interpret non-verbal communication is important in international business</a:t>
            </a:r>
          </a:p>
          <a:p>
            <a:r>
              <a:rPr lang="en-US" sz="2800" dirty="0">
                <a:latin typeface="Roboto" panose="02000000000000000000" pitchFamily="2" charset="0"/>
                <a:ea typeface="Roboto" panose="02000000000000000000" pitchFamily="2" charset="0"/>
              </a:rPr>
              <a:t>Consider a situation where you are in a meeting with a group of people/dignitaries from different cultures who speak different languages.  An interpreter in the room interprets the back and forth communication.  As you listen and respond to the interpreter, you look at the faces and body movements of the foreign workers and see few common reactions</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1BC3F0-3BC5-4A5B-9F74-E1799B694BC7}"/>
              </a:ext>
            </a:extLst>
          </p:cNvPr>
          <p:cNvSpPr>
            <a:spLocks noGrp="1"/>
          </p:cNvSpPr>
          <p:nvPr>
            <p:ph type="sldNum" sz="quarter" idx="12"/>
          </p:nvPr>
        </p:nvSpPr>
        <p:spPr/>
        <p:txBody>
          <a:bodyPr/>
          <a:lstStyle/>
          <a:p>
            <a:fld id="{94DC6BA0-6AF7-4A8A-8E01-6B3DDE92B132}" type="slidenum">
              <a:rPr lang="en-US" smtClean="0"/>
              <a:t>26</a:t>
            </a:fld>
            <a:endParaRPr lang="en-US"/>
          </a:p>
        </p:txBody>
      </p:sp>
      <p:sp>
        <p:nvSpPr>
          <p:cNvPr id="4" name="Title 3">
            <a:extLst>
              <a:ext uri="{FF2B5EF4-FFF2-40B4-BE49-F238E27FC236}">
                <a16:creationId xmlns:a16="http://schemas.microsoft.com/office/drawing/2014/main" id="{7D38C3FD-39B4-43BC-BAA8-3B698A6AC5A4}"/>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9132202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5EA135-480C-4A48-87C9-9DA8758BB884}"/>
              </a:ext>
            </a:extLst>
          </p:cNvPr>
          <p:cNvSpPr>
            <a:spLocks noGrp="1"/>
          </p:cNvSpPr>
          <p:nvPr>
            <p:ph idx="1"/>
          </p:nvPr>
        </p:nvSpPr>
        <p:spPr/>
        <p:txBody>
          <a:bodyPr>
            <a:normAutofit lnSpcReduction="10000"/>
          </a:bodyPr>
          <a:lstStyle/>
          <a:p>
            <a:r>
              <a:rPr lang="en-US" sz="2800" dirty="0">
                <a:latin typeface="Roboto" panose="02000000000000000000" pitchFamily="2" charset="0"/>
                <a:ea typeface="Roboto" panose="02000000000000000000" pitchFamily="2" charset="0"/>
              </a:rPr>
              <a:t>For example the Chinese are generally confrontational in negotiations because they see negotiations as a battle to be won; compromise to them is perceived as more of a retreat or defeat.</a:t>
            </a:r>
          </a:p>
          <a:p>
            <a:r>
              <a:rPr lang="en-US" sz="2800" dirty="0">
                <a:latin typeface="Roboto" panose="02000000000000000000" pitchFamily="2" charset="0"/>
                <a:ea typeface="Roboto" panose="02000000000000000000" pitchFamily="2" charset="0"/>
              </a:rPr>
              <a:t>Africans on the other hand, rarely show emotions during business negotiations. African cultures value relationship-building and are generally cool during encounter with other people reflecting a more cautious and gentle relationship-building</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5DD75403-E4F8-42B7-B120-D0B41DA3FBA2}"/>
              </a:ext>
            </a:extLst>
          </p:cNvPr>
          <p:cNvSpPr>
            <a:spLocks noGrp="1"/>
          </p:cNvSpPr>
          <p:nvPr>
            <p:ph type="sldNum" sz="quarter" idx="12"/>
          </p:nvPr>
        </p:nvSpPr>
        <p:spPr/>
        <p:txBody>
          <a:bodyPr/>
          <a:lstStyle/>
          <a:p>
            <a:fld id="{94DC6BA0-6AF7-4A8A-8E01-6B3DDE92B132}" type="slidenum">
              <a:rPr lang="en-US" smtClean="0"/>
              <a:t>27</a:t>
            </a:fld>
            <a:endParaRPr lang="en-US"/>
          </a:p>
        </p:txBody>
      </p:sp>
      <p:sp>
        <p:nvSpPr>
          <p:cNvPr id="4" name="Title 3">
            <a:extLst>
              <a:ext uri="{FF2B5EF4-FFF2-40B4-BE49-F238E27FC236}">
                <a16:creationId xmlns:a16="http://schemas.microsoft.com/office/drawing/2014/main" id="{4776BD7F-E496-48C3-9B90-B6D613727729}"/>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6324200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853B57-FC4B-47CC-9B9A-3458E565D667}"/>
              </a:ext>
            </a:extLst>
          </p:cNvPr>
          <p:cNvSpPr>
            <a:spLocks noGrp="1"/>
          </p:cNvSpPr>
          <p:nvPr>
            <p:ph idx="1"/>
          </p:nvPr>
        </p:nvSpPr>
        <p:spPr/>
        <p:txBody>
          <a:bodyPr>
            <a:normAutofit fontScale="92500" lnSpcReduction="10000"/>
          </a:bodyPr>
          <a:lstStyle/>
          <a:p>
            <a:r>
              <a:rPr lang="en-US" sz="3200" dirty="0">
                <a:latin typeface="Roboto" panose="02000000000000000000" pitchFamily="2" charset="0"/>
                <a:ea typeface="Roboto" panose="02000000000000000000" pitchFamily="2" charset="0"/>
              </a:rPr>
              <a:t>Arabs, in contrast, appear loud, agitated and aggressive, but are generally slow in taking decisions. </a:t>
            </a:r>
          </a:p>
          <a:p>
            <a:r>
              <a:rPr lang="en-US" sz="3200" dirty="0">
                <a:latin typeface="Roboto" panose="02000000000000000000" pitchFamily="2" charset="0"/>
                <a:ea typeface="Roboto" panose="02000000000000000000" pitchFamily="2" charset="0"/>
              </a:rPr>
              <a:t>The nonverbal language is more important in the high context cultures i.e., society or people who communicate through the use of contextual elements, such as specific forms of body language, the status of an individual, and the tone of voice employed during speech </a:t>
            </a:r>
          </a:p>
          <a:p>
            <a:endParaRPr lang="en-US" sz="3200" dirty="0">
              <a:latin typeface="Roboto" panose="02000000000000000000" pitchFamily="2" charset="0"/>
              <a:ea typeface="Roboto" panose="02000000000000000000" pitchFamily="2" charset="0"/>
            </a:endParaRP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CF82A46-076E-49F7-B690-FE0DA137B352}"/>
              </a:ext>
            </a:extLst>
          </p:cNvPr>
          <p:cNvSpPr>
            <a:spLocks noGrp="1"/>
          </p:cNvSpPr>
          <p:nvPr>
            <p:ph type="sldNum" sz="quarter" idx="12"/>
          </p:nvPr>
        </p:nvSpPr>
        <p:spPr/>
        <p:txBody>
          <a:bodyPr/>
          <a:lstStyle/>
          <a:p>
            <a:fld id="{94DC6BA0-6AF7-4A8A-8E01-6B3DDE92B132}" type="slidenum">
              <a:rPr lang="en-US" smtClean="0"/>
              <a:t>28</a:t>
            </a:fld>
            <a:endParaRPr lang="en-US"/>
          </a:p>
        </p:txBody>
      </p:sp>
      <p:sp>
        <p:nvSpPr>
          <p:cNvPr id="4" name="Title 3">
            <a:extLst>
              <a:ext uri="{FF2B5EF4-FFF2-40B4-BE49-F238E27FC236}">
                <a16:creationId xmlns:a16="http://schemas.microsoft.com/office/drawing/2014/main" id="{F5BB2589-F11B-4C56-AD01-6833B712256B}"/>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30191111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EDE0A49-3C2E-430D-BB74-3C54B11C517C}"/>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Consequently, you focus intently on reading body language and vocal characteristics such as changes in pitch intensity, volume, and articulation. But without knowing the language or the culture, you are unsure if you are reading their communication correctly.  In the process, you may send unintentional non-verbal communication yourself.</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E60C97-09A8-4029-A2D4-0CFDE5C6FCEC}"/>
              </a:ext>
            </a:extLst>
          </p:cNvPr>
          <p:cNvSpPr>
            <a:spLocks noGrp="1"/>
          </p:cNvSpPr>
          <p:nvPr>
            <p:ph type="sldNum" sz="quarter" idx="12"/>
          </p:nvPr>
        </p:nvSpPr>
        <p:spPr/>
        <p:txBody>
          <a:bodyPr/>
          <a:lstStyle/>
          <a:p>
            <a:fld id="{94DC6BA0-6AF7-4A8A-8E01-6B3DDE92B132}" type="slidenum">
              <a:rPr lang="en-US" smtClean="0"/>
              <a:t>29</a:t>
            </a:fld>
            <a:endParaRPr lang="en-US"/>
          </a:p>
        </p:txBody>
      </p:sp>
      <p:sp>
        <p:nvSpPr>
          <p:cNvPr id="4" name="Title 3">
            <a:extLst>
              <a:ext uri="{FF2B5EF4-FFF2-40B4-BE49-F238E27FC236}">
                <a16:creationId xmlns:a16="http://schemas.microsoft.com/office/drawing/2014/main" id="{313ACD6A-FE4A-47D4-BF6C-FD2F546746F0}"/>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023968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AB833D-5767-46B6-8CA9-C0285297E553}"/>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African culture regarding birth rates is rooted in traditions that support high birth rates</a:t>
            </a:r>
          </a:p>
          <a:p>
            <a:r>
              <a:rPr lang="en-US" sz="2800" dirty="0">
                <a:latin typeface="Roboto" panose="02000000000000000000" pitchFamily="2" charset="0"/>
                <a:ea typeface="Roboto" panose="02000000000000000000" pitchFamily="2" charset="0"/>
              </a:rPr>
              <a:t>Traditionally, having many children in Africa was considered a social security as children were viewed as old-age benefits. But this trend is changing as smaller families are becoming favoured</a:t>
            </a:r>
          </a:p>
          <a:p>
            <a:r>
              <a:rPr lang="en-US" sz="2800" dirty="0">
                <a:latin typeface="Roboto" panose="02000000000000000000" pitchFamily="2" charset="0"/>
                <a:ea typeface="Roboto" panose="02000000000000000000" pitchFamily="2" charset="0"/>
              </a:rPr>
              <a:t>Food consumption, dress code, music and entertainment, etc. are all changing</a:t>
            </a:r>
          </a:p>
          <a:p>
            <a:pPr marL="109728" indent="0">
              <a:buNone/>
            </a:pPr>
            <a:r>
              <a:rPr lang="en-US" sz="2800" dirty="0">
                <a:latin typeface="Roboto" panose="02000000000000000000" pitchFamily="2" charset="0"/>
                <a:ea typeface="Roboto" panose="02000000000000000000" pitchFamily="2" charset="0"/>
              </a:rPr>
              <a:t>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9287BED-1B0C-4DD8-9D02-7F782C9F2EA6}"/>
              </a:ext>
            </a:extLst>
          </p:cNvPr>
          <p:cNvSpPr>
            <a:spLocks noGrp="1"/>
          </p:cNvSpPr>
          <p:nvPr>
            <p:ph type="sldNum" sz="quarter" idx="12"/>
          </p:nvPr>
        </p:nvSpPr>
        <p:spPr/>
        <p:txBody>
          <a:bodyPr/>
          <a:lstStyle/>
          <a:p>
            <a:fld id="{94DC6BA0-6AF7-4A8A-8E01-6B3DDE92B132}" type="slidenum">
              <a:rPr lang="en-US" smtClean="0"/>
              <a:t>3</a:t>
            </a:fld>
            <a:endParaRPr lang="en-US"/>
          </a:p>
        </p:txBody>
      </p:sp>
      <p:sp>
        <p:nvSpPr>
          <p:cNvPr id="4" name="Title 3">
            <a:extLst>
              <a:ext uri="{FF2B5EF4-FFF2-40B4-BE49-F238E27FC236}">
                <a16:creationId xmlns:a16="http://schemas.microsoft.com/office/drawing/2014/main" id="{CCF32195-7F3C-48FB-B280-1664E9F25FF4}"/>
              </a:ext>
            </a:extLst>
          </p:cNvPr>
          <p:cNvSpPr>
            <a:spLocks noGrp="1"/>
          </p:cNvSpPr>
          <p:nvPr>
            <p:ph type="title"/>
          </p:nvPr>
        </p:nvSpPr>
        <p:spPr/>
        <p:txBody>
          <a:bodyPr>
            <a:normAutofit fontScale="90000"/>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Introduction: the dynamics of culture on society and business </a:t>
            </a:r>
            <a:endParaRPr lang="en-UG" dirty="0"/>
          </a:p>
        </p:txBody>
      </p:sp>
    </p:spTree>
    <p:extLst>
      <p:ext uri="{BB962C8B-B14F-4D97-AF65-F5344CB8AC3E}">
        <p14:creationId xmlns:p14="http://schemas.microsoft.com/office/powerpoint/2010/main" val="3282175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5A5ECB-7040-4107-B1E7-A60BB2074341}"/>
              </a:ext>
            </a:extLst>
          </p:cNvPr>
          <p:cNvSpPr>
            <a:spLocks noGrp="1"/>
          </p:cNvSpPr>
          <p:nvPr>
            <p:ph idx="1"/>
          </p:nvPr>
        </p:nvSpPr>
        <p:spPr/>
        <p:txBody>
          <a:bodyPr>
            <a:normAutofit/>
          </a:bodyPr>
          <a:lstStyle/>
          <a:p>
            <a:r>
              <a:rPr lang="en-US" sz="2800" b="1" dirty="0">
                <a:solidFill>
                  <a:srgbClr val="FF0000"/>
                </a:solidFill>
                <a:latin typeface="Roboto" panose="02000000000000000000" pitchFamily="2" charset="0"/>
                <a:ea typeface="Roboto" panose="02000000000000000000" pitchFamily="2" charset="0"/>
              </a:rPr>
              <a:t>3. Religion</a:t>
            </a:r>
            <a:r>
              <a:rPr lang="en-US" sz="2800" dirty="0">
                <a:latin typeface="Roboto" panose="02000000000000000000" pitchFamily="2" charset="0"/>
                <a:ea typeface="Roboto" panose="02000000000000000000" pitchFamily="2" charset="0"/>
              </a:rPr>
              <a:t>: religion, a particular form of faith or worship, involves recognition of  the supernatural and the existence of a higher power. Religion is about what is desirable for life, in turn reflecting the values and attitudes of individuals and society</a:t>
            </a:r>
          </a:p>
          <a:p>
            <a:r>
              <a:rPr lang="en-US" sz="2800" dirty="0">
                <a:latin typeface="Roboto" panose="02000000000000000000" pitchFamily="2" charset="0"/>
                <a:ea typeface="Roboto" panose="02000000000000000000" pitchFamily="2" charset="0"/>
              </a:rPr>
              <a:t>It influences peoples perception of the world around them leading to consumption of particular goods and </a:t>
            </a:r>
            <a:r>
              <a:rPr lang="en-US" sz="2800" dirty="0" err="1">
                <a:latin typeface="Roboto" panose="02000000000000000000" pitchFamily="2" charset="0"/>
                <a:ea typeface="Roboto" panose="02000000000000000000" pitchFamily="2" charset="0"/>
              </a:rPr>
              <a:t>serices</a:t>
            </a:r>
            <a:endParaRPr lang="en-US" sz="2800" dirty="0">
              <a:latin typeface="Roboto" panose="02000000000000000000" pitchFamily="2" charset="0"/>
              <a:ea typeface="Roboto" panose="02000000000000000000" pitchFamily="2" charset="0"/>
            </a:endParaRP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544A7A8-F0C0-4FA5-8E97-E892A280C904}"/>
              </a:ext>
            </a:extLst>
          </p:cNvPr>
          <p:cNvSpPr>
            <a:spLocks noGrp="1"/>
          </p:cNvSpPr>
          <p:nvPr>
            <p:ph type="sldNum" sz="quarter" idx="12"/>
          </p:nvPr>
        </p:nvSpPr>
        <p:spPr/>
        <p:txBody>
          <a:bodyPr/>
          <a:lstStyle/>
          <a:p>
            <a:fld id="{94DC6BA0-6AF7-4A8A-8E01-6B3DDE92B132}" type="slidenum">
              <a:rPr lang="en-US" smtClean="0"/>
              <a:t>30</a:t>
            </a:fld>
            <a:endParaRPr lang="en-US"/>
          </a:p>
        </p:txBody>
      </p:sp>
      <p:sp>
        <p:nvSpPr>
          <p:cNvPr id="4" name="Title 3">
            <a:extLst>
              <a:ext uri="{FF2B5EF4-FFF2-40B4-BE49-F238E27FC236}">
                <a16:creationId xmlns:a16="http://schemas.microsoft.com/office/drawing/2014/main" id="{40883D5C-3DA6-4A7B-BCDE-6CB8FDCEB6E1}"/>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28593533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405484-E323-45D3-9A15-D12077D02F09}"/>
              </a:ext>
            </a:extLst>
          </p:cNvPr>
          <p:cNvSpPr>
            <a:spLocks noGrp="1"/>
          </p:cNvSpPr>
          <p:nvPr>
            <p:ph idx="1"/>
          </p:nvPr>
        </p:nvSpPr>
        <p:spPr/>
        <p:txBody>
          <a:bodyPr>
            <a:noAutofit/>
          </a:bodyPr>
          <a:lstStyle/>
          <a:p>
            <a:r>
              <a:rPr lang="en-US" sz="3200" dirty="0">
                <a:latin typeface="Roboto" panose="02000000000000000000" pitchFamily="2" charset="0"/>
                <a:ea typeface="Roboto" panose="02000000000000000000" pitchFamily="2" charset="0"/>
              </a:rPr>
              <a:t>Dominant religions in the world include: Christianity, Islam, Hinduism, Buddhism, and more recently, the Born-again or charismatic faiths</a:t>
            </a:r>
          </a:p>
          <a:p>
            <a:r>
              <a:rPr lang="en-US" sz="3200" dirty="0">
                <a:latin typeface="Roboto" panose="02000000000000000000" pitchFamily="2" charset="0"/>
                <a:ea typeface="Roboto" panose="02000000000000000000" pitchFamily="2" charset="0"/>
              </a:rPr>
              <a:t>Religion provides the basis for transcultural similarities under shared beliefs and behavior.</a:t>
            </a:r>
          </a:p>
        </p:txBody>
      </p:sp>
      <p:sp>
        <p:nvSpPr>
          <p:cNvPr id="3" name="Slide Number Placeholder 2">
            <a:extLst>
              <a:ext uri="{FF2B5EF4-FFF2-40B4-BE49-F238E27FC236}">
                <a16:creationId xmlns:a16="http://schemas.microsoft.com/office/drawing/2014/main" id="{17375391-1413-417B-829B-67CA448F2050}"/>
              </a:ext>
            </a:extLst>
          </p:cNvPr>
          <p:cNvSpPr>
            <a:spLocks noGrp="1"/>
          </p:cNvSpPr>
          <p:nvPr>
            <p:ph type="sldNum" sz="quarter" idx="12"/>
          </p:nvPr>
        </p:nvSpPr>
        <p:spPr/>
        <p:txBody>
          <a:bodyPr/>
          <a:lstStyle/>
          <a:p>
            <a:fld id="{94DC6BA0-6AF7-4A8A-8E01-6B3DDE92B132}" type="slidenum">
              <a:rPr lang="en-US" smtClean="0"/>
              <a:t>31</a:t>
            </a:fld>
            <a:endParaRPr lang="en-US"/>
          </a:p>
        </p:txBody>
      </p:sp>
      <p:sp>
        <p:nvSpPr>
          <p:cNvPr id="4" name="Title 3">
            <a:extLst>
              <a:ext uri="{FF2B5EF4-FFF2-40B4-BE49-F238E27FC236}">
                <a16:creationId xmlns:a16="http://schemas.microsoft.com/office/drawing/2014/main" id="{7CFDE25B-7439-4F19-9B99-84C704B4AC02}"/>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3157822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40332F-1C34-43AE-BB08-24DC3A47249C}"/>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Marketers must understand these religions and use religious symbols, logos, or concepts to command attention and appeal</a:t>
            </a:r>
          </a:p>
          <a:p>
            <a:r>
              <a:rPr lang="en-US" sz="2800" dirty="0">
                <a:latin typeface="Roboto" panose="02000000000000000000" pitchFamily="2" charset="0"/>
                <a:ea typeface="Roboto" panose="02000000000000000000" pitchFamily="2" charset="0"/>
              </a:rPr>
              <a:t>Major holidays (Christmas, Idi Aduwa, Lent, etc.) are often associated with religion. These holidays will be observed differently from one culture (religion) to another</a:t>
            </a:r>
          </a:p>
          <a:p>
            <a:r>
              <a:rPr lang="en-US" sz="2800" dirty="0">
                <a:latin typeface="Roboto" panose="02000000000000000000" pitchFamily="2" charset="0"/>
                <a:ea typeface="Roboto" panose="02000000000000000000" pitchFamily="2" charset="0"/>
              </a:rPr>
              <a:t>The international marketing manager must take into consideration and advantage of these holidays when scheduling marketing programs and events </a:t>
            </a:r>
          </a:p>
          <a:p>
            <a:pPr marL="109728" indent="0">
              <a:buNone/>
            </a:pPr>
            <a:r>
              <a:rPr lang="en-US" sz="2800" dirty="0">
                <a:latin typeface="Roboto" panose="02000000000000000000" pitchFamily="2" charset="0"/>
                <a:ea typeface="Roboto" panose="02000000000000000000" pitchFamily="2" charset="0"/>
              </a:rPr>
              <a:t>  </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FA41C49-FC25-4D28-A027-D38550E71E4F}"/>
              </a:ext>
            </a:extLst>
          </p:cNvPr>
          <p:cNvSpPr>
            <a:spLocks noGrp="1"/>
          </p:cNvSpPr>
          <p:nvPr>
            <p:ph type="sldNum" sz="quarter" idx="12"/>
          </p:nvPr>
        </p:nvSpPr>
        <p:spPr/>
        <p:txBody>
          <a:bodyPr/>
          <a:lstStyle/>
          <a:p>
            <a:fld id="{94DC6BA0-6AF7-4A8A-8E01-6B3DDE92B132}" type="slidenum">
              <a:rPr lang="en-US" smtClean="0"/>
              <a:t>32</a:t>
            </a:fld>
            <a:endParaRPr lang="en-US"/>
          </a:p>
        </p:txBody>
      </p:sp>
      <p:sp>
        <p:nvSpPr>
          <p:cNvPr id="4" name="Title 3">
            <a:extLst>
              <a:ext uri="{FF2B5EF4-FFF2-40B4-BE49-F238E27FC236}">
                <a16:creationId xmlns:a16="http://schemas.microsoft.com/office/drawing/2014/main" id="{8D41640B-B2CA-455E-ACE1-9895DE3AD256}"/>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3214874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376B24-1DAB-4D92-A603-3CB5F85B8086}"/>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The role of women in business must be clearly understood particularly in Moslem (Islamic) countries e.g. Middle East where women cannot behave and function like their counterparts in the West  do. </a:t>
            </a:r>
          </a:p>
          <a:p>
            <a:r>
              <a:rPr lang="en-US" sz="2800" dirty="0">
                <a:latin typeface="Roboto" panose="02000000000000000000" pitchFamily="2" charset="0"/>
                <a:ea typeface="Roboto" panose="02000000000000000000" pitchFamily="2" charset="0"/>
              </a:rPr>
              <a:t>Furthermore, religion affects major aspects of marketing such as advertising, product development and design, and delivery. Religious restrictions especially on food and drinks vary across religions</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B8EF5A6-0966-4C3C-9788-614282AE9497}"/>
              </a:ext>
            </a:extLst>
          </p:cNvPr>
          <p:cNvSpPr>
            <a:spLocks noGrp="1"/>
          </p:cNvSpPr>
          <p:nvPr>
            <p:ph type="sldNum" sz="quarter" idx="12"/>
          </p:nvPr>
        </p:nvSpPr>
        <p:spPr/>
        <p:txBody>
          <a:bodyPr/>
          <a:lstStyle/>
          <a:p>
            <a:fld id="{94DC6BA0-6AF7-4A8A-8E01-6B3DDE92B132}" type="slidenum">
              <a:rPr lang="en-US" smtClean="0"/>
              <a:t>33</a:t>
            </a:fld>
            <a:endParaRPr lang="en-US"/>
          </a:p>
        </p:txBody>
      </p:sp>
      <p:sp>
        <p:nvSpPr>
          <p:cNvPr id="4" name="Title 3">
            <a:extLst>
              <a:ext uri="{FF2B5EF4-FFF2-40B4-BE49-F238E27FC236}">
                <a16:creationId xmlns:a16="http://schemas.microsoft.com/office/drawing/2014/main" id="{90C68859-1B18-4888-A414-C77D880DF69D}"/>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188891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2CE1E6-81F4-4ACF-B5CA-4B09B7D30E9C}"/>
              </a:ext>
            </a:extLst>
          </p:cNvPr>
          <p:cNvSpPr>
            <a:spLocks noGrp="1"/>
          </p:cNvSpPr>
          <p:nvPr>
            <p:ph idx="1"/>
          </p:nvPr>
        </p:nvSpPr>
        <p:spPr/>
        <p:txBody>
          <a:bodyPr>
            <a:normAutofit lnSpcReduction="10000"/>
          </a:bodyPr>
          <a:lstStyle/>
          <a:p>
            <a:r>
              <a:rPr lang="en-US" sz="2800" dirty="0">
                <a:latin typeface="Roboto" panose="02000000000000000000" pitchFamily="2" charset="0"/>
                <a:ea typeface="Roboto" panose="02000000000000000000" pitchFamily="2" charset="0"/>
              </a:rPr>
              <a:t>Many religions have laws regarding what can and cannot be consumed often based on religious interpretations. </a:t>
            </a:r>
          </a:p>
          <a:p>
            <a:r>
              <a:rPr lang="en-US" sz="2800" dirty="0">
                <a:latin typeface="Roboto" panose="02000000000000000000" pitchFamily="2" charset="0"/>
                <a:ea typeface="Roboto" panose="02000000000000000000" pitchFamily="2" charset="0"/>
              </a:rPr>
              <a:t>These retractions can range from particular products such as cigarettes by discouraging or advising lower rates of smoking, alcohol consumption, to pork consumption for case of Moslems.</a:t>
            </a:r>
          </a:p>
          <a:p>
            <a:r>
              <a:rPr lang="en-US" sz="2800" dirty="0">
                <a:latin typeface="Roboto" panose="02000000000000000000" pitchFamily="2" charset="0"/>
                <a:ea typeface="Roboto" panose="02000000000000000000" pitchFamily="2" charset="0"/>
              </a:rPr>
              <a:t>Recognition of religious restrictions on products can provide opportunity for developing alternative products to fill the </a:t>
            </a:r>
            <a:r>
              <a:rPr lang="en-US" sz="2800" dirty="0" err="1">
                <a:latin typeface="Roboto" panose="02000000000000000000" pitchFamily="2" charset="0"/>
                <a:ea typeface="Roboto" panose="02000000000000000000" pitchFamily="2" charset="0"/>
              </a:rPr>
              <a:t>vacum</a:t>
            </a:r>
            <a:r>
              <a:rPr lang="en-US" sz="2800" dirty="0">
                <a:latin typeface="Roboto" panose="02000000000000000000" pitchFamily="2" charset="0"/>
                <a:ea typeface="Roboto" panose="02000000000000000000" pitchFamily="2" charset="0"/>
              </a:rPr>
              <a:t>  </a:t>
            </a:r>
            <a:endParaRPr lang="en-UG" dirty="0"/>
          </a:p>
        </p:txBody>
      </p:sp>
      <p:sp>
        <p:nvSpPr>
          <p:cNvPr id="3" name="Slide Number Placeholder 2">
            <a:extLst>
              <a:ext uri="{FF2B5EF4-FFF2-40B4-BE49-F238E27FC236}">
                <a16:creationId xmlns:a16="http://schemas.microsoft.com/office/drawing/2014/main" id="{AD44590D-EA12-4E3A-AB45-CB47C84D3E4B}"/>
              </a:ext>
            </a:extLst>
          </p:cNvPr>
          <p:cNvSpPr>
            <a:spLocks noGrp="1"/>
          </p:cNvSpPr>
          <p:nvPr>
            <p:ph type="sldNum" sz="quarter" idx="12"/>
          </p:nvPr>
        </p:nvSpPr>
        <p:spPr/>
        <p:txBody>
          <a:bodyPr/>
          <a:lstStyle/>
          <a:p>
            <a:fld id="{94DC6BA0-6AF7-4A8A-8E01-6B3DDE92B132}" type="slidenum">
              <a:rPr lang="en-US" smtClean="0"/>
              <a:t>34</a:t>
            </a:fld>
            <a:endParaRPr lang="en-US"/>
          </a:p>
        </p:txBody>
      </p:sp>
      <p:sp>
        <p:nvSpPr>
          <p:cNvPr id="4" name="Title 3">
            <a:extLst>
              <a:ext uri="{FF2B5EF4-FFF2-40B4-BE49-F238E27FC236}">
                <a16:creationId xmlns:a16="http://schemas.microsoft.com/office/drawing/2014/main" id="{F8FF63CE-417E-496A-ABBB-9A1A1978D172}"/>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8982119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99183F-3904-4EF1-A146-09C09D4DB4B1}"/>
              </a:ext>
            </a:extLst>
          </p:cNvPr>
          <p:cNvSpPr>
            <a:spLocks noGrp="1"/>
          </p:cNvSpPr>
          <p:nvPr>
            <p:ph idx="1"/>
          </p:nvPr>
        </p:nvSpPr>
        <p:spPr/>
        <p:txBody>
          <a:bodyPr>
            <a:normAutofit/>
          </a:bodyPr>
          <a:lstStyle/>
          <a:p>
            <a:r>
              <a:rPr lang="en-US" sz="3200" b="1" dirty="0">
                <a:solidFill>
                  <a:srgbClr val="FF0000"/>
                </a:solidFill>
                <a:latin typeface="Roboto" panose="02000000000000000000" pitchFamily="2" charset="0"/>
                <a:ea typeface="Roboto" panose="02000000000000000000" pitchFamily="2" charset="0"/>
              </a:rPr>
              <a:t>4. Values and Attitudes:</a:t>
            </a:r>
          </a:p>
          <a:p>
            <a:r>
              <a:rPr lang="en-US" sz="3200" dirty="0">
                <a:latin typeface="Roboto" panose="02000000000000000000" pitchFamily="2" charset="0"/>
                <a:ea typeface="Roboto" panose="02000000000000000000" pitchFamily="2" charset="0"/>
              </a:rPr>
              <a:t>Values are shared beliefs or group norms that have been internalized by individuals.</a:t>
            </a:r>
          </a:p>
          <a:p>
            <a:r>
              <a:rPr lang="en-US" sz="3200" dirty="0">
                <a:latin typeface="Roboto" panose="02000000000000000000" pitchFamily="2" charset="0"/>
                <a:ea typeface="Roboto" panose="02000000000000000000" pitchFamily="2" charset="0"/>
              </a:rPr>
              <a:t>Attitudes are evaluations of alternatives based on these values and</a:t>
            </a:r>
          </a:p>
          <a:p>
            <a:r>
              <a:rPr lang="en-US" sz="3200" dirty="0">
                <a:latin typeface="Roboto" panose="02000000000000000000" pitchFamily="2" charset="0"/>
                <a:ea typeface="Roboto" panose="02000000000000000000" pitchFamily="2" charset="0"/>
              </a:rPr>
              <a:t>Attitudes influences and shapes a consumers assessment/judgement of the product.  </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95F7C4-D2D8-44B6-B4F7-4CC981958B2C}"/>
              </a:ext>
            </a:extLst>
          </p:cNvPr>
          <p:cNvSpPr>
            <a:spLocks noGrp="1"/>
          </p:cNvSpPr>
          <p:nvPr>
            <p:ph type="sldNum" sz="quarter" idx="12"/>
          </p:nvPr>
        </p:nvSpPr>
        <p:spPr/>
        <p:txBody>
          <a:bodyPr/>
          <a:lstStyle/>
          <a:p>
            <a:fld id="{94DC6BA0-6AF7-4A8A-8E01-6B3DDE92B132}" type="slidenum">
              <a:rPr lang="en-US" smtClean="0"/>
              <a:t>35</a:t>
            </a:fld>
            <a:endParaRPr lang="en-US"/>
          </a:p>
        </p:txBody>
      </p:sp>
      <p:sp>
        <p:nvSpPr>
          <p:cNvPr id="4" name="Title 3">
            <a:extLst>
              <a:ext uri="{FF2B5EF4-FFF2-40B4-BE49-F238E27FC236}">
                <a16:creationId xmlns:a16="http://schemas.microsoft.com/office/drawing/2014/main" id="{9AF3FBE4-4F15-46A1-BDD8-7EF414375FD5}"/>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0945226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93603D-4A6E-4E56-801F-C5E920A56733}"/>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Many western countries have negative attitudes towards foreigners and particularly black Africans. They feel that their products are inferior and buying them is unpatriotic. </a:t>
            </a:r>
          </a:p>
          <a:p>
            <a:r>
              <a:rPr lang="en-US" sz="2800" dirty="0">
                <a:latin typeface="Roboto" panose="02000000000000000000" pitchFamily="2" charset="0"/>
                <a:ea typeface="Roboto" panose="02000000000000000000" pitchFamily="2" charset="0"/>
              </a:rPr>
              <a:t>In international marketing, one has to develop first, meaningful relationships and then transaction can follow.</a:t>
            </a:r>
          </a:p>
          <a:p>
            <a:r>
              <a:rPr lang="en-US" sz="2800" dirty="0">
                <a:latin typeface="Roboto" panose="02000000000000000000" pitchFamily="2" charset="0"/>
                <a:ea typeface="Roboto" panose="02000000000000000000" pitchFamily="2" charset="0"/>
              </a:rPr>
              <a:t>Thus the international marketing manager must realize that marketing has more to do with cooperation than competition</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D93D35F3-C80F-46A5-9377-8DDE67F8E821}"/>
              </a:ext>
            </a:extLst>
          </p:cNvPr>
          <p:cNvSpPr>
            <a:spLocks noGrp="1"/>
          </p:cNvSpPr>
          <p:nvPr>
            <p:ph type="sldNum" sz="quarter" idx="12"/>
          </p:nvPr>
        </p:nvSpPr>
        <p:spPr/>
        <p:txBody>
          <a:bodyPr/>
          <a:lstStyle/>
          <a:p>
            <a:fld id="{94DC6BA0-6AF7-4A8A-8E01-6B3DDE92B132}" type="slidenum">
              <a:rPr lang="en-US" smtClean="0"/>
              <a:t>36</a:t>
            </a:fld>
            <a:endParaRPr lang="en-US"/>
          </a:p>
        </p:txBody>
      </p:sp>
      <p:sp>
        <p:nvSpPr>
          <p:cNvPr id="4" name="Title 3">
            <a:extLst>
              <a:ext uri="{FF2B5EF4-FFF2-40B4-BE49-F238E27FC236}">
                <a16:creationId xmlns:a16="http://schemas.microsoft.com/office/drawing/2014/main" id="{CF16364A-922E-4360-8D38-67DCB69E5A51}"/>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5947894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479C1-B701-4352-9770-11B1003381A7}"/>
              </a:ext>
            </a:extLst>
          </p:cNvPr>
          <p:cNvSpPr>
            <a:spLocks noGrp="1"/>
          </p:cNvSpPr>
          <p:nvPr>
            <p:ph idx="1"/>
          </p:nvPr>
        </p:nvSpPr>
        <p:spPr/>
        <p:txBody>
          <a:bodyPr>
            <a:normAutofit/>
          </a:bodyPr>
          <a:lstStyle/>
          <a:p>
            <a:r>
              <a:rPr lang="en-US" dirty="0"/>
              <a:t>The more rooted values and attitudes are in central beliefs (such as religion), the more cautiously the international marketing manager has to move</a:t>
            </a:r>
          </a:p>
          <a:p>
            <a:r>
              <a:rPr lang="en-US" dirty="0"/>
              <a:t>In predominantly Muslim countries, business ethics are often influenced by Islamic teachings, which emphasize fairness, transparency, and avoiding practices like interest-based lending.</a:t>
            </a:r>
          </a:p>
        </p:txBody>
      </p:sp>
      <p:sp>
        <p:nvSpPr>
          <p:cNvPr id="3" name="Slide Number Placeholder 2">
            <a:extLst>
              <a:ext uri="{FF2B5EF4-FFF2-40B4-BE49-F238E27FC236}">
                <a16:creationId xmlns:a16="http://schemas.microsoft.com/office/drawing/2014/main" id="{E948B0B4-38AE-479C-BC08-BF0E203BA34C}"/>
              </a:ext>
            </a:extLst>
          </p:cNvPr>
          <p:cNvSpPr>
            <a:spLocks noGrp="1"/>
          </p:cNvSpPr>
          <p:nvPr>
            <p:ph type="sldNum" sz="quarter" idx="12"/>
          </p:nvPr>
        </p:nvSpPr>
        <p:spPr/>
        <p:txBody>
          <a:bodyPr/>
          <a:lstStyle/>
          <a:p>
            <a:fld id="{94DC6BA0-6AF7-4A8A-8E01-6B3DDE92B132}" type="slidenum">
              <a:rPr lang="en-US" smtClean="0"/>
              <a:t>37</a:t>
            </a:fld>
            <a:endParaRPr lang="en-US"/>
          </a:p>
        </p:txBody>
      </p:sp>
      <p:sp>
        <p:nvSpPr>
          <p:cNvPr id="4" name="Title 3">
            <a:extLst>
              <a:ext uri="{FF2B5EF4-FFF2-40B4-BE49-F238E27FC236}">
                <a16:creationId xmlns:a16="http://schemas.microsoft.com/office/drawing/2014/main" id="{4B2A3B78-C39D-455A-A1F4-A66EC2E66918}"/>
              </a:ext>
            </a:extLst>
          </p:cNvPr>
          <p:cNvSpPr>
            <a:spLocks noGrp="1"/>
          </p:cNvSpPr>
          <p:nvPr>
            <p:ph type="title"/>
          </p:nvPr>
        </p:nvSpPr>
        <p:spPr/>
        <p:txBody>
          <a:bodyPr>
            <a:no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854602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23C98E-6D13-4662-B927-DD8BDE2D3872}"/>
              </a:ext>
            </a:extLst>
          </p:cNvPr>
          <p:cNvSpPr>
            <a:spLocks noGrp="1"/>
          </p:cNvSpPr>
          <p:nvPr>
            <p:ph idx="1"/>
          </p:nvPr>
        </p:nvSpPr>
        <p:spPr/>
        <p:txBody>
          <a:bodyPr>
            <a:noAutofit/>
          </a:bodyPr>
          <a:lstStyle/>
          <a:p>
            <a:r>
              <a:rPr lang="en-US" sz="3200" dirty="0">
                <a:latin typeface="Roboto" panose="02000000000000000000" pitchFamily="2" charset="0"/>
                <a:ea typeface="Roboto" panose="02000000000000000000" pitchFamily="2" charset="0"/>
              </a:rPr>
              <a:t>In Christian-majority countries on the other hand, principles such as honesty and stewardship, rooted in faith, frequently guide business interactions</a:t>
            </a:r>
          </a:p>
          <a:p>
            <a:r>
              <a:rPr lang="en-US" sz="3200" dirty="0">
                <a:latin typeface="Roboto" panose="02000000000000000000" pitchFamily="2" charset="0"/>
                <a:ea typeface="Roboto" panose="02000000000000000000" pitchFamily="2" charset="0"/>
              </a:rPr>
              <a:t>By understanding how different religions shape ethical priorities, businesses can adapt their practices to align with local expectations.</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355314E-332A-48A8-81C0-679BE0B13BE0}"/>
              </a:ext>
            </a:extLst>
          </p:cNvPr>
          <p:cNvSpPr>
            <a:spLocks noGrp="1"/>
          </p:cNvSpPr>
          <p:nvPr>
            <p:ph type="sldNum" sz="quarter" idx="12"/>
          </p:nvPr>
        </p:nvSpPr>
        <p:spPr/>
        <p:txBody>
          <a:bodyPr/>
          <a:lstStyle/>
          <a:p>
            <a:fld id="{94DC6BA0-6AF7-4A8A-8E01-6B3DDE92B132}" type="slidenum">
              <a:rPr lang="en-US" smtClean="0"/>
              <a:t>38</a:t>
            </a:fld>
            <a:endParaRPr lang="en-US"/>
          </a:p>
        </p:txBody>
      </p:sp>
      <p:sp>
        <p:nvSpPr>
          <p:cNvPr id="4" name="Title 3">
            <a:extLst>
              <a:ext uri="{FF2B5EF4-FFF2-40B4-BE49-F238E27FC236}">
                <a16:creationId xmlns:a16="http://schemas.microsoft.com/office/drawing/2014/main" id="{9EF46F48-18E3-413E-BCAA-241D5C05B6DC}"/>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23266682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DFFBFB-DF54-4F8F-90D1-EE2DC1577368}"/>
              </a:ext>
            </a:extLst>
          </p:cNvPr>
          <p:cNvSpPr>
            <a:spLocks noGrp="1"/>
          </p:cNvSpPr>
          <p:nvPr>
            <p:ph idx="1"/>
          </p:nvPr>
        </p:nvSpPr>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Culture significantly influences consumption through values, beliefs and social norms.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These directly influence the purchasing decisions regarding the product, product preferences, brand choices, when how and where to purchase from.</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Thus culture influences the way we think and the way we act</a:t>
            </a:r>
            <a:endParaRPr lang="en-UG" dirty="0"/>
          </a:p>
        </p:txBody>
      </p:sp>
      <p:sp>
        <p:nvSpPr>
          <p:cNvPr id="3" name="Slide Number Placeholder 2">
            <a:extLst>
              <a:ext uri="{FF2B5EF4-FFF2-40B4-BE49-F238E27FC236}">
                <a16:creationId xmlns:a16="http://schemas.microsoft.com/office/drawing/2014/main" id="{3BA6F3B8-7BBD-4850-8FE2-C506D6195B6A}"/>
              </a:ext>
            </a:extLst>
          </p:cNvPr>
          <p:cNvSpPr>
            <a:spLocks noGrp="1"/>
          </p:cNvSpPr>
          <p:nvPr>
            <p:ph type="sldNum" sz="quarter" idx="12"/>
          </p:nvPr>
        </p:nvSpPr>
        <p:spPr/>
        <p:txBody>
          <a:bodyPr/>
          <a:lstStyle/>
          <a:p>
            <a:fld id="{94DC6BA0-6AF7-4A8A-8E01-6B3DDE92B132}" type="slidenum">
              <a:rPr lang="en-US" smtClean="0"/>
              <a:t>39</a:t>
            </a:fld>
            <a:endParaRPr lang="en-US"/>
          </a:p>
        </p:txBody>
      </p:sp>
      <p:sp>
        <p:nvSpPr>
          <p:cNvPr id="4" name="Title 3">
            <a:extLst>
              <a:ext uri="{FF2B5EF4-FFF2-40B4-BE49-F238E27FC236}">
                <a16:creationId xmlns:a16="http://schemas.microsoft.com/office/drawing/2014/main" id="{6F7EEC37-B822-4960-AA0F-368197FD8AAF}"/>
              </a:ext>
            </a:extLst>
          </p:cNvPr>
          <p:cNvSpPr>
            <a:spLocks noGrp="1"/>
          </p:cNvSpPr>
          <p:nvPr>
            <p:ph type="title"/>
          </p:nvPr>
        </p:nvSpPr>
        <p:spPr/>
        <p:txBody>
          <a:bodyPr>
            <a:normAutofit fontScale="90000"/>
          </a:bodyPr>
          <a:lstStyle/>
          <a:p>
            <a:r>
              <a:rPr lang="en-US" dirty="0">
                <a:solidFill>
                  <a:srgbClr val="FF0000"/>
                </a:solidFill>
              </a:rPr>
              <a:t>Influence of culture on consumption</a:t>
            </a:r>
            <a:endParaRPr lang="en-UG" dirty="0">
              <a:solidFill>
                <a:srgbClr val="FF0000"/>
              </a:solidFill>
            </a:endParaRPr>
          </a:p>
        </p:txBody>
      </p:sp>
    </p:spTree>
    <p:extLst>
      <p:ext uri="{BB962C8B-B14F-4D97-AF65-F5344CB8AC3E}">
        <p14:creationId xmlns:p14="http://schemas.microsoft.com/office/powerpoint/2010/main" val="2992401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859F7D-EA00-4BD1-A9A1-1E1BE773AF9F}"/>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Fore example, the dramatic shift in food consumption in many parts of Africa, particularly food joints in urban areas is due to concern for health issues</a:t>
            </a:r>
          </a:p>
          <a:p>
            <a:r>
              <a:rPr lang="en-US" sz="2800" dirty="0">
                <a:latin typeface="Roboto" panose="02000000000000000000" pitchFamily="2" charset="0"/>
                <a:ea typeface="Roboto" panose="02000000000000000000" pitchFamily="2" charset="0"/>
              </a:rPr>
              <a:t>Success in foreign markets is a function of cultural adaptability: patience, flexibility, and tolerance for others’ beliefs </a:t>
            </a:r>
          </a:p>
          <a:p>
            <a:r>
              <a:rPr lang="en-US" sz="2800" dirty="0">
                <a:latin typeface="Roboto" panose="02000000000000000000" pitchFamily="2" charset="0"/>
                <a:ea typeface="Roboto" panose="02000000000000000000" pitchFamily="2" charset="0"/>
              </a:rPr>
              <a:t>To take advantage of international markets, marketers must have meaningful understanding of what drives customer behavior in different markets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1605E8FD-EFB4-4521-900B-85A220044324}"/>
              </a:ext>
            </a:extLst>
          </p:cNvPr>
          <p:cNvSpPr>
            <a:spLocks noGrp="1"/>
          </p:cNvSpPr>
          <p:nvPr>
            <p:ph type="sldNum" sz="quarter" idx="12"/>
          </p:nvPr>
        </p:nvSpPr>
        <p:spPr/>
        <p:txBody>
          <a:bodyPr/>
          <a:lstStyle/>
          <a:p>
            <a:fld id="{94DC6BA0-6AF7-4A8A-8E01-6B3DDE92B132}" type="slidenum">
              <a:rPr lang="en-US" smtClean="0"/>
              <a:t>4</a:t>
            </a:fld>
            <a:endParaRPr lang="en-US"/>
          </a:p>
        </p:txBody>
      </p:sp>
      <p:sp>
        <p:nvSpPr>
          <p:cNvPr id="4" name="Title 3">
            <a:extLst>
              <a:ext uri="{FF2B5EF4-FFF2-40B4-BE49-F238E27FC236}">
                <a16:creationId xmlns:a16="http://schemas.microsoft.com/office/drawing/2014/main" id="{BA8FBA2D-17B9-4595-AAC6-190167D4AD14}"/>
              </a:ext>
            </a:extLst>
          </p:cNvPr>
          <p:cNvSpPr>
            <a:spLocks noGrp="1"/>
          </p:cNvSpPr>
          <p:nvPr>
            <p:ph type="title"/>
          </p:nvPr>
        </p:nvSpPr>
        <p:spPr/>
        <p:txBody>
          <a:bodyPr>
            <a:normAutofit fontScale="90000"/>
          </a:bodyPr>
          <a:lstStyle/>
          <a:p>
            <a:r>
              <a:rPr kumimoji="0" lang="en-GB"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Introduction: the dynamics of culture on society and business </a:t>
            </a:r>
            <a:endParaRPr lang="en-UG" dirty="0"/>
          </a:p>
        </p:txBody>
      </p:sp>
    </p:spTree>
    <p:extLst>
      <p:ext uri="{BB962C8B-B14F-4D97-AF65-F5344CB8AC3E}">
        <p14:creationId xmlns:p14="http://schemas.microsoft.com/office/powerpoint/2010/main" val="29332394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0DEC82-D8C4-4B69-8575-BFC9620D2294}"/>
              </a:ext>
            </a:extLst>
          </p:cNvPr>
          <p:cNvSpPr>
            <a:spLocks noGrp="1"/>
          </p:cNvSpPr>
          <p:nvPr>
            <p:ph idx="1"/>
          </p:nvPr>
        </p:nvSpPr>
        <p:spPr/>
        <p:txBody>
          <a:bodyPr>
            <a:normAutofit fontScale="850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Cultural factors (language, values, beliefs, religion, social norms etc.) determine what people eat, wear, what to believe in, what is acceptable and not acceptable, and consider necessary or luxurious, and they also guide social behaviors like gift-giving and conformity to trends.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 company that understands cultural identity of specific target market and adopts its marketing strategies to appeal/resonate with the culture of consumers in the target market boosts its chances for success</a:t>
            </a:r>
          </a:p>
        </p:txBody>
      </p:sp>
      <p:sp>
        <p:nvSpPr>
          <p:cNvPr id="3" name="Slide Number Placeholder 2">
            <a:extLst>
              <a:ext uri="{FF2B5EF4-FFF2-40B4-BE49-F238E27FC236}">
                <a16:creationId xmlns:a16="http://schemas.microsoft.com/office/drawing/2014/main" id="{82D96C6D-39D6-4A56-B64B-614158CA4A57}"/>
              </a:ext>
            </a:extLst>
          </p:cNvPr>
          <p:cNvSpPr>
            <a:spLocks noGrp="1"/>
          </p:cNvSpPr>
          <p:nvPr>
            <p:ph type="sldNum" sz="quarter" idx="12"/>
          </p:nvPr>
        </p:nvSpPr>
        <p:spPr/>
        <p:txBody>
          <a:bodyPr/>
          <a:lstStyle/>
          <a:p>
            <a:fld id="{94DC6BA0-6AF7-4A8A-8E01-6B3DDE92B132}" type="slidenum">
              <a:rPr lang="en-US" smtClean="0"/>
              <a:t>40</a:t>
            </a:fld>
            <a:endParaRPr lang="en-US"/>
          </a:p>
        </p:txBody>
      </p:sp>
      <p:sp>
        <p:nvSpPr>
          <p:cNvPr id="4" name="Title 3">
            <a:extLst>
              <a:ext uri="{FF2B5EF4-FFF2-40B4-BE49-F238E27FC236}">
                <a16:creationId xmlns:a16="http://schemas.microsoft.com/office/drawing/2014/main" id="{D5713024-6267-4B96-A04D-BA7D92FEACCD}"/>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Influence of culture on consumption (continued)</a:t>
            </a:r>
            <a:endParaRPr lang="en-UG" dirty="0"/>
          </a:p>
        </p:txBody>
      </p:sp>
    </p:spTree>
    <p:extLst>
      <p:ext uri="{BB962C8B-B14F-4D97-AF65-F5344CB8AC3E}">
        <p14:creationId xmlns:p14="http://schemas.microsoft.com/office/powerpoint/2010/main" val="15454817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B62D40-8BA1-4725-BBDC-0ADC444BBABE}"/>
              </a:ext>
            </a:extLst>
          </p:cNvPr>
          <p:cNvSpPr>
            <a:spLocks noGrp="1"/>
          </p:cNvSpPr>
          <p:nvPr>
            <p:ph idx="1"/>
          </p:nvPr>
        </p:nvSpPr>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Thus consumers both view the environment around them In the context of their culture and react upon this environment based on their cultural perspectives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Every consumer perceives the world through his or her own cultural lens</a:t>
            </a:r>
          </a:p>
        </p:txBody>
      </p:sp>
      <p:sp>
        <p:nvSpPr>
          <p:cNvPr id="3" name="Slide Number Placeholder 2">
            <a:extLst>
              <a:ext uri="{FF2B5EF4-FFF2-40B4-BE49-F238E27FC236}">
                <a16:creationId xmlns:a16="http://schemas.microsoft.com/office/drawing/2014/main" id="{F23561BE-03DE-4FAB-96BB-B77F1FF7BAFA}"/>
              </a:ext>
            </a:extLst>
          </p:cNvPr>
          <p:cNvSpPr>
            <a:spLocks noGrp="1"/>
          </p:cNvSpPr>
          <p:nvPr>
            <p:ph type="sldNum" sz="quarter" idx="12"/>
          </p:nvPr>
        </p:nvSpPr>
        <p:spPr/>
        <p:txBody>
          <a:bodyPr/>
          <a:lstStyle/>
          <a:p>
            <a:fld id="{94DC6BA0-6AF7-4A8A-8E01-6B3DDE92B132}" type="slidenum">
              <a:rPr lang="en-US" smtClean="0"/>
              <a:t>41</a:t>
            </a:fld>
            <a:endParaRPr lang="en-US"/>
          </a:p>
        </p:txBody>
      </p:sp>
      <p:sp>
        <p:nvSpPr>
          <p:cNvPr id="4" name="Title 3">
            <a:extLst>
              <a:ext uri="{FF2B5EF4-FFF2-40B4-BE49-F238E27FC236}">
                <a16:creationId xmlns:a16="http://schemas.microsoft.com/office/drawing/2014/main" id="{3F855088-4626-4920-91AB-D79A9175930C}"/>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Influence of culture on consumption (continued)</a:t>
            </a:r>
            <a:endParaRPr lang="en-UG" dirty="0"/>
          </a:p>
        </p:txBody>
      </p:sp>
    </p:spTree>
    <p:extLst>
      <p:ext uri="{BB962C8B-B14F-4D97-AF65-F5344CB8AC3E}">
        <p14:creationId xmlns:p14="http://schemas.microsoft.com/office/powerpoint/2010/main" val="3108778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403B71-0638-4824-A8A5-EE7487C93343}"/>
              </a:ext>
            </a:extLst>
          </p:cNvPr>
          <p:cNvSpPr>
            <a:spLocks noGrp="1"/>
          </p:cNvSpPr>
          <p:nvPr>
            <p:ph idx="1"/>
          </p:nvPr>
        </p:nvSpPr>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The behavioral tendencies (culture) are learned from family and other important institutions.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Within this context, culture strongly influences consumption in each country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Just as culture vary from country to country, social norms, which  are the unwritten rules governing group behaviour also vary </a:t>
            </a:r>
            <a:endParaRPr lang="en-UG" dirty="0"/>
          </a:p>
        </p:txBody>
      </p:sp>
      <p:sp>
        <p:nvSpPr>
          <p:cNvPr id="3" name="Slide Number Placeholder 2">
            <a:extLst>
              <a:ext uri="{FF2B5EF4-FFF2-40B4-BE49-F238E27FC236}">
                <a16:creationId xmlns:a16="http://schemas.microsoft.com/office/drawing/2014/main" id="{89ECBA83-2744-4C6F-9545-CCD68B05021B}"/>
              </a:ext>
            </a:extLst>
          </p:cNvPr>
          <p:cNvSpPr>
            <a:spLocks noGrp="1"/>
          </p:cNvSpPr>
          <p:nvPr>
            <p:ph type="sldNum" sz="quarter" idx="12"/>
          </p:nvPr>
        </p:nvSpPr>
        <p:spPr/>
        <p:txBody>
          <a:bodyPr/>
          <a:lstStyle/>
          <a:p>
            <a:fld id="{94DC6BA0-6AF7-4A8A-8E01-6B3DDE92B132}" type="slidenum">
              <a:rPr lang="en-US" smtClean="0"/>
              <a:t>42</a:t>
            </a:fld>
            <a:endParaRPr lang="en-US"/>
          </a:p>
        </p:txBody>
      </p:sp>
      <p:sp>
        <p:nvSpPr>
          <p:cNvPr id="4" name="Title 3">
            <a:extLst>
              <a:ext uri="{FF2B5EF4-FFF2-40B4-BE49-F238E27FC236}">
                <a16:creationId xmlns:a16="http://schemas.microsoft.com/office/drawing/2014/main" id="{6467704D-CB3E-4C77-A458-F76270421A04}"/>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Influence of culture on consumption (continued)</a:t>
            </a:r>
            <a:endParaRPr lang="en-UG" dirty="0"/>
          </a:p>
        </p:txBody>
      </p:sp>
    </p:spTree>
    <p:extLst>
      <p:ext uri="{BB962C8B-B14F-4D97-AF65-F5344CB8AC3E}">
        <p14:creationId xmlns:p14="http://schemas.microsoft.com/office/powerpoint/2010/main" val="23839462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83568D-7D08-45E2-B0F1-E014A7C10770}"/>
              </a:ext>
            </a:extLst>
          </p:cNvPr>
          <p:cNvSpPr>
            <a:spLocks noGrp="1"/>
          </p:cNvSpPr>
          <p:nvPr>
            <p:ph idx="1"/>
          </p:nvPr>
        </p:nvSpPr>
        <p:spPr/>
        <p:txBody>
          <a:bodyPr>
            <a:normAutofit fontScale="850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Product and service purchases deemed acceptable in one country may not be accepted in another.</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It is also important to note that even within a country, social norms vary across groups and time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In societies with strong collectivist orientation, the emphasis is on group or community needs and aspirations over individual desires, fostering   one’s acceptance and popularity within particular groups. </a:t>
            </a:r>
            <a:endParaRPr lang="en-UG" dirty="0"/>
          </a:p>
        </p:txBody>
      </p:sp>
      <p:sp>
        <p:nvSpPr>
          <p:cNvPr id="3" name="Slide Number Placeholder 2">
            <a:extLst>
              <a:ext uri="{FF2B5EF4-FFF2-40B4-BE49-F238E27FC236}">
                <a16:creationId xmlns:a16="http://schemas.microsoft.com/office/drawing/2014/main" id="{5C873CC7-E93A-4706-87A3-76088D6312CD}"/>
              </a:ext>
            </a:extLst>
          </p:cNvPr>
          <p:cNvSpPr>
            <a:spLocks noGrp="1"/>
          </p:cNvSpPr>
          <p:nvPr>
            <p:ph type="sldNum" sz="quarter" idx="12"/>
          </p:nvPr>
        </p:nvSpPr>
        <p:spPr/>
        <p:txBody>
          <a:bodyPr/>
          <a:lstStyle/>
          <a:p>
            <a:fld id="{94DC6BA0-6AF7-4A8A-8E01-6B3DDE92B132}" type="slidenum">
              <a:rPr lang="en-US" smtClean="0"/>
              <a:t>43</a:t>
            </a:fld>
            <a:endParaRPr lang="en-US"/>
          </a:p>
        </p:txBody>
      </p:sp>
      <p:sp>
        <p:nvSpPr>
          <p:cNvPr id="4" name="Title 3">
            <a:extLst>
              <a:ext uri="{FF2B5EF4-FFF2-40B4-BE49-F238E27FC236}">
                <a16:creationId xmlns:a16="http://schemas.microsoft.com/office/drawing/2014/main" id="{2236E2E7-3093-4803-AAB7-0294652D5D62}"/>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Influence of culture on consumption (continued)</a:t>
            </a:r>
            <a:endParaRPr lang="en-UG" dirty="0"/>
          </a:p>
        </p:txBody>
      </p:sp>
    </p:spTree>
    <p:extLst>
      <p:ext uri="{BB962C8B-B14F-4D97-AF65-F5344CB8AC3E}">
        <p14:creationId xmlns:p14="http://schemas.microsoft.com/office/powerpoint/2010/main" val="26104575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BAAA93-6DDD-4C2F-A9F7-72088F7AA807}"/>
              </a:ext>
            </a:extLst>
          </p:cNvPr>
          <p:cNvSpPr>
            <a:spLocks noGrp="1"/>
          </p:cNvSpPr>
          <p:nvPr>
            <p:ph idx="1"/>
          </p:nvPr>
        </p:nvSpPr>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cultural orientation influences everything from consumption of products, suitable dressing for certain occasions, greeting and respect, to business and social relationships, thus creating strong community bonds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For many Africans for example, dressing in traditional clothes reflects collective identity and community values  </a:t>
            </a:r>
            <a:endParaRPr kumimoji="0" lang="en-UG" sz="2700" b="0" i="0" u="none" strike="noStrike" kern="1200" cap="none" spc="0" normalizeH="0" baseline="0" noProof="0" dirty="0">
              <a:ln>
                <a:noFill/>
              </a:ln>
              <a:solidFill>
                <a:prstClr val="black"/>
              </a:solidFill>
              <a:effectLst/>
              <a:uLnTx/>
              <a:uFillTx/>
              <a:latin typeface="Lucida Sans Unicode"/>
              <a:ea typeface="+mn-ea"/>
              <a:cs typeface="+mn-cs"/>
            </a:endParaRPr>
          </a:p>
          <a:p>
            <a:endParaRPr lang="en-UG" dirty="0"/>
          </a:p>
        </p:txBody>
      </p:sp>
      <p:sp>
        <p:nvSpPr>
          <p:cNvPr id="3" name="Slide Number Placeholder 2">
            <a:extLst>
              <a:ext uri="{FF2B5EF4-FFF2-40B4-BE49-F238E27FC236}">
                <a16:creationId xmlns:a16="http://schemas.microsoft.com/office/drawing/2014/main" id="{EB92B56C-3201-41C8-AE49-3A5719DB4289}"/>
              </a:ext>
            </a:extLst>
          </p:cNvPr>
          <p:cNvSpPr>
            <a:spLocks noGrp="1"/>
          </p:cNvSpPr>
          <p:nvPr>
            <p:ph type="sldNum" sz="quarter" idx="12"/>
          </p:nvPr>
        </p:nvSpPr>
        <p:spPr/>
        <p:txBody>
          <a:bodyPr/>
          <a:lstStyle/>
          <a:p>
            <a:fld id="{94DC6BA0-6AF7-4A8A-8E01-6B3DDE92B132}" type="slidenum">
              <a:rPr lang="en-US" smtClean="0"/>
              <a:t>44</a:t>
            </a:fld>
            <a:endParaRPr lang="en-US"/>
          </a:p>
        </p:txBody>
      </p:sp>
      <p:sp>
        <p:nvSpPr>
          <p:cNvPr id="4" name="Title 3">
            <a:extLst>
              <a:ext uri="{FF2B5EF4-FFF2-40B4-BE49-F238E27FC236}">
                <a16:creationId xmlns:a16="http://schemas.microsoft.com/office/drawing/2014/main" id="{173DE025-40F9-4B15-930F-3CE8205A168C}"/>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Influence of culture on consumption (continued)</a:t>
            </a:r>
            <a:endParaRPr lang="en-UG" dirty="0"/>
          </a:p>
        </p:txBody>
      </p:sp>
    </p:spTree>
    <p:extLst>
      <p:ext uri="{BB962C8B-B14F-4D97-AF65-F5344CB8AC3E}">
        <p14:creationId xmlns:p14="http://schemas.microsoft.com/office/powerpoint/2010/main" val="16109317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E698B7-7197-4D00-A898-519A4FA6C41A}"/>
              </a:ext>
            </a:extLst>
          </p:cNvPr>
          <p:cNvSpPr>
            <a:spLocks noGrp="1"/>
          </p:cNvSpPr>
          <p:nvPr>
            <p:ph idx="1"/>
          </p:nvPr>
        </p:nvSpPr>
        <p:spPr/>
        <p:txBody>
          <a:bodyPr>
            <a:normAutofit fontScale="925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Other cultural norms that affect consumers and their purchase behaviors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Include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b="1" dirty="0">
                <a:solidFill>
                  <a:srgbClr val="FF0000"/>
                </a:solidFill>
                <a:latin typeface="Roboto" panose="02000000000000000000" pitchFamily="2" charset="0"/>
                <a:ea typeface="Roboto" panose="02000000000000000000" pitchFamily="2" charset="0"/>
              </a:rPr>
              <a:t>1. Conservatism</a:t>
            </a:r>
            <a:r>
              <a:rPr lang="en-US" sz="3200" dirty="0">
                <a:solidFill>
                  <a:prstClr val="black"/>
                </a:solidFill>
                <a:latin typeface="Roboto" panose="02000000000000000000" pitchFamily="2" charset="0"/>
                <a:ea typeface="Roboto" panose="02000000000000000000" pitchFamily="2" charset="0"/>
              </a:rPr>
              <a:t>:  the tendency to prefer traditions and choices that have stood the test of time. Conservative consumers tend to remain loyal to</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existing brands and product types. Thus, markets with numerous conservative consumers can be difficult to enter.</a:t>
            </a:r>
            <a:endParaRPr kumimoji="0" lang="en-US" sz="27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3" name="Slide Number Placeholder 2">
            <a:extLst>
              <a:ext uri="{FF2B5EF4-FFF2-40B4-BE49-F238E27FC236}">
                <a16:creationId xmlns:a16="http://schemas.microsoft.com/office/drawing/2014/main" id="{A6838D05-7272-4BCE-90F4-F8A70DD5C60F}"/>
              </a:ext>
            </a:extLst>
          </p:cNvPr>
          <p:cNvSpPr>
            <a:spLocks noGrp="1"/>
          </p:cNvSpPr>
          <p:nvPr>
            <p:ph type="sldNum" sz="quarter" idx="12"/>
          </p:nvPr>
        </p:nvSpPr>
        <p:spPr/>
        <p:txBody>
          <a:bodyPr/>
          <a:lstStyle/>
          <a:p>
            <a:fld id="{94DC6BA0-6AF7-4A8A-8E01-6B3DDE92B132}" type="slidenum">
              <a:rPr lang="en-US" smtClean="0"/>
              <a:t>45</a:t>
            </a:fld>
            <a:endParaRPr lang="en-US"/>
          </a:p>
        </p:txBody>
      </p:sp>
      <p:sp>
        <p:nvSpPr>
          <p:cNvPr id="4" name="Title 3">
            <a:extLst>
              <a:ext uri="{FF2B5EF4-FFF2-40B4-BE49-F238E27FC236}">
                <a16:creationId xmlns:a16="http://schemas.microsoft.com/office/drawing/2014/main" id="{51972358-AC3F-4DA6-A96C-24F139AEAA75}"/>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Influence of culture on consumption (continued)</a:t>
            </a:r>
            <a:endParaRPr lang="en-UG" dirty="0"/>
          </a:p>
        </p:txBody>
      </p:sp>
    </p:spTree>
    <p:extLst>
      <p:ext uri="{BB962C8B-B14F-4D97-AF65-F5344CB8AC3E}">
        <p14:creationId xmlns:p14="http://schemas.microsoft.com/office/powerpoint/2010/main" val="34178863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EABD5E-3EE6-4871-8A9C-77E0E037E52A}"/>
              </a:ext>
            </a:extLst>
          </p:cNvPr>
          <p:cNvSpPr>
            <a:spLocks noGrp="1"/>
          </p:cNvSpPr>
          <p:nvPr>
            <p:ph idx="1"/>
          </p:nvPr>
        </p:nvSpPr>
        <p:spPr/>
        <p:txBody>
          <a:bodyPr>
            <a:normAutofit fontScale="925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Lucida Sans Unicode"/>
              </a:rPr>
              <a:t>Conservative consumers are difficult to change their behaviour, making entering their markets difficult to enter. They tend to cling to established brands. Its difficult to convince them that new products and services are as good as the established brands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b="1" dirty="0">
                <a:solidFill>
                  <a:srgbClr val="FF0000"/>
                </a:solidFill>
                <a:latin typeface="Lucida Sans Unicode"/>
              </a:rPr>
              <a:t>2</a:t>
            </a:r>
            <a:r>
              <a:rPr kumimoji="0" lang="en-US" sz="3200" b="1" i="0" u="none" strike="noStrike" kern="1200" cap="none" spc="0" normalizeH="0" baseline="0" noProof="0" dirty="0">
                <a:ln>
                  <a:noFill/>
                </a:ln>
                <a:solidFill>
                  <a:srgbClr val="FF0000"/>
                </a:solidFill>
                <a:effectLst/>
                <a:uLnTx/>
                <a:uFillTx/>
                <a:latin typeface="Lucida Sans Unicode"/>
                <a:ea typeface="+mn-ea"/>
                <a:cs typeface="+mn-cs"/>
              </a:rPr>
              <a:t>. </a:t>
            </a:r>
            <a:r>
              <a:rPr kumimoji="0" lang="en-US" sz="3200" b="1" i="0" u="none" strike="noStrike" kern="1200" cap="none" spc="0" normalizeH="0" baseline="0" noProof="0" dirty="0">
                <a:ln>
                  <a:noFill/>
                </a:ln>
                <a:solidFill>
                  <a:srgbClr val="FF0000"/>
                </a:solidFill>
                <a:effectLst/>
                <a:uLnTx/>
                <a:uFillTx/>
                <a:latin typeface="Roboto" panose="02000000000000000000" pitchFamily="2" charset="0"/>
                <a:ea typeface="Roboto" panose="02000000000000000000" pitchFamily="2" charset="0"/>
              </a:rPr>
              <a:t>Materialism</a:t>
            </a:r>
            <a:r>
              <a:rPr kumimoji="0" lang="en-US" sz="3200" b="0" i="0" u="none" strike="noStrike" kern="1200" cap="none" spc="0" normalizeH="0" baseline="0" noProof="0" dirty="0">
                <a:ln>
                  <a:noFill/>
                </a:ln>
                <a:solidFill>
                  <a:prstClr val="black"/>
                </a:solidFill>
                <a:effectLst/>
                <a:uLnTx/>
                <a:uFillTx/>
                <a:latin typeface="Lucida Sans Unicode"/>
                <a:ea typeface="+mn-ea"/>
                <a:cs typeface="+mn-cs"/>
              </a:rPr>
              <a:t>: a belief about the importance of possessions in one’s life </a:t>
            </a:r>
            <a:endParaRPr kumimoji="0" lang="en-UG" sz="3200" b="0" i="0" u="none" strike="noStrike" kern="1200" cap="none" spc="0" normalizeH="0" baseline="0" noProof="0" dirty="0">
              <a:ln>
                <a:noFill/>
              </a:ln>
              <a:solidFill>
                <a:prstClr val="black"/>
              </a:solidFill>
              <a:effectLst/>
              <a:uLnTx/>
              <a:uFillTx/>
              <a:latin typeface="Lucida Sans Unicode"/>
              <a:ea typeface="+mn-ea"/>
              <a:cs typeface="+mn-cs"/>
            </a:endParaRPr>
          </a:p>
          <a:p>
            <a:endParaRPr lang="en-UG" sz="3200" dirty="0"/>
          </a:p>
        </p:txBody>
      </p:sp>
      <p:sp>
        <p:nvSpPr>
          <p:cNvPr id="3" name="Slide Number Placeholder 2">
            <a:extLst>
              <a:ext uri="{FF2B5EF4-FFF2-40B4-BE49-F238E27FC236}">
                <a16:creationId xmlns:a16="http://schemas.microsoft.com/office/drawing/2014/main" id="{E7359793-734D-4246-A033-EA657AC914AB}"/>
              </a:ext>
            </a:extLst>
          </p:cNvPr>
          <p:cNvSpPr>
            <a:spLocks noGrp="1"/>
          </p:cNvSpPr>
          <p:nvPr>
            <p:ph type="sldNum" sz="quarter" idx="12"/>
          </p:nvPr>
        </p:nvSpPr>
        <p:spPr/>
        <p:txBody>
          <a:bodyPr/>
          <a:lstStyle/>
          <a:p>
            <a:fld id="{94DC6BA0-6AF7-4A8A-8E01-6B3DDE92B132}" type="slidenum">
              <a:rPr lang="en-US" smtClean="0"/>
              <a:t>46</a:t>
            </a:fld>
            <a:endParaRPr lang="en-US"/>
          </a:p>
        </p:txBody>
      </p:sp>
      <p:sp>
        <p:nvSpPr>
          <p:cNvPr id="4" name="Title 3">
            <a:extLst>
              <a:ext uri="{FF2B5EF4-FFF2-40B4-BE49-F238E27FC236}">
                <a16:creationId xmlns:a16="http://schemas.microsoft.com/office/drawing/2014/main" id="{FE106BFF-3437-4162-B9FA-DD15CD74DDE5}"/>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Influence of culture on consumption (continued)</a:t>
            </a:r>
            <a:endParaRPr lang="en-UG" dirty="0"/>
          </a:p>
        </p:txBody>
      </p:sp>
    </p:spTree>
    <p:extLst>
      <p:ext uri="{BB962C8B-B14F-4D97-AF65-F5344CB8AC3E}">
        <p14:creationId xmlns:p14="http://schemas.microsoft.com/office/powerpoint/2010/main" val="14147081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75E08D-0683-4886-AEB1-C2874CC7FB73}"/>
              </a:ext>
            </a:extLst>
          </p:cNvPr>
          <p:cNvSpPr>
            <a:spLocks noGrp="1"/>
          </p:cNvSpPr>
          <p:nvPr>
            <p:ph idx="1"/>
          </p:nvPr>
        </p:nvSpPr>
        <p:spPr/>
        <p:txBody>
          <a:bodyPr>
            <a:normAutofit fontScale="92500" lnSpcReduction="20000"/>
          </a:bodyPr>
          <a:lstStyle/>
          <a:p>
            <a:r>
              <a:rPr lang="en-US" dirty="0"/>
              <a:t>Materialistic consumers are willing to purchase new innovations on the market</a:t>
            </a:r>
          </a:p>
          <a:p>
            <a:r>
              <a:rPr lang="en-US" dirty="0"/>
              <a:t>It is also important to note that within cultures there are sub-cultures</a:t>
            </a:r>
          </a:p>
          <a:p>
            <a:r>
              <a:rPr lang="en-US" dirty="0"/>
              <a:t>Countries are characterized by subcultures, groups of people with shared value systems based on common life experiences and situations. </a:t>
            </a:r>
          </a:p>
          <a:p>
            <a:r>
              <a:rPr lang="en-US" dirty="0"/>
              <a:t>Subcultures may be distinguished by differences in nationality, religion, racial group, or geographic region.</a:t>
            </a:r>
          </a:p>
          <a:p>
            <a:r>
              <a:rPr lang="en-US" dirty="0"/>
              <a:t>Many subcultures constitute important market segments</a:t>
            </a:r>
            <a:endParaRPr lang="en-UG" dirty="0"/>
          </a:p>
        </p:txBody>
      </p:sp>
      <p:sp>
        <p:nvSpPr>
          <p:cNvPr id="3" name="Slide Number Placeholder 2">
            <a:extLst>
              <a:ext uri="{FF2B5EF4-FFF2-40B4-BE49-F238E27FC236}">
                <a16:creationId xmlns:a16="http://schemas.microsoft.com/office/drawing/2014/main" id="{1213E594-08F7-4A5D-91D3-02C4F3661DBE}"/>
              </a:ext>
            </a:extLst>
          </p:cNvPr>
          <p:cNvSpPr>
            <a:spLocks noGrp="1"/>
          </p:cNvSpPr>
          <p:nvPr>
            <p:ph type="sldNum" sz="quarter" idx="12"/>
          </p:nvPr>
        </p:nvSpPr>
        <p:spPr/>
        <p:txBody>
          <a:bodyPr/>
          <a:lstStyle/>
          <a:p>
            <a:fld id="{94DC6BA0-6AF7-4A8A-8E01-6B3DDE92B132}" type="slidenum">
              <a:rPr lang="en-US" smtClean="0"/>
              <a:t>47</a:t>
            </a:fld>
            <a:endParaRPr lang="en-US"/>
          </a:p>
        </p:txBody>
      </p:sp>
      <p:sp>
        <p:nvSpPr>
          <p:cNvPr id="4" name="Title 3">
            <a:extLst>
              <a:ext uri="{FF2B5EF4-FFF2-40B4-BE49-F238E27FC236}">
                <a16:creationId xmlns:a16="http://schemas.microsoft.com/office/drawing/2014/main" id="{18AD5956-5399-4AA9-92F9-5678AE764F40}"/>
              </a:ext>
            </a:extLst>
          </p:cNvPr>
          <p:cNvSpPr>
            <a:spLocks noGrp="1"/>
          </p:cNvSpPr>
          <p:nvPr>
            <p:ph type="title"/>
          </p:nvPr>
        </p:nvSpPr>
        <p:spPr/>
        <p:txBody>
          <a:bodyPr>
            <a:normAutofit fontScale="90000"/>
          </a:bodyPr>
          <a:lstStyle/>
          <a:p>
            <a:r>
              <a:rPr lang="en-US" dirty="0">
                <a:solidFill>
                  <a:srgbClr val="FF0000"/>
                </a:solidFill>
              </a:rPr>
              <a:t>Influence of culture on consumption (continued)</a:t>
            </a:r>
            <a:endParaRPr lang="en-UG" dirty="0">
              <a:solidFill>
                <a:srgbClr val="FF0000"/>
              </a:solidFill>
            </a:endParaRPr>
          </a:p>
        </p:txBody>
      </p:sp>
    </p:spTree>
    <p:extLst>
      <p:ext uri="{BB962C8B-B14F-4D97-AF65-F5344CB8AC3E}">
        <p14:creationId xmlns:p14="http://schemas.microsoft.com/office/powerpoint/2010/main" val="4180455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A78D0F0-DDE4-4688-9388-C2FAE7B3D243}"/>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Therefore, cultural competence must be recognized as a key management skill. </a:t>
            </a:r>
          </a:p>
          <a:p>
            <a:r>
              <a:rPr lang="en-US" sz="2800" dirty="0">
                <a:latin typeface="Roboto" panose="02000000000000000000" pitchFamily="2" charset="0"/>
                <a:ea typeface="Roboto" panose="02000000000000000000" pitchFamily="2" charset="0"/>
              </a:rPr>
              <a:t>Failure to understand other peoples culture can easily jeopardize millions of dollars through wasted negotiations; lost purchases, sales, and contracts; and poor customer relations.</a:t>
            </a:r>
          </a:p>
          <a:p>
            <a:r>
              <a:rPr lang="en-US" sz="2800" dirty="0">
                <a:latin typeface="Roboto" panose="02000000000000000000" pitchFamily="2" charset="0"/>
                <a:ea typeface="Roboto" panose="02000000000000000000" pitchFamily="2" charset="0"/>
              </a:rPr>
              <a:t>Furthermore, the internal efficiency of a company may be weakened if managers and workers are not “on the same wavelength.”</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371D831-4032-4136-84F0-806293E4956E}"/>
              </a:ext>
            </a:extLst>
          </p:cNvPr>
          <p:cNvSpPr>
            <a:spLocks noGrp="1"/>
          </p:cNvSpPr>
          <p:nvPr>
            <p:ph type="sldNum" sz="quarter" idx="12"/>
          </p:nvPr>
        </p:nvSpPr>
        <p:spPr/>
        <p:txBody>
          <a:bodyPr/>
          <a:lstStyle/>
          <a:p>
            <a:fld id="{94DC6BA0-6AF7-4A8A-8E01-6B3DDE92B132}" type="slidenum">
              <a:rPr lang="en-US" smtClean="0"/>
              <a:t>5</a:t>
            </a:fld>
            <a:endParaRPr lang="en-US"/>
          </a:p>
        </p:txBody>
      </p:sp>
      <p:sp>
        <p:nvSpPr>
          <p:cNvPr id="4" name="Title 3">
            <a:extLst>
              <a:ext uri="{FF2B5EF4-FFF2-40B4-BE49-F238E27FC236}">
                <a16:creationId xmlns:a16="http://schemas.microsoft.com/office/drawing/2014/main" id="{75D3F06C-8CF9-4A4C-8FFD-F5A859F50CB3}"/>
              </a:ext>
            </a:extLst>
          </p:cNvPr>
          <p:cNvSpPr>
            <a:spLocks noGrp="1"/>
          </p:cNvSpPr>
          <p:nvPr>
            <p:ph type="title"/>
          </p:nvPr>
        </p:nvSpPr>
        <p:spPr/>
        <p:txBody>
          <a:bodyPr>
            <a:normAutofit fontScale="90000"/>
          </a:bodyPr>
          <a:lstStyle/>
          <a:p>
            <a:r>
              <a:rPr kumimoji="0" lang="en-GB"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Introduction: the dynamics of culture on society and business </a:t>
            </a:r>
            <a:endParaRPr lang="en-UG" dirty="0"/>
          </a:p>
        </p:txBody>
      </p:sp>
    </p:spTree>
    <p:extLst>
      <p:ext uri="{BB962C8B-B14F-4D97-AF65-F5344CB8AC3E}">
        <p14:creationId xmlns:p14="http://schemas.microsoft.com/office/powerpoint/2010/main" val="1450463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0EE7EF-C3F7-4828-A6A7-E161E9394608}"/>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Elements of culture refers to things that all cultures have in common</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Whereas we do not have global culture, we have cultural universals which </a:t>
            </a:r>
            <a:r>
              <a:rPr lang="en-US" sz="2800" dirty="0">
                <a:solidFill>
                  <a:prstClr val="black"/>
                </a:solidFill>
                <a:latin typeface="Roboto" panose="02000000000000000000" pitchFamily="2" charset="0"/>
                <a:ea typeface="Roboto" panose="02000000000000000000" pitchFamily="2" charset="0"/>
              </a:rPr>
              <a:t>are manifestations of the total way of life of any group of people.</a:t>
            </a: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latin typeface="Roboto" panose="02000000000000000000" pitchFamily="2" charset="0"/>
                <a:ea typeface="Roboto" panose="02000000000000000000" pitchFamily="2" charset="0"/>
              </a:rPr>
              <a:t>The manifestations includes courtship, etiquette, gestures, joking, mealtimes, music, personal names, and trade. These activities occur across cultures, but their manifestation may be unique in a particular society, bringing about cultural diversity.</a:t>
            </a:r>
            <a:endParaRPr kumimoji="0" lang="en-GB" sz="2800" b="0" i="0" u="none" strike="noStrike" kern="1200" cap="none" spc="0" normalizeH="0" baseline="0" noProof="0" dirty="0">
              <a:ln>
                <a:noFill/>
              </a:ln>
              <a:solidFill>
                <a:srgbClr val="FF0000"/>
              </a:solidFill>
              <a:effectLst/>
              <a:uLnTx/>
              <a:uFillTx/>
              <a:latin typeface="Roboto" panose="02000000000000000000" pitchFamily="2" charset="0"/>
              <a:ea typeface="Roboto" panose="02000000000000000000" pitchFamily="2" charset="0"/>
            </a:endParaRPr>
          </a:p>
          <a:p>
            <a:endParaRPr lang="en-UG" sz="2800" dirty="0"/>
          </a:p>
        </p:txBody>
      </p:sp>
      <p:sp>
        <p:nvSpPr>
          <p:cNvPr id="3" name="Slide Number Placeholder 2">
            <a:extLst>
              <a:ext uri="{FF2B5EF4-FFF2-40B4-BE49-F238E27FC236}">
                <a16:creationId xmlns:a16="http://schemas.microsoft.com/office/drawing/2014/main" id="{76278E11-3426-4DF4-A217-8201762AE230}"/>
              </a:ext>
            </a:extLst>
          </p:cNvPr>
          <p:cNvSpPr>
            <a:spLocks noGrp="1"/>
          </p:cNvSpPr>
          <p:nvPr>
            <p:ph type="sldNum" sz="quarter" idx="12"/>
          </p:nvPr>
        </p:nvSpPr>
        <p:spPr/>
        <p:txBody>
          <a:bodyPr/>
          <a:lstStyle/>
          <a:p>
            <a:fld id="{94DC6BA0-6AF7-4A8A-8E01-6B3DDE92B132}" type="slidenum">
              <a:rPr lang="en-US" smtClean="0"/>
              <a:t>6</a:t>
            </a:fld>
            <a:endParaRPr lang="en-US"/>
          </a:p>
        </p:txBody>
      </p:sp>
      <p:sp>
        <p:nvSpPr>
          <p:cNvPr id="4" name="Title 3">
            <a:extLst>
              <a:ext uri="{FF2B5EF4-FFF2-40B4-BE49-F238E27FC236}">
                <a16:creationId xmlns:a16="http://schemas.microsoft.com/office/drawing/2014/main" id="{78605D79-5CD2-4C51-AFCD-64ED79A318C6}"/>
              </a:ext>
            </a:extLst>
          </p:cNvPr>
          <p:cNvSpPr>
            <a:spLocks noGrp="1"/>
          </p:cNvSpPr>
          <p:nvPr>
            <p:ph type="title"/>
          </p:nvPr>
        </p:nvSpPr>
        <p:spPr/>
        <p:txBody>
          <a:bodyPr>
            <a:normAutofit/>
          </a:bodyPr>
          <a:lstStyle/>
          <a:p>
            <a:r>
              <a:rPr lang="en-US" dirty="0">
                <a:solidFill>
                  <a:srgbClr val="FF0000"/>
                </a:solidFill>
              </a:rPr>
              <a:t>Elements of culture</a:t>
            </a:r>
            <a:endParaRPr lang="en-UG" dirty="0">
              <a:solidFill>
                <a:srgbClr val="FF0000"/>
              </a:solidFill>
            </a:endParaRPr>
          </a:p>
        </p:txBody>
      </p:sp>
    </p:spTree>
    <p:extLst>
      <p:ext uri="{BB962C8B-B14F-4D97-AF65-F5344CB8AC3E}">
        <p14:creationId xmlns:p14="http://schemas.microsoft.com/office/powerpoint/2010/main" val="3800938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AC1574-803F-4779-A76F-A0136D3278A9}"/>
              </a:ext>
            </a:extLst>
          </p:cNvPr>
          <p:cNvSpPr>
            <a:spLocks noGrp="1"/>
          </p:cNvSpPr>
          <p:nvPr>
            <p:ph idx="1"/>
          </p:nvPr>
        </p:nvSpPr>
        <p:spPr/>
        <p:txBody>
          <a:bodyPr>
            <a:noAutofit/>
          </a:bodyPr>
          <a:lstStyle/>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kumimoji="0" lang="en-GB"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Culture also includes </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symbols, language, beliefs, values, and artifacts which are part of any society</a:t>
            </a:r>
          </a:p>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lang="en-US" sz="3200" dirty="0">
                <a:solidFill>
                  <a:prstClr val="black"/>
                </a:solidFill>
                <a:latin typeface="Roboto" panose="02000000000000000000" pitchFamily="2" charset="0"/>
                <a:ea typeface="Roboto" panose="02000000000000000000" pitchFamily="2" charset="0"/>
              </a:rPr>
              <a:t>Two basic components of culture, i.e. (</a:t>
            </a:r>
            <a:r>
              <a:rPr lang="en-US" sz="3200" dirty="0" err="1">
                <a:solidFill>
                  <a:prstClr val="black"/>
                </a:solidFill>
                <a:latin typeface="Roboto" panose="02000000000000000000" pitchFamily="2" charset="0"/>
                <a:ea typeface="Roboto" panose="02000000000000000000" pitchFamily="2" charset="0"/>
              </a:rPr>
              <a:t>i</a:t>
            </a:r>
            <a:r>
              <a:rPr lang="en-US" sz="3200" dirty="0">
                <a:solidFill>
                  <a:prstClr val="black"/>
                </a:solidFill>
                <a:latin typeface="Roboto" panose="02000000000000000000" pitchFamily="2" charset="0"/>
                <a:ea typeface="Roboto" panose="02000000000000000000" pitchFamily="2" charset="0"/>
              </a:rPr>
              <a:t>) ideas and symbols, and (ii) artifacts (material objects)</a:t>
            </a:r>
          </a:p>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lang="en-US" sz="3200" dirty="0">
                <a:solidFill>
                  <a:prstClr val="black"/>
                </a:solidFill>
                <a:latin typeface="Roboto" panose="02000000000000000000" pitchFamily="2" charset="0"/>
                <a:ea typeface="Roboto" panose="02000000000000000000" pitchFamily="2" charset="0"/>
              </a:rPr>
              <a:t>Thus, we have non material culture and material culture. Cultures and standards differ widely across societies and their expectations for behaving</a:t>
            </a:r>
          </a:p>
          <a:p>
            <a:pPr marL="109537" marR="0" lvl="0" indent="0" algn="l" defTabSz="914400" rtl="0" eaLnBrk="1" fontAlgn="base" latinLnBrk="0" hangingPunct="1">
              <a:lnSpc>
                <a:spcPct val="100000"/>
              </a:lnSpc>
              <a:spcBef>
                <a:spcPts val="400"/>
              </a:spcBef>
              <a:spcAft>
                <a:spcPct val="0"/>
              </a:spcAft>
              <a:buClr>
                <a:srgbClr val="2DA2BF"/>
              </a:buClr>
              <a:buSzPct val="68000"/>
              <a:buNone/>
              <a:tabLst/>
              <a:defRPr/>
            </a:pPr>
            <a:r>
              <a:rPr lang="en-US" sz="3200" dirty="0">
                <a:solidFill>
                  <a:prstClr val="black"/>
                </a:solidFill>
                <a:latin typeface="Roboto" panose="02000000000000000000" pitchFamily="2" charset="0"/>
                <a:ea typeface="Roboto" panose="02000000000000000000" pitchFamily="2" charset="0"/>
              </a:rPr>
              <a:t> </a:t>
            </a:r>
            <a:endParaRPr lang="en-UG" sz="3200" dirty="0"/>
          </a:p>
        </p:txBody>
      </p:sp>
      <p:sp>
        <p:nvSpPr>
          <p:cNvPr id="3" name="Slide Number Placeholder 2">
            <a:extLst>
              <a:ext uri="{FF2B5EF4-FFF2-40B4-BE49-F238E27FC236}">
                <a16:creationId xmlns:a16="http://schemas.microsoft.com/office/drawing/2014/main" id="{F33BED72-6D40-425F-8DB4-09AB6479BFDC}"/>
              </a:ext>
            </a:extLst>
          </p:cNvPr>
          <p:cNvSpPr>
            <a:spLocks noGrp="1"/>
          </p:cNvSpPr>
          <p:nvPr>
            <p:ph type="sldNum" sz="quarter" idx="12"/>
          </p:nvPr>
        </p:nvSpPr>
        <p:spPr/>
        <p:txBody>
          <a:bodyPr/>
          <a:lstStyle/>
          <a:p>
            <a:fld id="{94DC6BA0-6AF7-4A8A-8E01-6B3DDE92B132}" type="slidenum">
              <a:rPr lang="en-US" smtClean="0"/>
              <a:t>7</a:t>
            </a:fld>
            <a:endParaRPr lang="en-US"/>
          </a:p>
        </p:txBody>
      </p:sp>
      <p:sp>
        <p:nvSpPr>
          <p:cNvPr id="4" name="Title 3">
            <a:extLst>
              <a:ext uri="{FF2B5EF4-FFF2-40B4-BE49-F238E27FC236}">
                <a16:creationId xmlns:a16="http://schemas.microsoft.com/office/drawing/2014/main" id="{0B1D2E6E-40B2-4680-85E1-74460C250BAF}"/>
              </a:ext>
            </a:extLst>
          </p:cNvPr>
          <p:cNvSpPr>
            <a:spLocks noGrp="1"/>
          </p:cNvSpPr>
          <p:nvPr>
            <p:ph type="title"/>
          </p:nvPr>
        </p:nvSpPr>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solidFill>
                <a:srgbClr val="FF0000"/>
              </a:solidFill>
            </a:endParaRPr>
          </a:p>
        </p:txBody>
      </p:sp>
    </p:spTree>
    <p:extLst>
      <p:ext uri="{BB962C8B-B14F-4D97-AF65-F5344CB8AC3E}">
        <p14:creationId xmlns:p14="http://schemas.microsoft.com/office/powerpoint/2010/main" val="3158832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7273C4-1640-4B85-B86A-5109CB99CEDE}"/>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b="1" dirty="0">
                <a:solidFill>
                  <a:srgbClr val="FF0000"/>
                </a:solidFill>
                <a:latin typeface="Roboto" panose="02000000000000000000" pitchFamily="2" charset="0"/>
                <a:ea typeface="Roboto" panose="02000000000000000000" pitchFamily="2" charset="0"/>
              </a:rPr>
              <a:t>1. Rituals</a:t>
            </a:r>
            <a:r>
              <a:rPr lang="en-US" sz="3000" dirty="0">
                <a:latin typeface="Roboto" panose="02000000000000000000" pitchFamily="2" charset="0"/>
                <a:ea typeface="Roboto" panose="02000000000000000000" pitchFamily="2" charset="0"/>
              </a:rPr>
              <a:t>: these are actions or events that reflect deeper cultural or religious practices prescribed by tradition</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dirty="0">
                <a:latin typeface="Roboto" panose="02000000000000000000" pitchFamily="2" charset="0"/>
                <a:ea typeface="Roboto" panose="02000000000000000000" pitchFamily="2" charset="0"/>
              </a:rPr>
              <a:t>Every society has rituals (patterns of behaviour) that are learned and passed down from generation to generation</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dirty="0">
                <a:latin typeface="Roboto" panose="02000000000000000000" pitchFamily="2" charset="0"/>
                <a:ea typeface="Roboto" panose="02000000000000000000" pitchFamily="2" charset="0"/>
              </a:rPr>
              <a:t>The most common rituals in life include marriage, burial, initiation into adulthood, motherhood etc., But even these rituals differ across societies</a:t>
            </a:r>
            <a:endParaRPr lang="en-UG" sz="30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59FFC937-BF45-4B71-A442-719076E2F254}"/>
              </a:ext>
            </a:extLst>
          </p:cNvPr>
          <p:cNvSpPr>
            <a:spLocks noGrp="1"/>
          </p:cNvSpPr>
          <p:nvPr>
            <p:ph type="sldNum" sz="quarter" idx="12"/>
          </p:nvPr>
        </p:nvSpPr>
        <p:spPr/>
        <p:txBody>
          <a:bodyPr/>
          <a:lstStyle/>
          <a:p>
            <a:fld id="{94DC6BA0-6AF7-4A8A-8E01-6B3DDE92B132}" type="slidenum">
              <a:rPr lang="en-US" smtClean="0"/>
              <a:t>8</a:t>
            </a:fld>
            <a:endParaRPr lang="en-US"/>
          </a:p>
        </p:txBody>
      </p:sp>
      <p:sp>
        <p:nvSpPr>
          <p:cNvPr id="4" name="Title 3">
            <a:extLst>
              <a:ext uri="{FF2B5EF4-FFF2-40B4-BE49-F238E27FC236}">
                <a16:creationId xmlns:a16="http://schemas.microsoft.com/office/drawing/2014/main" id="{ECEB330A-FF2F-4CAD-92EA-B0E574855525}"/>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415700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3F2FC2-1400-41DF-B1AF-A96C4CA95D46}"/>
              </a:ext>
            </a:extLst>
          </p:cNvPr>
          <p:cNvSpPr>
            <a:spLocks noGrp="1"/>
          </p:cNvSpPr>
          <p:nvPr>
            <p:ph idx="1"/>
          </p:nvPr>
        </p:nvSpPr>
        <p:spPr/>
        <p:txBody>
          <a:bodyPr>
            <a:normAutofit fontScale="925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In most religious families, dining begins with prayer or blessing, expressing thanks to God for the food</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In some cultures, special ceremonies mark the transition e.g. from boys to adulthood some of them involving circumcision.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The way circumcisions are done and the ceremonies accompanying them differ widely, including consumption of goods and services during these rituals</a:t>
            </a:r>
          </a:p>
        </p:txBody>
      </p:sp>
      <p:sp>
        <p:nvSpPr>
          <p:cNvPr id="3" name="Slide Number Placeholder 2">
            <a:extLst>
              <a:ext uri="{FF2B5EF4-FFF2-40B4-BE49-F238E27FC236}">
                <a16:creationId xmlns:a16="http://schemas.microsoft.com/office/drawing/2014/main" id="{5C585F90-8151-40F9-98F4-52EDB75CF11F}"/>
              </a:ext>
            </a:extLst>
          </p:cNvPr>
          <p:cNvSpPr>
            <a:spLocks noGrp="1"/>
          </p:cNvSpPr>
          <p:nvPr>
            <p:ph type="sldNum" sz="quarter" idx="12"/>
          </p:nvPr>
        </p:nvSpPr>
        <p:spPr/>
        <p:txBody>
          <a:bodyPr/>
          <a:lstStyle/>
          <a:p>
            <a:fld id="{94DC6BA0-6AF7-4A8A-8E01-6B3DDE92B132}" type="slidenum">
              <a:rPr lang="en-US" smtClean="0"/>
              <a:t>9</a:t>
            </a:fld>
            <a:endParaRPr lang="en-US"/>
          </a:p>
        </p:txBody>
      </p:sp>
      <p:sp>
        <p:nvSpPr>
          <p:cNvPr id="4" name="Title 3">
            <a:extLst>
              <a:ext uri="{FF2B5EF4-FFF2-40B4-BE49-F238E27FC236}">
                <a16:creationId xmlns:a16="http://schemas.microsoft.com/office/drawing/2014/main" id="{129A8CD6-E8A3-453A-A7AC-44395B50136B}"/>
              </a:ext>
            </a:extLst>
          </p:cNvPr>
          <p:cNvSpPr>
            <a:spLocks noGrp="1"/>
          </p:cNvSpPr>
          <p:nvPr>
            <p:ph type="title"/>
          </p:nvPr>
        </p:nvSpPr>
        <p:spPr/>
        <p:txBody>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Elements of culture (continued)</a:t>
            </a:r>
            <a:endParaRPr lang="en-UG" dirty="0"/>
          </a:p>
        </p:txBody>
      </p:sp>
    </p:spTree>
    <p:extLst>
      <p:ext uri="{BB962C8B-B14F-4D97-AF65-F5344CB8AC3E}">
        <p14:creationId xmlns:p14="http://schemas.microsoft.com/office/powerpoint/2010/main" val="5587805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8670</TotalTime>
  <Words>3298</Words>
  <Application>Microsoft Office PowerPoint</Application>
  <PresentationFormat>On-screen Show (4:3)</PresentationFormat>
  <Paragraphs>232</Paragraphs>
  <Slides>47</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47</vt:i4>
      </vt:variant>
    </vt:vector>
  </HeadingPairs>
  <TitlesOfParts>
    <vt:vector size="56" baseType="lpstr">
      <vt:lpstr>Arial Black</vt:lpstr>
      <vt:lpstr>Calibri</vt:lpstr>
      <vt:lpstr>David</vt:lpstr>
      <vt:lpstr>Lucida Sans Unicode</vt:lpstr>
      <vt:lpstr>Roboto</vt:lpstr>
      <vt:lpstr>Verdana</vt:lpstr>
      <vt:lpstr>Wingdings 2</vt:lpstr>
      <vt:lpstr>Wingdings 3</vt:lpstr>
      <vt:lpstr>Concourse</vt:lpstr>
      <vt:lpstr>INTERNATIONAL MARKETING (IM) </vt:lpstr>
      <vt:lpstr>Introduction: the dynamics of culture on society and business </vt:lpstr>
      <vt:lpstr>Introduction: the dynamics of culture on society and business </vt:lpstr>
      <vt:lpstr>Introduction: the dynamics of culture on society and business </vt:lpstr>
      <vt:lpstr>Introduction: the dynamics of culture on society and business </vt:lpstr>
      <vt:lpstr>Elements of culture</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Elements of culture (continued)</vt:lpstr>
      <vt:lpstr>Influence of culture on consumption</vt:lpstr>
      <vt:lpstr>Influence of culture on consumption (continued)</vt:lpstr>
      <vt:lpstr>Influence of culture on consumption (continued)</vt:lpstr>
      <vt:lpstr>Influence of culture on consumption (continued)</vt:lpstr>
      <vt:lpstr>Influence of culture on consumption (continued)</vt:lpstr>
      <vt:lpstr>Influence of culture on consumption (continued)</vt:lpstr>
      <vt:lpstr>Influence of culture on consumption (continued)</vt:lpstr>
      <vt:lpstr>Influence of culture on consumption (continued)</vt:lpstr>
      <vt:lpstr>Influence of culture on consumption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Advertising Management</dc:title>
  <dc:creator>Ahmed</dc:creator>
  <cp:lastModifiedBy>TOM</cp:lastModifiedBy>
  <cp:revision>529</cp:revision>
  <dcterms:created xsi:type="dcterms:W3CDTF">2017-08-25T17:52:38Z</dcterms:created>
  <dcterms:modified xsi:type="dcterms:W3CDTF">2025-08-31T11:00:31Z</dcterms:modified>
</cp:coreProperties>
</file>