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7" r:id="rId3"/>
    <p:sldId id="257" r:id="rId4"/>
    <p:sldId id="269" r:id="rId5"/>
    <p:sldId id="260" r:id="rId6"/>
    <p:sldId id="262" r:id="rId7"/>
    <p:sldId id="290" r:id="rId8"/>
    <p:sldId id="264" r:id="rId9"/>
    <p:sldId id="282" r:id="rId10"/>
    <p:sldId id="283" r:id="rId11"/>
    <p:sldId id="284" r:id="rId12"/>
    <p:sldId id="288" r:id="rId13"/>
    <p:sldId id="289" r:id="rId14"/>
    <p:sldId id="268" r:id="rId15"/>
    <p:sldId id="270" r:id="rId16"/>
    <p:sldId id="293" r:id="rId17"/>
    <p:sldId id="274" r:id="rId18"/>
    <p:sldId id="276" r:id="rId19"/>
    <p:sldId id="291" r:id="rId20"/>
    <p:sldId id="292" r:id="rId21"/>
    <p:sldId id="278" r:id="rId22"/>
    <p:sldId id="285" r:id="rId23"/>
    <p:sldId id="286" r:id="rId24"/>
    <p:sldId id="294" r:id="rId25"/>
    <p:sldId id="279"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7" autoAdjust="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A0BC3-5945-4C24-ABD3-5759FAEB3B5B}" type="datetimeFigureOut">
              <a:rPr lang="en-US" smtClean="0"/>
              <a:pPr/>
              <a:t>3/6/2023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C09D9-BDEB-4B80-AB05-24D21E5137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p:txBody>
      </p:sp>
      <p:sp>
        <p:nvSpPr>
          <p:cNvPr id="4" name="Slide Number Placeholder 3"/>
          <p:cNvSpPr>
            <a:spLocks noGrp="1"/>
          </p:cNvSpPr>
          <p:nvPr>
            <p:ph type="sldNum" sz="quarter" idx="10"/>
          </p:nvPr>
        </p:nvSpPr>
        <p:spPr/>
        <p:txBody>
          <a:bodyPr/>
          <a:lstStyle/>
          <a:p>
            <a:fld id="{99BC09D9-BDEB-4B80-AB05-24D21E5137EF}"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89CC4F-6C18-4035-819E-5578B2A34E88}" type="datetime1">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002D1-3A23-4A74-A38A-7FAA80E92425}" type="datetime1">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A99F5D-23F2-42D9-AF36-1046974859DD}" type="datetime1">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7908E-250A-4380-8607-7F81A0661B6A}" type="datetime1">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09A76-9F6D-44C0-B149-202CCB298618}" type="datetime1">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F06EEC-1A47-4751-BABC-5A82934825C3}" type="datetime1">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D5C04D-107A-4B81-A6D8-220ADD98062A}" type="datetime1">
              <a:rPr lang="en-US" smtClean="0"/>
              <a:pPr/>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15F2C-4DAB-400E-BF46-F8B6912FE5D1}" type="datetime1">
              <a:rPr lang="en-US" smtClean="0"/>
              <a:pPr/>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F79B7-9D77-4F59-A896-CFB090EAD029}" type="datetime1">
              <a:rPr lang="en-US" smtClean="0"/>
              <a:pPr/>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43E2B3-BEDD-4E2F-A18A-78A550E307E5}" type="datetime1">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9779B-6A87-47A7-8F5E-254AF8EC7B39}" type="datetime1">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C7BBE-341F-4B64-8B40-95D5986F8F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A3C0D-19CD-47F2-A7C8-EBEBCFAA8A8F}" type="datetime1">
              <a:rPr lang="en-US" smtClean="0"/>
              <a:pPr/>
              <a:t>3/6/2023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C7BBE-341F-4B64-8B40-95D5986F8F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Toroidal_moment" TargetMode="External"/><Relationship Id="rId3" Type="http://schemas.openxmlformats.org/officeDocument/2006/relationships/hyperlink" Target="http://en.wikipedia.org/wiki/Ferroics" TargetMode="External"/><Relationship Id="rId7" Type="http://schemas.openxmlformats.org/officeDocument/2006/relationships/hyperlink" Target="http://en.wikipedia.org/wiki/Ferroelasticit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en.wikipedia.org/wiki/Ferroelectricity" TargetMode="External"/><Relationship Id="rId5" Type="http://schemas.openxmlformats.org/officeDocument/2006/relationships/hyperlink" Target="http://en.wikipedia.org/wiki/Ferromagnetism" TargetMode="External"/><Relationship Id="rId4" Type="http://schemas.openxmlformats.org/officeDocument/2006/relationships/hyperlink" Target="http://en.wikipedia.org/wiki/Order_paramet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209800"/>
          </a:xfrm>
        </p:spPr>
        <p:txBody>
          <a:bodyPr>
            <a:normAutofit fontScale="90000"/>
          </a:bodyPr>
          <a:lstStyle/>
          <a:p>
            <a:r>
              <a:rPr lang="en-US" b="1" i="1" dirty="0"/>
              <a:t>CONVERGENCE OF EMERGING TECHNOLOGIES TO ADDRESS THE CHALLENGES OF THE 21</a:t>
            </a:r>
            <a:r>
              <a:rPr lang="en-US" b="1" i="1" baseline="30000" dirty="0"/>
              <a:t>st</a:t>
            </a:r>
            <a:r>
              <a:rPr lang="en-US" b="1" i="1" dirty="0"/>
              <a:t> CENTURY </a:t>
            </a:r>
          </a:p>
        </p:txBody>
      </p:sp>
      <p:sp>
        <p:nvSpPr>
          <p:cNvPr id="3" name="Subtitle 2"/>
          <p:cNvSpPr>
            <a:spLocks noGrp="1"/>
          </p:cNvSpPr>
          <p:nvPr>
            <p:ph type="subTitle" idx="1"/>
          </p:nvPr>
        </p:nvSpPr>
        <p:spPr>
          <a:xfrm>
            <a:off x="1371600" y="3276600"/>
            <a:ext cx="6400800" cy="3276600"/>
          </a:xfrm>
        </p:spPr>
        <p:txBody>
          <a:bodyPr>
            <a:normAutofit/>
          </a:bodyPr>
          <a:lstStyle/>
          <a:p>
            <a:r>
              <a:rPr lang="en-GB" b="1" i="1" dirty="0"/>
              <a:t>BOIM I</a:t>
            </a:r>
          </a:p>
          <a:p>
            <a:endParaRPr lang="en-US" b="1" i="1"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MEMS THE ENGINE OF INNOVATION AND NEW ECONOMIES</a:t>
            </a:r>
            <a:endParaRPr lang="en-US" sz="2800" dirty="0"/>
          </a:p>
        </p:txBody>
      </p:sp>
      <p:sp>
        <p:nvSpPr>
          <p:cNvPr id="3" name="Content Placeholder 2"/>
          <p:cNvSpPr>
            <a:spLocks noGrp="1"/>
          </p:cNvSpPr>
          <p:nvPr>
            <p:ph idx="1"/>
          </p:nvPr>
        </p:nvSpPr>
        <p:spPr/>
        <p:txBody>
          <a:bodyPr>
            <a:normAutofit/>
          </a:bodyPr>
          <a:lstStyle/>
          <a:p>
            <a:endParaRPr lang="en-US" sz="2000" i="1" dirty="0"/>
          </a:p>
          <a:p>
            <a:endParaRPr lang="en-US" sz="2000" i="1" dirty="0"/>
          </a:p>
          <a:p>
            <a:r>
              <a:rPr lang="en-US" sz="2000" i="1" dirty="0"/>
              <a:t>“These </a:t>
            </a:r>
            <a:r>
              <a:rPr lang="en-US" sz="2000" i="1" dirty="0" err="1"/>
              <a:t>micromachines</a:t>
            </a:r>
            <a:r>
              <a:rPr lang="en-US" sz="2000" i="1" dirty="0"/>
              <a:t> have the potential to revolutionize the world the way integrated circuits did”.</a:t>
            </a:r>
            <a:r>
              <a:rPr lang="en-US" sz="1600" i="1" dirty="0"/>
              <a:t> </a:t>
            </a:r>
          </a:p>
          <a:p>
            <a:pPr>
              <a:buNone/>
            </a:pPr>
            <a:r>
              <a:rPr lang="en-US" sz="1600" i="1" dirty="0"/>
              <a:t>                              Linton Salmon, National Science Foundation</a:t>
            </a:r>
          </a:p>
          <a:p>
            <a:endParaRPr lang="en-US" sz="1600" i="1" dirty="0"/>
          </a:p>
          <a:p>
            <a:r>
              <a:rPr lang="en-US" sz="2000" i="1" dirty="0"/>
              <a:t>“Micromachining technology has the potential to change the world in some very important ways, many of which are not possible to foresee at this time, in the same way that standard IC technology has so revolutionized our lives and economies”.</a:t>
            </a:r>
          </a:p>
          <a:p>
            <a:pPr>
              <a:buNone/>
            </a:pPr>
            <a:r>
              <a:rPr lang="en-US" sz="1600" i="1" dirty="0"/>
              <a:t>                              Ray </a:t>
            </a:r>
            <a:r>
              <a:rPr lang="en-US" sz="1600" i="1" dirty="0" err="1"/>
              <a:t>Stata</a:t>
            </a:r>
            <a:r>
              <a:rPr lang="en-US" sz="1600" i="1" dirty="0"/>
              <a:t>, Chairman and CEO, Analog Devices, Inc.</a:t>
            </a:r>
          </a:p>
        </p:txBody>
      </p:sp>
      <p:sp>
        <p:nvSpPr>
          <p:cNvPr id="4" name="Slide Number Placeholder 3"/>
          <p:cNvSpPr>
            <a:spLocks noGrp="1"/>
          </p:cNvSpPr>
          <p:nvPr>
            <p:ph type="sldNum" sz="quarter" idx="12"/>
          </p:nvPr>
        </p:nvSpPr>
        <p:spPr/>
        <p:txBody>
          <a:bodyPr/>
          <a:lstStyle/>
          <a:p>
            <a:fld id="{95FC7BBE-341F-4B64-8B40-95D5986F8F01}"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MEMS TECHNOLOGY</a:t>
            </a:r>
            <a:endParaRPr lang="en-US" sz="2800" dirty="0"/>
          </a:p>
        </p:txBody>
      </p:sp>
      <p:sp>
        <p:nvSpPr>
          <p:cNvPr id="3" name="Content Placeholder 2"/>
          <p:cNvSpPr>
            <a:spLocks noGrp="1"/>
          </p:cNvSpPr>
          <p:nvPr>
            <p:ph idx="1"/>
          </p:nvPr>
        </p:nvSpPr>
        <p:spPr>
          <a:xfrm>
            <a:off x="457200" y="1219200"/>
            <a:ext cx="8229600" cy="5105400"/>
          </a:xfrm>
        </p:spPr>
        <p:txBody>
          <a:bodyPr>
            <a:noAutofit/>
          </a:bodyPr>
          <a:lstStyle/>
          <a:p>
            <a:r>
              <a:rPr lang="en-US" sz="2000" i="1" dirty="0"/>
              <a:t>Creates Integrated Electromechanical Systems that merge computing with sensing and actuation.</a:t>
            </a:r>
          </a:p>
          <a:p>
            <a:r>
              <a:rPr lang="en-US" sz="2000" i="1" dirty="0"/>
              <a:t>Mechanical components have dimensions in microns and numbers in millions.</a:t>
            </a:r>
          </a:p>
          <a:p>
            <a:r>
              <a:rPr lang="en-US" sz="2000" i="1" dirty="0"/>
              <a:t>Uses materials and processes of semiconductor electronics.</a:t>
            </a:r>
          </a:p>
          <a:p>
            <a:r>
              <a:rPr lang="en-US" sz="2000" i="1" dirty="0"/>
              <a:t>Wide applications in commercial, industrial and medical systems :</a:t>
            </a:r>
          </a:p>
          <a:p>
            <a:pPr>
              <a:buNone/>
            </a:pPr>
            <a:r>
              <a:rPr lang="en-US" sz="2000" i="1" dirty="0"/>
              <a:t>                            Automobiles</a:t>
            </a:r>
          </a:p>
          <a:p>
            <a:pPr>
              <a:buNone/>
            </a:pPr>
            <a:r>
              <a:rPr lang="en-US" sz="2000" i="1" dirty="0"/>
              <a:t>                            Wearable Sensors to Monitor Vital Biological Functions</a:t>
            </a:r>
          </a:p>
          <a:p>
            <a:pPr>
              <a:buNone/>
            </a:pPr>
            <a:r>
              <a:rPr lang="en-US" sz="2000" i="1" dirty="0"/>
              <a:t>                            Cell Phones</a:t>
            </a:r>
          </a:p>
          <a:p>
            <a:pPr>
              <a:buNone/>
            </a:pPr>
            <a:r>
              <a:rPr lang="en-US" sz="2000" i="1" dirty="0"/>
              <a:t>                             Printers</a:t>
            </a:r>
          </a:p>
          <a:p>
            <a:pPr>
              <a:buNone/>
            </a:pPr>
            <a:r>
              <a:rPr lang="en-US" sz="2000" i="1" dirty="0"/>
              <a:t>                             GPS/Navigation Systems etc.,</a:t>
            </a:r>
          </a:p>
          <a:p>
            <a:pPr>
              <a:buNone/>
            </a:pPr>
            <a:r>
              <a:rPr lang="en-US" sz="2000" b="1" i="1" dirty="0"/>
              <a:t>       Key Characteristics:  Miniaturization (small size and weight), Multiplicity (batch processing), Microelectronics, Small Cost, High Reliability.</a:t>
            </a:r>
          </a:p>
          <a:p>
            <a:pPr>
              <a:buNone/>
            </a:pPr>
            <a:r>
              <a:rPr lang="en-US" sz="2000" b="1" i="1" dirty="0"/>
              <a:t>                                        </a:t>
            </a:r>
          </a:p>
          <a:p>
            <a:endParaRPr lang="en-US" sz="2000" i="1"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 APPLICATIONS OF MEMS</a:t>
            </a:r>
            <a:endParaRPr lang="en-US" sz="2000" dirty="0"/>
          </a:p>
        </p:txBody>
      </p:sp>
      <p:sp>
        <p:nvSpPr>
          <p:cNvPr id="3" name="Content Placeholder 2"/>
          <p:cNvSpPr>
            <a:spLocks noGrp="1"/>
          </p:cNvSpPr>
          <p:nvPr>
            <p:ph idx="1"/>
          </p:nvPr>
        </p:nvSpPr>
        <p:spPr>
          <a:xfrm>
            <a:off x="457200" y="1600200"/>
            <a:ext cx="8229600" cy="4800600"/>
          </a:xfrm>
        </p:spPr>
        <p:txBody>
          <a:bodyPr>
            <a:normAutofit/>
          </a:bodyPr>
          <a:lstStyle/>
          <a:p>
            <a:pPr>
              <a:buNone/>
            </a:pPr>
            <a:r>
              <a:rPr lang="en-US" sz="2000" b="1" i="1" dirty="0"/>
              <a:t>Inertial Measurement:</a:t>
            </a:r>
          </a:p>
          <a:p>
            <a:pPr>
              <a:buNone/>
            </a:pPr>
            <a:r>
              <a:rPr lang="en-US" sz="1800" i="1" dirty="0"/>
              <a:t>                                              Automotive Safety</a:t>
            </a:r>
          </a:p>
          <a:p>
            <a:pPr>
              <a:buNone/>
            </a:pPr>
            <a:r>
              <a:rPr lang="en-US" sz="1800" i="1" dirty="0"/>
              <a:t>                                              Aircraft Navigation</a:t>
            </a:r>
          </a:p>
          <a:p>
            <a:pPr>
              <a:buNone/>
            </a:pPr>
            <a:r>
              <a:rPr lang="en-US" sz="1800" i="1" dirty="0"/>
              <a:t>                                              Platform Stabilization</a:t>
            </a:r>
          </a:p>
          <a:p>
            <a:pPr>
              <a:buNone/>
            </a:pPr>
            <a:r>
              <a:rPr lang="en-US" sz="1800" i="1" dirty="0"/>
              <a:t>                                              Personal/Vehicle Navigation</a:t>
            </a:r>
          </a:p>
          <a:p>
            <a:pPr>
              <a:buNone/>
            </a:pPr>
            <a:r>
              <a:rPr lang="en-US" sz="2000" b="1" i="1" dirty="0"/>
              <a:t>Distributed Sensing and Control:</a:t>
            </a:r>
          </a:p>
          <a:p>
            <a:pPr>
              <a:buNone/>
            </a:pPr>
            <a:r>
              <a:rPr lang="en-US" sz="1800" i="1" dirty="0"/>
              <a:t>                                              Condition-Based Maintenance</a:t>
            </a:r>
          </a:p>
          <a:p>
            <a:pPr>
              <a:buNone/>
            </a:pPr>
            <a:r>
              <a:rPr lang="en-US" sz="1800" i="1" dirty="0"/>
              <a:t>                                              Situational Awareness</a:t>
            </a:r>
          </a:p>
          <a:p>
            <a:pPr>
              <a:buNone/>
            </a:pPr>
            <a:r>
              <a:rPr lang="en-US" sz="1800" i="1" dirty="0"/>
              <a:t>                                             Miniature Analytic Instruments</a:t>
            </a:r>
          </a:p>
          <a:p>
            <a:pPr>
              <a:buNone/>
            </a:pPr>
            <a:r>
              <a:rPr lang="en-US" sz="1800" i="1" dirty="0"/>
              <a:t>                                             Environmental Monitoring</a:t>
            </a:r>
          </a:p>
          <a:p>
            <a:pPr>
              <a:buNone/>
            </a:pPr>
            <a:r>
              <a:rPr lang="en-US" sz="1800" i="1" dirty="0"/>
              <a:t>                                            Biomedical Devices</a:t>
            </a:r>
          </a:p>
          <a:p>
            <a:pPr>
              <a:buNone/>
            </a:pPr>
            <a:r>
              <a:rPr lang="en-US" sz="1800" i="1" dirty="0"/>
              <a:t>                                            Active Structures</a:t>
            </a:r>
          </a:p>
          <a:p>
            <a:pPr>
              <a:buNone/>
            </a:pPr>
            <a:r>
              <a:rPr lang="en-US" sz="2000" b="1" i="1" dirty="0"/>
              <a:t>Information Technology:</a:t>
            </a:r>
          </a:p>
          <a:p>
            <a:pPr>
              <a:buNone/>
            </a:pPr>
            <a:r>
              <a:rPr lang="en-US" sz="1800" i="1" dirty="0"/>
              <a:t>                                            Mass Data Storage &amp; Displays</a:t>
            </a:r>
          </a:p>
          <a:p>
            <a:pPr>
              <a:buNone/>
            </a:pPr>
            <a:endParaRPr lang="en-US" sz="1800" i="1" dirty="0"/>
          </a:p>
          <a:p>
            <a:endParaRPr lang="en-US" sz="1800" i="1" dirty="0"/>
          </a:p>
          <a:p>
            <a:endParaRPr lang="en-US" sz="2000" i="1" dirty="0"/>
          </a:p>
        </p:txBody>
      </p:sp>
      <p:sp>
        <p:nvSpPr>
          <p:cNvPr id="4" name="Slide Number Placeholder 3"/>
          <p:cNvSpPr>
            <a:spLocks noGrp="1"/>
          </p:cNvSpPr>
          <p:nvPr>
            <p:ph type="sldNum" sz="quarter" idx="12"/>
          </p:nvPr>
        </p:nvSpPr>
        <p:spPr>
          <a:xfrm>
            <a:off x="6553200" y="6324600"/>
            <a:ext cx="2133600" cy="365125"/>
          </a:xfrm>
        </p:spPr>
        <p:txBody>
          <a:bodyPr/>
          <a:lstStyle/>
          <a:p>
            <a:fld id="{95FC7BBE-341F-4B64-8B40-95D5986F8F01}"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APPLICATIONS OF MEMS</a:t>
            </a:r>
            <a:endParaRPr lang="en-US" sz="2800" dirty="0"/>
          </a:p>
        </p:txBody>
      </p:sp>
      <p:sp>
        <p:nvSpPr>
          <p:cNvPr id="3" name="Content Placeholder 2"/>
          <p:cNvSpPr>
            <a:spLocks noGrp="1"/>
          </p:cNvSpPr>
          <p:nvPr>
            <p:ph idx="1"/>
          </p:nvPr>
        </p:nvSpPr>
        <p:spPr/>
        <p:txBody>
          <a:bodyPr>
            <a:normAutofit/>
          </a:bodyPr>
          <a:lstStyle/>
          <a:p>
            <a:pPr>
              <a:buNone/>
            </a:pPr>
            <a:r>
              <a:rPr lang="en-US" sz="2000" b="1" i="1" dirty="0"/>
              <a:t>Automotive:                                                     Industrial:</a:t>
            </a:r>
          </a:p>
          <a:p>
            <a:pPr>
              <a:buNone/>
            </a:pPr>
            <a:r>
              <a:rPr lang="en-US" sz="1800" i="1" dirty="0"/>
              <a:t>                          Yaw Sensors                                                       Factory Automation</a:t>
            </a:r>
          </a:p>
          <a:p>
            <a:pPr>
              <a:buNone/>
            </a:pPr>
            <a:r>
              <a:rPr lang="en-US" sz="1800" i="1" dirty="0"/>
              <a:t>                           Gyroscopes                                                        Office Automation</a:t>
            </a:r>
          </a:p>
          <a:p>
            <a:pPr>
              <a:buNone/>
            </a:pPr>
            <a:r>
              <a:rPr lang="en-US" sz="1800" i="1" dirty="0"/>
              <a:t>                           Accelerometers                                                 Process Control</a:t>
            </a:r>
          </a:p>
          <a:p>
            <a:pPr>
              <a:buNone/>
            </a:pPr>
            <a:r>
              <a:rPr lang="en-US" sz="1800" i="1" dirty="0"/>
              <a:t>                           Airbag Sensors</a:t>
            </a:r>
          </a:p>
          <a:p>
            <a:pPr>
              <a:buNone/>
            </a:pPr>
            <a:endParaRPr lang="en-US" sz="1800" i="1" dirty="0"/>
          </a:p>
          <a:p>
            <a:pPr>
              <a:buNone/>
            </a:pPr>
            <a:r>
              <a:rPr lang="en-US" sz="2000" b="1" i="1" dirty="0"/>
              <a:t>Telecommunications :                                      Medical:</a:t>
            </a:r>
          </a:p>
          <a:p>
            <a:pPr>
              <a:buNone/>
            </a:pPr>
            <a:r>
              <a:rPr lang="en-US" sz="1800" i="1" dirty="0"/>
              <a:t>                           Antenna Stabilization                                        Blood Analysis</a:t>
            </a:r>
          </a:p>
          <a:p>
            <a:pPr>
              <a:buNone/>
            </a:pPr>
            <a:r>
              <a:rPr lang="en-US" sz="1800" i="1" dirty="0"/>
              <a:t>                           GPS/Navigation                                                  DNA Analysis</a:t>
            </a:r>
          </a:p>
          <a:p>
            <a:pPr>
              <a:buNone/>
            </a:pPr>
            <a:r>
              <a:rPr lang="en-US" sz="1800" i="1" dirty="0"/>
              <a:t>                           Wireless Communication                                  Virtual Reality</a:t>
            </a:r>
          </a:p>
          <a:p>
            <a:pPr>
              <a:buNone/>
            </a:pPr>
            <a:r>
              <a:rPr lang="en-US" sz="2000" i="1" dirty="0"/>
              <a:t>                                                                                </a:t>
            </a:r>
            <a:endParaRPr lang="en-US" sz="1800" i="1"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NANOTECHNOLOGY </a:t>
            </a:r>
            <a:endParaRPr lang="en-US" sz="2800"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pPr>
              <a:buNone/>
            </a:pPr>
            <a:r>
              <a:rPr lang="en-US" sz="4400" b="1" i="1" dirty="0"/>
              <a:t>The NNI defines Nanotechnology as consisting of all of the following: </a:t>
            </a:r>
          </a:p>
          <a:p>
            <a:pPr>
              <a:buNone/>
            </a:pPr>
            <a:endParaRPr lang="en-US" sz="8000" dirty="0"/>
          </a:p>
          <a:p>
            <a:r>
              <a:rPr lang="en-US" sz="3600" i="1" dirty="0"/>
              <a:t>Research &amp; technology development at the 1-to-100nm range.</a:t>
            </a:r>
          </a:p>
          <a:p>
            <a:pPr>
              <a:buNone/>
            </a:pPr>
            <a:endParaRPr lang="en-US" sz="3600" i="1" dirty="0"/>
          </a:p>
          <a:p>
            <a:r>
              <a:rPr lang="en-US" sz="3600" i="1" dirty="0"/>
              <a:t>Creating &amp; using structures that have novel properties because of their small size.</a:t>
            </a:r>
          </a:p>
          <a:p>
            <a:endParaRPr lang="en-US" sz="3600" i="1" dirty="0"/>
          </a:p>
          <a:p>
            <a:r>
              <a:rPr lang="en-US" sz="3600" i="1" dirty="0"/>
              <a:t>Ability to control/manipulate at atomic scale.</a:t>
            </a:r>
          </a:p>
          <a:p>
            <a:endParaRPr lang="en-US" sz="4200" dirty="0"/>
          </a:p>
          <a:p>
            <a:pPr>
              <a:buNone/>
            </a:pPr>
            <a:endParaRPr lang="en-US" sz="7000" dirty="0"/>
          </a:p>
          <a:p>
            <a:pPr>
              <a:buNone/>
            </a:pPr>
            <a:r>
              <a:rPr lang="en-US" sz="2500" i="1" dirty="0"/>
              <a:t>Reference: Nanotechnology for Dummies by Richard Booker and Earl </a:t>
            </a:r>
            <a:r>
              <a:rPr lang="en-US" sz="2500" i="1" dirty="0" err="1"/>
              <a:t>Boysen</a:t>
            </a:r>
            <a:r>
              <a:rPr lang="en-US" sz="2500" i="1" dirty="0"/>
              <a:t>, Wiley Publishing, Inc.</a:t>
            </a:r>
          </a:p>
          <a:p>
            <a:pPr>
              <a:buNone/>
            </a:pPr>
            <a:endParaRPr lang="en-US" i="1" dirty="0"/>
          </a:p>
          <a:p>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t>NANOTECHNOLOGY </a:t>
            </a:r>
            <a:r>
              <a:rPr lang="en-US" sz="2000" b="1" i="1" dirty="0"/>
              <a:t>(Continued) </a:t>
            </a:r>
            <a:endParaRPr lang="en-US" sz="2000" dirty="0"/>
          </a:p>
        </p:txBody>
      </p:sp>
      <p:sp>
        <p:nvSpPr>
          <p:cNvPr id="3" name="Content Placeholder 2"/>
          <p:cNvSpPr>
            <a:spLocks noGrp="1"/>
          </p:cNvSpPr>
          <p:nvPr>
            <p:ph idx="1"/>
          </p:nvPr>
        </p:nvSpPr>
        <p:spPr>
          <a:xfrm>
            <a:off x="457200" y="1371600"/>
            <a:ext cx="8229600" cy="5105400"/>
          </a:xfrm>
        </p:spPr>
        <p:txBody>
          <a:bodyPr>
            <a:normAutofit fontScale="25000" lnSpcReduction="20000"/>
          </a:bodyPr>
          <a:lstStyle/>
          <a:p>
            <a:pPr>
              <a:buNone/>
            </a:pPr>
            <a:r>
              <a:rPr lang="en-US" sz="9600" b="1" i="1" dirty="0"/>
              <a:t>KEY Elements of Nanotechnology:</a:t>
            </a:r>
          </a:p>
          <a:p>
            <a:pPr>
              <a:buNone/>
            </a:pPr>
            <a:endParaRPr lang="en-US" sz="2600" b="1" i="1" dirty="0"/>
          </a:p>
          <a:p>
            <a:pPr>
              <a:buNone/>
            </a:pPr>
            <a:endParaRPr lang="en-US" sz="2600" b="1" i="1" dirty="0"/>
          </a:p>
          <a:p>
            <a:r>
              <a:rPr lang="en-US" sz="8000" b="1" i="1" dirty="0" err="1"/>
              <a:t>Buckyball</a:t>
            </a:r>
            <a:r>
              <a:rPr lang="en-US" sz="8000" b="1" i="1" dirty="0"/>
              <a:t>-</a:t>
            </a:r>
            <a:r>
              <a:rPr lang="en-US" sz="8000" i="1" dirty="0"/>
              <a:t> A soccer-ball shaped molecule made of 60 carbon atoms. Applications: Composite reinforcement, drug delivery.</a:t>
            </a:r>
          </a:p>
          <a:p>
            <a:pPr>
              <a:buNone/>
            </a:pPr>
            <a:endParaRPr lang="en-US" sz="8000" i="1" dirty="0"/>
          </a:p>
          <a:p>
            <a:r>
              <a:rPr lang="en-US" sz="8000" b="1" i="1" dirty="0"/>
              <a:t>Carbon </a:t>
            </a:r>
            <a:r>
              <a:rPr lang="en-US" sz="8000" b="1" i="1" dirty="0" err="1"/>
              <a:t>Nanotube</a:t>
            </a:r>
            <a:r>
              <a:rPr lang="en-US" sz="8000" b="1" i="1" dirty="0"/>
              <a:t>: </a:t>
            </a:r>
            <a:r>
              <a:rPr lang="en-US" sz="8000" i="1" dirty="0"/>
              <a:t>A sheet of graphite rolled into a tube. Applications: Composite reinforcement, conductive wire, fuel cells, high-resolution displays.</a:t>
            </a:r>
          </a:p>
          <a:p>
            <a:pPr>
              <a:buNone/>
            </a:pPr>
            <a:endParaRPr lang="en-US" sz="8000" i="1" dirty="0"/>
          </a:p>
          <a:p>
            <a:r>
              <a:rPr lang="en-US" sz="8000" b="1" i="1" dirty="0"/>
              <a:t>Quantum Dot: </a:t>
            </a:r>
            <a:r>
              <a:rPr lang="en-US" sz="8000" i="1" dirty="0"/>
              <a:t>A semiconductor </a:t>
            </a:r>
            <a:r>
              <a:rPr lang="en-US" sz="8000" i="1" dirty="0" err="1"/>
              <a:t>nanocrystal</a:t>
            </a:r>
            <a:r>
              <a:rPr lang="en-US" sz="8000" i="1" dirty="0"/>
              <a:t> whose electrons show discrete energy levels, much like an atom. Applications: Medical imaging, energy-efficient light bulbs.</a:t>
            </a:r>
          </a:p>
          <a:p>
            <a:pPr>
              <a:buNone/>
            </a:pPr>
            <a:endParaRPr lang="en-US" sz="8000" i="1" dirty="0"/>
          </a:p>
          <a:p>
            <a:r>
              <a:rPr lang="en-US" sz="8000" b="1" i="1" dirty="0" err="1"/>
              <a:t>Nanoshell</a:t>
            </a:r>
            <a:r>
              <a:rPr lang="en-US" sz="8000" b="1" i="1" dirty="0"/>
              <a:t>: </a:t>
            </a:r>
            <a:r>
              <a:rPr lang="en-US" sz="8000" i="1" dirty="0"/>
              <a:t>A </a:t>
            </a:r>
            <a:r>
              <a:rPr lang="en-US" sz="8000" i="1" dirty="0" err="1"/>
              <a:t>nanoparticle</a:t>
            </a:r>
            <a:r>
              <a:rPr lang="en-US" sz="8000" i="1" dirty="0"/>
              <a:t> composed of a silica core surrounded by a gold coating. Applications: Medical imaging, cancer therapy.</a:t>
            </a:r>
          </a:p>
          <a:p>
            <a:endParaRPr lang="en-US" sz="8000" dirty="0"/>
          </a:p>
          <a:p>
            <a:pPr>
              <a:buNone/>
            </a:pPr>
            <a:r>
              <a:rPr lang="en-US" sz="5600" i="1" dirty="0"/>
              <a:t>Reference: Nanotechnology for Dummies by Richard Booker and Earl </a:t>
            </a:r>
            <a:r>
              <a:rPr lang="en-US" sz="5600" i="1" dirty="0" err="1"/>
              <a:t>Boysen</a:t>
            </a:r>
            <a:r>
              <a:rPr lang="en-US" sz="5600" i="1" dirty="0"/>
              <a:t>, Wiley Publishing, Inc.</a:t>
            </a:r>
          </a:p>
          <a:p>
            <a:endParaRPr lang="en-US" sz="6200" i="1" dirty="0"/>
          </a:p>
          <a:p>
            <a:pPr>
              <a:buNone/>
            </a:pPr>
            <a:endParaRPr lang="en-US" sz="4200" dirty="0"/>
          </a:p>
          <a:p>
            <a:pPr>
              <a:buNone/>
            </a:pPr>
            <a:endParaRPr lang="en-US" sz="2800" dirty="0"/>
          </a:p>
          <a:p>
            <a:pPr>
              <a:buNone/>
            </a:pPr>
            <a:endParaRPr lang="en-US" sz="2800" dirty="0"/>
          </a:p>
          <a:p>
            <a:pPr>
              <a:buNone/>
            </a:pPr>
            <a:endParaRPr lang="en-US" sz="2800" dirty="0"/>
          </a:p>
          <a:p>
            <a:pPr>
              <a:buNone/>
            </a:pPr>
            <a:endParaRPr lang="en-US" sz="2800" dirty="0"/>
          </a:p>
          <a:p>
            <a:pPr>
              <a:buNone/>
            </a:pPr>
            <a:endParaRPr lang="en-US" sz="2800" dirty="0"/>
          </a:p>
          <a:p>
            <a:endParaRPr lang="en-US" b="1" i="1"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C7BBE-341F-4B64-8B40-95D5986F8F01}" type="slidenum">
              <a:rPr lang="en-US" smtClean="0"/>
              <a:pPr/>
              <a:t>16</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2057400" y="887104"/>
            <a:ext cx="4572000" cy="416256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t>NANOTECHNOLOGY</a:t>
            </a:r>
            <a:r>
              <a:rPr lang="en-US" sz="3600" b="1" i="1" dirty="0"/>
              <a:t> </a:t>
            </a:r>
            <a:r>
              <a:rPr lang="en-US" sz="2000" b="1" i="1" dirty="0"/>
              <a:t>(Continued) </a:t>
            </a:r>
            <a:endParaRPr lang="en-US" dirty="0"/>
          </a:p>
        </p:txBody>
      </p:sp>
      <p:sp>
        <p:nvSpPr>
          <p:cNvPr id="3" name="Content Placeholder 2"/>
          <p:cNvSpPr>
            <a:spLocks noGrp="1"/>
          </p:cNvSpPr>
          <p:nvPr>
            <p:ph idx="1"/>
          </p:nvPr>
        </p:nvSpPr>
        <p:spPr>
          <a:xfrm>
            <a:off x="457200" y="1295400"/>
            <a:ext cx="8229600" cy="5334000"/>
          </a:xfrm>
        </p:spPr>
        <p:txBody>
          <a:bodyPr>
            <a:normAutofit fontScale="40000" lnSpcReduction="20000"/>
          </a:bodyPr>
          <a:lstStyle/>
          <a:p>
            <a:pPr>
              <a:buNone/>
            </a:pPr>
            <a:r>
              <a:rPr lang="en-US" sz="6000" b="1" i="1" dirty="0"/>
              <a:t>Typical Applications of Nanotechnology:</a:t>
            </a:r>
          </a:p>
          <a:p>
            <a:pPr>
              <a:buNone/>
            </a:pPr>
            <a:endParaRPr lang="en-US" sz="2600" b="1" i="1" dirty="0"/>
          </a:p>
          <a:p>
            <a:r>
              <a:rPr lang="en-US" sz="5000" b="1" i="1" dirty="0"/>
              <a:t>Single-electron transistor (SET): </a:t>
            </a:r>
            <a:r>
              <a:rPr lang="en-US" sz="5000" i="1" dirty="0"/>
              <a:t>Uses a single electron to indicate whether it represents a 1 or a 0, thereby greatly reducing the energy required to run a processor and limiting the heat levels generated during operation.</a:t>
            </a:r>
          </a:p>
          <a:p>
            <a:endParaRPr lang="en-US" sz="5000" i="1" dirty="0"/>
          </a:p>
          <a:p>
            <a:r>
              <a:rPr lang="en-US" sz="5000" b="1" i="1" dirty="0"/>
              <a:t>Magnetic random-access memory (MRAM): </a:t>
            </a:r>
            <a:r>
              <a:rPr lang="en-US" sz="5000" i="1" dirty="0"/>
              <a:t>Non-volatile electronic memory that is faster &amp; uses less energy than conventional Dynamic RAM. </a:t>
            </a:r>
          </a:p>
          <a:p>
            <a:endParaRPr lang="en-US" sz="5000" i="1" dirty="0"/>
          </a:p>
          <a:p>
            <a:r>
              <a:rPr lang="en-US" sz="5000" b="1" i="1" dirty="0" err="1"/>
              <a:t>Spintronics</a:t>
            </a:r>
            <a:r>
              <a:rPr lang="en-US" sz="5000" b="1" i="1" dirty="0"/>
              <a:t>: </a:t>
            </a:r>
            <a:r>
              <a:rPr lang="en-US" sz="5000" i="1" dirty="0"/>
              <a:t>“Spin-based electronics,” uses electron’s spin &amp; its charge to represent binary 1s &amp;  0s.</a:t>
            </a:r>
          </a:p>
          <a:p>
            <a:pPr>
              <a:buNone/>
            </a:pPr>
            <a:endParaRPr lang="en-US" sz="5000" i="1" dirty="0"/>
          </a:p>
          <a:p>
            <a:r>
              <a:rPr lang="en-US" sz="5000" b="1" i="1" dirty="0"/>
              <a:t>Quantum Computing: </a:t>
            </a:r>
            <a:r>
              <a:rPr lang="en-US" sz="5000" i="1" dirty="0"/>
              <a:t>Unlike a conventional computer it uses quantum mechanical properties of superposition &amp; entanglement to perform operations on data &amp; will rely on probability (in effect, “it is highly likely that the answer is….”). The QC will run in parallel, performing many operations at once.</a:t>
            </a:r>
            <a:r>
              <a:rPr lang="en-US" sz="5400" dirty="0"/>
              <a:t> </a:t>
            </a:r>
          </a:p>
          <a:p>
            <a:endParaRPr lang="en-US" sz="5400" dirty="0"/>
          </a:p>
          <a:p>
            <a:pPr>
              <a:buNone/>
            </a:pPr>
            <a:r>
              <a:rPr lang="en-US" sz="3500" i="1" dirty="0"/>
              <a:t>Reference: Nanotechnology for Dummies by Richard Booker and Earl </a:t>
            </a:r>
            <a:r>
              <a:rPr lang="en-US" sz="3500" i="1" dirty="0" err="1"/>
              <a:t>Boysen</a:t>
            </a:r>
            <a:r>
              <a:rPr lang="en-US" sz="3500" i="1" dirty="0"/>
              <a:t>, Wiley Publishing, Inc.</a:t>
            </a:r>
          </a:p>
          <a:p>
            <a:endParaRPr lang="en-US" sz="5000" i="1" dirty="0"/>
          </a:p>
          <a:p>
            <a:pPr>
              <a:buNone/>
            </a:pPr>
            <a:endParaRPr lang="en-US" sz="5000" i="1" dirty="0"/>
          </a:p>
          <a:p>
            <a:pPr>
              <a:buNone/>
            </a:pPr>
            <a:endParaRPr lang="en-US" sz="5000" i="1" dirty="0"/>
          </a:p>
          <a:p>
            <a:pPr>
              <a:buNone/>
            </a:pPr>
            <a:endParaRPr lang="en-US" sz="5000" i="1" dirty="0"/>
          </a:p>
          <a:p>
            <a:pPr>
              <a:buNone/>
            </a:pPr>
            <a:endParaRPr lang="en-US" sz="5000" i="1" dirty="0"/>
          </a:p>
          <a:p>
            <a:pPr>
              <a:buNone/>
            </a:pPr>
            <a:endParaRPr lang="en-US" sz="3600" i="1" dirty="0"/>
          </a:p>
          <a:p>
            <a:pPr>
              <a:buNone/>
            </a:pPr>
            <a:endParaRPr lang="en-US" sz="3600" i="1" dirty="0"/>
          </a:p>
          <a:p>
            <a:endParaRPr lang="en-US" sz="3600" i="1" dirty="0"/>
          </a:p>
          <a:p>
            <a:endParaRPr lang="en-US" i="1" dirty="0"/>
          </a:p>
          <a:p>
            <a:endParaRPr lang="en-US" sz="2000" i="1" dirty="0"/>
          </a:p>
          <a:p>
            <a:endParaRPr lang="en-US" sz="2000" i="1" dirty="0"/>
          </a:p>
          <a:p>
            <a:endParaRPr lang="en-US" sz="2000" i="1" dirty="0"/>
          </a:p>
          <a:p>
            <a:endParaRPr lang="en-US" sz="2000" i="1" dirty="0"/>
          </a:p>
          <a:p>
            <a:pPr>
              <a:buNone/>
            </a:pPr>
            <a:endParaRPr lang="en-US" sz="2000" i="1" dirty="0"/>
          </a:p>
          <a:p>
            <a:endParaRPr lang="en-US" b="1"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t>NANOTECHNOLOGY </a:t>
            </a:r>
            <a:r>
              <a:rPr lang="en-US" sz="2000" b="1" i="1" dirty="0"/>
              <a:t>(Continued) </a:t>
            </a:r>
            <a:endParaRPr lang="en-US" dirty="0"/>
          </a:p>
        </p:txBody>
      </p:sp>
      <p:sp>
        <p:nvSpPr>
          <p:cNvPr id="3" name="Content Placeholder 2"/>
          <p:cNvSpPr>
            <a:spLocks noGrp="1"/>
          </p:cNvSpPr>
          <p:nvPr>
            <p:ph idx="1"/>
          </p:nvPr>
        </p:nvSpPr>
        <p:spPr>
          <a:xfrm>
            <a:off x="457200" y="1371600"/>
            <a:ext cx="8229600" cy="5181600"/>
          </a:xfrm>
        </p:spPr>
        <p:txBody>
          <a:bodyPr>
            <a:normAutofit fontScale="70000" lnSpcReduction="20000"/>
          </a:bodyPr>
          <a:lstStyle/>
          <a:p>
            <a:pPr>
              <a:buNone/>
            </a:pPr>
            <a:r>
              <a:rPr lang="en-US" sz="3400" b="1" i="1" dirty="0"/>
              <a:t>Typical Applications of Nanotechnology (</a:t>
            </a:r>
            <a:r>
              <a:rPr lang="en-US" sz="3400" b="1" i="1" dirty="0" err="1"/>
              <a:t>contd</a:t>
            </a:r>
            <a:r>
              <a:rPr lang="en-US" sz="3400" b="1" i="1" dirty="0"/>
              <a:t>)</a:t>
            </a:r>
          </a:p>
          <a:p>
            <a:pPr>
              <a:buNone/>
            </a:pPr>
            <a:endParaRPr lang="en-US" sz="5000" b="1" i="1" dirty="0"/>
          </a:p>
          <a:p>
            <a:r>
              <a:rPr lang="en-US" sz="2900" b="1" i="1" dirty="0"/>
              <a:t>Quantum cryptography:</a:t>
            </a:r>
            <a:r>
              <a:rPr lang="en-US" sz="2900" i="1" dirty="0"/>
              <a:t>  Based on traditional key-based crypt., using unique properties of quantum mechanics to provide a secure key exchange. </a:t>
            </a:r>
          </a:p>
          <a:p>
            <a:pPr>
              <a:buNone/>
            </a:pPr>
            <a:endParaRPr lang="en-US" sz="2900" i="1" dirty="0"/>
          </a:p>
          <a:p>
            <a:r>
              <a:rPr lang="en-US" sz="2900" b="1" i="1" dirty="0"/>
              <a:t>Photonic crystals: </a:t>
            </a:r>
            <a:r>
              <a:rPr lang="en-US" sz="2900" i="1" dirty="0" err="1"/>
              <a:t>Nano</a:t>
            </a:r>
            <a:r>
              <a:rPr lang="en-US" sz="2900" i="1" dirty="0"/>
              <a:t> crystals that guide photons according to structural properties (optical router for Internet info. exchange).</a:t>
            </a:r>
          </a:p>
          <a:p>
            <a:endParaRPr lang="en-US" sz="2900" i="1" dirty="0"/>
          </a:p>
          <a:p>
            <a:r>
              <a:rPr lang="en-US" sz="2900" b="1" i="1" dirty="0"/>
              <a:t>Other:</a:t>
            </a:r>
            <a:r>
              <a:rPr lang="en-US" sz="2900" i="1" dirty="0"/>
              <a:t> Cell phones with longer battery life, smaller &amp; more accurate GPS, faster &amp; smaller computers, smaller &amp; more efficient memory, smart materials, fast &amp; accurate DNA fingerprinting, medical diagnostics &amp; drug delivery, etc. </a:t>
            </a:r>
          </a:p>
          <a:p>
            <a:pPr>
              <a:buNone/>
            </a:pPr>
            <a:endParaRPr lang="en-US" sz="4200" i="1" dirty="0"/>
          </a:p>
          <a:p>
            <a:pPr>
              <a:buNone/>
            </a:pPr>
            <a:r>
              <a:rPr lang="en-US" sz="2200" i="1" dirty="0"/>
              <a:t>Reference: Nanotechnology for Dummies by Richard Booker and Earl </a:t>
            </a:r>
            <a:r>
              <a:rPr lang="en-US" sz="2200" i="1" dirty="0" err="1"/>
              <a:t>Boysen</a:t>
            </a:r>
            <a:r>
              <a:rPr lang="en-US" sz="2200" i="1" dirty="0"/>
              <a:t>, Wiley Publishing, Inc.</a:t>
            </a:r>
          </a:p>
          <a:p>
            <a:pPr>
              <a:buNone/>
            </a:pPr>
            <a:endParaRPr lang="en-US" sz="3500" dirty="0"/>
          </a:p>
          <a:p>
            <a:endParaRPr lang="en-US" sz="7000" dirty="0"/>
          </a:p>
          <a:p>
            <a:endParaRPr lang="en-US" sz="5900" dirty="0"/>
          </a:p>
          <a:p>
            <a:pPr>
              <a:buNone/>
            </a:pPr>
            <a:endParaRPr lang="en-US" sz="4000" dirty="0"/>
          </a:p>
          <a:p>
            <a:pPr>
              <a:buNone/>
            </a:pPr>
            <a:endParaRPr lang="en-US" sz="4000" dirty="0"/>
          </a:p>
          <a:p>
            <a:pPr>
              <a:buNone/>
            </a:pPr>
            <a:endParaRPr lang="en-US" sz="4000" dirty="0"/>
          </a:p>
          <a:p>
            <a:pPr>
              <a:buNone/>
            </a:pPr>
            <a:endParaRPr lang="en-US" sz="4000" dirty="0"/>
          </a:p>
          <a:p>
            <a:pPr>
              <a:buNone/>
            </a:pPr>
            <a:endParaRPr lang="en-US" sz="2800" dirty="0"/>
          </a:p>
          <a:p>
            <a:endParaRPr lang="en-US" b="1" dirty="0"/>
          </a:p>
          <a:p>
            <a:pPr>
              <a:buNone/>
            </a:pPr>
            <a:endParaRPr lang="en-US"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C7BBE-341F-4B64-8B40-95D5986F8F01}" type="slidenum">
              <a:rPr lang="en-US" smtClean="0"/>
              <a:pPr/>
              <a:t>19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2905125" y="533400"/>
            <a:ext cx="3333750" cy="457200"/>
          </a:xfrm>
          <a:prstGeom prst="rect">
            <a:avLst/>
          </a:prstGeom>
          <a:noFill/>
          <a:ln w="9525">
            <a:noFill/>
            <a:miter lim="800000"/>
            <a:headEnd/>
            <a:tailEnd/>
          </a:ln>
        </p:spPr>
      </p:pic>
      <p:sp>
        <p:nvSpPr>
          <p:cNvPr id="4" name="Rectangle 3"/>
          <p:cNvSpPr/>
          <p:nvPr/>
        </p:nvSpPr>
        <p:spPr>
          <a:xfrm>
            <a:off x="304800" y="1066801"/>
            <a:ext cx="8686800" cy="461665"/>
          </a:xfrm>
          <a:prstGeom prst="rect">
            <a:avLst/>
          </a:prstGeom>
        </p:spPr>
        <p:txBody>
          <a:bodyPr wrap="square">
            <a:spAutoFit/>
          </a:bodyPr>
          <a:lstStyle/>
          <a:p>
            <a:r>
              <a:rPr lang="en-US" sz="2400" b="1" i="1" dirty="0"/>
              <a:t>     Translational Applications of </a:t>
            </a:r>
            <a:r>
              <a:rPr lang="en-US" sz="2400" b="1" i="1" dirty="0" err="1"/>
              <a:t>Nanoscale</a:t>
            </a:r>
            <a:r>
              <a:rPr lang="en-US" sz="2400" b="1" i="1" dirty="0"/>
              <a:t> </a:t>
            </a:r>
            <a:r>
              <a:rPr lang="en-US" sz="2400" b="1" i="1" dirty="0" err="1"/>
              <a:t>Multiferroic</a:t>
            </a:r>
            <a:r>
              <a:rPr lang="en-US" sz="2400" b="1" i="1" dirty="0"/>
              <a:t> Systems </a:t>
            </a:r>
          </a:p>
        </p:txBody>
      </p:sp>
      <p:pic>
        <p:nvPicPr>
          <p:cNvPr id="2051" name="Picture 3"/>
          <p:cNvPicPr>
            <a:picLocks noChangeAspect="1" noChangeArrowheads="1"/>
          </p:cNvPicPr>
          <p:nvPr/>
        </p:nvPicPr>
        <p:blipFill>
          <a:blip r:embed="rId3" cstate="print"/>
          <a:srcRect/>
          <a:stretch>
            <a:fillRect/>
          </a:stretch>
        </p:blipFill>
        <p:spPr bwMode="auto">
          <a:xfrm>
            <a:off x="2843213" y="2514600"/>
            <a:ext cx="3457575" cy="1447801"/>
          </a:xfrm>
          <a:prstGeom prst="rect">
            <a:avLst/>
          </a:prstGeom>
          <a:noFill/>
          <a:ln w="9525">
            <a:noFill/>
            <a:miter lim="800000"/>
            <a:headEnd/>
            <a:tailEnd/>
          </a:ln>
        </p:spPr>
      </p:pic>
      <p:sp>
        <p:nvSpPr>
          <p:cNvPr id="7" name="Rectangle 6"/>
          <p:cNvSpPr/>
          <p:nvPr/>
        </p:nvSpPr>
        <p:spPr>
          <a:xfrm>
            <a:off x="381000" y="3962400"/>
            <a:ext cx="8610600" cy="2523768"/>
          </a:xfrm>
          <a:prstGeom prst="rect">
            <a:avLst/>
          </a:prstGeom>
        </p:spPr>
        <p:txBody>
          <a:bodyPr wrap="square">
            <a:spAutoFit/>
          </a:bodyPr>
          <a:lstStyle/>
          <a:p>
            <a:endParaRPr lang="en-US" dirty="0">
              <a:latin typeface="Palatino Linotype"/>
            </a:endParaRPr>
          </a:p>
          <a:p>
            <a:r>
              <a:rPr lang="en-US" dirty="0">
                <a:latin typeface="Palatino Linotype"/>
              </a:rPr>
              <a:t>●</a:t>
            </a:r>
            <a:r>
              <a:rPr lang="en-US" sz="2000" i="1" dirty="0"/>
              <a:t>Electromagnetic devices operate by passing an electric current through a wire. </a:t>
            </a:r>
          </a:p>
          <a:p>
            <a:endParaRPr lang="en-US" sz="2000" i="1" dirty="0"/>
          </a:p>
          <a:p>
            <a:r>
              <a:rPr lang="en-US" sz="2000" i="1" dirty="0"/>
              <a:t>● Works extremely well in large scale but fails in the small scale (limits miniaturization).  Like water flowing through a pipe, as  wire diameter decreases, so does  amount of current flowing through it, limiting the ability to create and control electromagnetic energy.  </a:t>
            </a:r>
          </a:p>
          <a:p>
            <a:endParaRPr lang="en-US" sz="2000" i="1" dirty="0"/>
          </a:p>
        </p:txBody>
      </p:sp>
      <p:sp>
        <p:nvSpPr>
          <p:cNvPr id="11" name="Rectangle 10"/>
          <p:cNvSpPr/>
          <p:nvPr/>
        </p:nvSpPr>
        <p:spPr>
          <a:xfrm>
            <a:off x="762000" y="1676400"/>
            <a:ext cx="7696200" cy="923330"/>
          </a:xfrm>
          <a:prstGeom prst="rect">
            <a:avLst/>
          </a:prstGeom>
        </p:spPr>
        <p:txBody>
          <a:bodyPr wrap="square">
            <a:spAutoFit/>
          </a:bodyPr>
          <a:lstStyle/>
          <a:p>
            <a:r>
              <a:rPr lang="en-US" b="1" dirty="0"/>
              <a:t>The NSF-funded multimillion-dollar program, based on a new approach to electronics, could lead to tiny devices once considered fantasy</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INTRODUCTION</a:t>
            </a:r>
          </a:p>
        </p:txBody>
      </p:sp>
      <p:sp>
        <p:nvSpPr>
          <p:cNvPr id="3" name="Content Placeholder 2"/>
          <p:cNvSpPr>
            <a:spLocks noGrp="1"/>
          </p:cNvSpPr>
          <p:nvPr>
            <p:ph idx="1"/>
          </p:nvPr>
        </p:nvSpPr>
        <p:spPr>
          <a:xfrm>
            <a:off x="381000" y="1676400"/>
            <a:ext cx="8382000" cy="4449763"/>
          </a:xfrm>
        </p:spPr>
        <p:txBody>
          <a:bodyPr>
            <a:normAutofit/>
          </a:bodyPr>
          <a:lstStyle/>
          <a:p>
            <a:pPr>
              <a:buNone/>
            </a:pPr>
            <a:r>
              <a:rPr lang="en-US" sz="2400" b="1" i="1" dirty="0"/>
              <a:t>     Numerous technologies are advancing at an unimaginable rate and it is not possible to cover all of them during the course of this presentation . This presentation will focus on :</a:t>
            </a:r>
          </a:p>
          <a:p>
            <a:pPr>
              <a:buNone/>
            </a:pPr>
            <a:endParaRPr lang="en-US" sz="2400" b="1" i="1" dirty="0"/>
          </a:p>
          <a:p>
            <a:pPr>
              <a:buNone/>
            </a:pPr>
            <a:r>
              <a:rPr lang="en-US" sz="2000" b="1" i="1" dirty="0"/>
              <a:t>                       Intelligent Sensors and Wireless Sensor Networks</a:t>
            </a:r>
          </a:p>
          <a:p>
            <a:pPr>
              <a:buNone/>
            </a:pPr>
            <a:r>
              <a:rPr lang="en-US" sz="2000" b="1" i="1" dirty="0"/>
              <a:t>                       Intelligent Cars and Smart Highways</a:t>
            </a:r>
          </a:p>
          <a:p>
            <a:pPr>
              <a:buNone/>
            </a:pPr>
            <a:r>
              <a:rPr lang="en-US" sz="2000" b="1" i="1" dirty="0"/>
              <a:t>                       Tele-Health (Wireless Healthcare)</a:t>
            </a:r>
          </a:p>
          <a:p>
            <a:pPr>
              <a:buNone/>
            </a:pPr>
            <a:r>
              <a:rPr lang="en-US" sz="2000" b="1" i="1" dirty="0"/>
              <a:t>                       </a:t>
            </a:r>
            <a:r>
              <a:rPr lang="en-US" sz="2000" b="1" i="1" dirty="0" err="1"/>
              <a:t>Microelectromechanical</a:t>
            </a:r>
            <a:r>
              <a:rPr lang="en-US" sz="2000" b="1" i="1" dirty="0"/>
              <a:t> Systems (MEMS)</a:t>
            </a:r>
          </a:p>
          <a:p>
            <a:pPr>
              <a:buNone/>
            </a:pPr>
            <a:r>
              <a:rPr lang="en-US" sz="2000" b="1" i="1" dirty="0"/>
              <a:t>                       Nanotechnology</a:t>
            </a:r>
          </a:p>
          <a:p>
            <a:pPr>
              <a:buNone/>
            </a:pPr>
            <a:r>
              <a:rPr lang="en-US" sz="2000" b="1" i="1" dirty="0"/>
              <a:t>                       Clean Technology</a:t>
            </a:r>
          </a:p>
          <a:p>
            <a:pPr>
              <a:buNone/>
            </a:pPr>
            <a:r>
              <a:rPr lang="en-US" sz="2000" b="1" i="1" dirty="0"/>
              <a:t>                       Robotics and Automation</a:t>
            </a:r>
          </a:p>
        </p:txBody>
      </p:sp>
      <p:sp>
        <p:nvSpPr>
          <p:cNvPr id="4" name="Slide Number Placeholder 3"/>
          <p:cNvSpPr>
            <a:spLocks noGrp="1"/>
          </p:cNvSpPr>
          <p:nvPr>
            <p:ph type="sldNum" sz="quarter" idx="12"/>
          </p:nvPr>
        </p:nvSpPr>
        <p:spPr/>
        <p:txBody>
          <a:bodyPr/>
          <a:lstStyle/>
          <a:p>
            <a:fld id="{95FC7BBE-341F-4B64-8B40-95D5986F8F0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C7BBE-341F-4B64-8B40-95D5986F8F01}" type="slidenum">
              <a:rPr lang="en-US" smtClean="0"/>
              <a:pPr/>
              <a:t>20</a:t>
            </a:fld>
            <a:endParaRPr lang="en-US"/>
          </a:p>
        </p:txBody>
      </p:sp>
      <p:sp>
        <p:nvSpPr>
          <p:cNvPr id="3" name="Rectangle 2"/>
          <p:cNvSpPr/>
          <p:nvPr/>
        </p:nvSpPr>
        <p:spPr>
          <a:xfrm>
            <a:off x="685800" y="838200"/>
            <a:ext cx="8458200" cy="6401753"/>
          </a:xfrm>
          <a:prstGeom prst="rect">
            <a:avLst/>
          </a:prstGeom>
        </p:spPr>
        <p:txBody>
          <a:bodyPr wrap="square">
            <a:spAutoFit/>
          </a:bodyPr>
          <a:lstStyle/>
          <a:p>
            <a:r>
              <a:rPr lang="en-US" i="1" dirty="0"/>
              <a:t>●</a:t>
            </a:r>
            <a:r>
              <a:rPr lang="en-US" sz="2000" i="1" dirty="0"/>
              <a:t>TANMS seeks to solve this problem by taking advantage of </a:t>
            </a:r>
            <a:r>
              <a:rPr lang="en-US" sz="2000" i="1" dirty="0" err="1"/>
              <a:t>multiferroic</a:t>
            </a:r>
            <a:r>
              <a:rPr lang="en-US" sz="2000" i="1" dirty="0"/>
              <a:t> {1} materials, which use electric fields to intrinsically switch the magnetic state of a material, similar to switching a light bulb on and off. </a:t>
            </a:r>
          </a:p>
          <a:p>
            <a:endParaRPr lang="en-US" i="1" dirty="0"/>
          </a:p>
          <a:p>
            <a:r>
              <a:rPr lang="en-US" sz="2000" i="1" dirty="0">
                <a:latin typeface="Palatino Linotype"/>
              </a:rPr>
              <a:t>●</a:t>
            </a:r>
            <a:r>
              <a:rPr lang="en-US" sz="2000" i="1" dirty="0"/>
              <a:t>The grant, worth up to $35 million over 10 years, will fund a new center headquartered at UCLA's School of Engineering &amp; Applied Science.</a:t>
            </a:r>
          </a:p>
          <a:p>
            <a:endParaRPr lang="en-US" sz="2000" i="1" dirty="0"/>
          </a:p>
          <a:p>
            <a:r>
              <a:rPr lang="en-US" sz="2000" i="1" dirty="0">
                <a:latin typeface="Palatino Linotype"/>
              </a:rPr>
              <a:t>●</a:t>
            </a:r>
            <a:r>
              <a:rPr lang="en-US" sz="2000" i="1" dirty="0"/>
              <a:t> Research aimed at developing highly efficient and powerful electromagnetic systems roughly the size of a biological cell — systems that can power a range of devices, from miniaturized consumer electronics and technologies important for national security to as-yet unimagined machines, like </a:t>
            </a:r>
            <a:r>
              <a:rPr lang="en-US" sz="2000" i="1" dirty="0" err="1"/>
              <a:t>nanoscale</a:t>
            </a:r>
            <a:r>
              <a:rPr lang="en-US" sz="2000" i="1" dirty="0"/>
              <a:t> submarines that can navigate through the human blood stream. </a:t>
            </a:r>
          </a:p>
          <a:p>
            <a:endParaRPr lang="en-US" sz="2000" i="1" dirty="0"/>
          </a:p>
          <a:p>
            <a:r>
              <a:rPr lang="en-US" sz="2000" i="1" dirty="0"/>
              <a:t> </a:t>
            </a:r>
            <a:r>
              <a:rPr lang="en-US" sz="2000" b="1" i="1" dirty="0"/>
              <a:t>"TANMS could spur a true paradigm shift for new devices that were once thought of as science fiction but now appear just over the horizon," Vijay K. </a:t>
            </a:r>
            <a:r>
              <a:rPr lang="en-US" sz="2000" b="1" i="1" dirty="0" err="1"/>
              <a:t>Dhir</a:t>
            </a:r>
            <a:r>
              <a:rPr lang="en-US" sz="2000" b="1" i="1" dirty="0"/>
              <a:t>, dean of UCLA Engineering</a:t>
            </a:r>
            <a:r>
              <a:rPr lang="en-US" sz="1400" b="1" i="1" dirty="0"/>
              <a:t>.</a:t>
            </a:r>
            <a:r>
              <a:rPr lang="en-US" sz="1400" b="1" dirty="0"/>
              <a:t> </a:t>
            </a:r>
          </a:p>
          <a:p>
            <a:endParaRPr lang="en-US" sz="1400" b="1" dirty="0"/>
          </a:p>
          <a:p>
            <a:r>
              <a:rPr lang="en-US" sz="1400" b="1" dirty="0"/>
              <a:t>{1} </a:t>
            </a:r>
            <a:r>
              <a:rPr lang="en-US" sz="1400" b="1" dirty="0" err="1"/>
              <a:t>Multiferroics</a:t>
            </a:r>
            <a:r>
              <a:rPr lang="en-US" sz="1400" dirty="0"/>
              <a:t> have been defined as materials that exhibit more than one </a:t>
            </a:r>
            <a:r>
              <a:rPr lang="en-US" sz="1400" dirty="0">
                <a:hlinkClick r:id="rId3" tooltip="Ferroics"/>
              </a:rPr>
              <a:t>primary </a:t>
            </a:r>
            <a:r>
              <a:rPr lang="en-US" sz="1400" dirty="0" err="1">
                <a:hlinkClick r:id="rId3" tooltip="Ferroics"/>
              </a:rPr>
              <a:t>ferroic</a:t>
            </a:r>
            <a:r>
              <a:rPr lang="en-US" sz="1400" dirty="0"/>
              <a:t> </a:t>
            </a:r>
            <a:r>
              <a:rPr lang="en-US" sz="1400" dirty="0">
                <a:hlinkClick r:id="rId4" tooltip="Order parameter"/>
              </a:rPr>
              <a:t>order parameter</a:t>
            </a:r>
            <a:r>
              <a:rPr lang="en-US" sz="1400" dirty="0"/>
              <a:t> (</a:t>
            </a:r>
            <a:r>
              <a:rPr lang="en-US" sz="1400" dirty="0">
                <a:hlinkClick r:id="rId5" tooltip="Ferromagnetism"/>
              </a:rPr>
              <a:t>ferromagnetism</a:t>
            </a:r>
            <a:r>
              <a:rPr lang="en-US" sz="1400" dirty="0"/>
              <a:t>, </a:t>
            </a:r>
            <a:r>
              <a:rPr lang="en-US" sz="1400" dirty="0" err="1">
                <a:hlinkClick r:id="rId6" tooltip="Ferroelectricity"/>
              </a:rPr>
              <a:t>ferroelectricity</a:t>
            </a:r>
            <a:r>
              <a:rPr lang="en-US" sz="1400" dirty="0"/>
              <a:t>, </a:t>
            </a:r>
            <a:r>
              <a:rPr lang="en-US" sz="1400" dirty="0" err="1">
                <a:hlinkClick r:id="rId7" tooltip="Ferroelasticity"/>
              </a:rPr>
              <a:t>ferroelasticity</a:t>
            </a:r>
            <a:r>
              <a:rPr lang="en-US" sz="1400" dirty="0"/>
              <a:t>, </a:t>
            </a:r>
            <a:r>
              <a:rPr lang="en-US" sz="1400" dirty="0" err="1">
                <a:hlinkClick r:id="rId8" tooltip="Toroidal moment"/>
              </a:rPr>
              <a:t>ferrotoroidicity</a:t>
            </a:r>
            <a:r>
              <a:rPr lang="en-US" sz="1400" dirty="0"/>
              <a:t> (?)simultaneously (i.e. in a single phase).</a:t>
            </a:r>
          </a:p>
          <a:p>
            <a:endParaRPr lang="en-US" b="1" i="1" dirty="0"/>
          </a:p>
          <a:p>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CLEAN TECHNOLOGY (</a:t>
            </a:r>
            <a:r>
              <a:rPr lang="en-US" sz="2800" b="1" i="1" dirty="0" err="1"/>
              <a:t>Cleantech</a:t>
            </a:r>
            <a:r>
              <a:rPr lang="en-US" sz="2800" b="1" i="1" dirty="0"/>
              <a:t>)</a:t>
            </a:r>
          </a:p>
        </p:txBody>
      </p:sp>
      <p:sp>
        <p:nvSpPr>
          <p:cNvPr id="3" name="Content Placeholder 2"/>
          <p:cNvSpPr>
            <a:spLocks noGrp="1"/>
          </p:cNvSpPr>
          <p:nvPr>
            <p:ph idx="1"/>
          </p:nvPr>
        </p:nvSpPr>
        <p:spPr/>
        <p:txBody>
          <a:bodyPr>
            <a:normAutofit/>
          </a:bodyPr>
          <a:lstStyle/>
          <a:p>
            <a:pPr>
              <a:buNone/>
            </a:pPr>
            <a:r>
              <a:rPr lang="en-US" sz="2400" b="1" i="1" dirty="0"/>
              <a:t>Typical Applications of </a:t>
            </a:r>
            <a:r>
              <a:rPr lang="en-US" sz="2400" b="1" i="1" dirty="0" err="1"/>
              <a:t>Cleantech</a:t>
            </a:r>
            <a:r>
              <a:rPr lang="en-US" sz="2400" b="1" i="1" dirty="0"/>
              <a:t>:</a:t>
            </a:r>
          </a:p>
          <a:p>
            <a:pPr>
              <a:buNone/>
            </a:pPr>
            <a:endParaRPr lang="en-US" b="1" dirty="0"/>
          </a:p>
          <a:p>
            <a:r>
              <a:rPr lang="en-US" sz="2000" b="1" i="1" dirty="0"/>
              <a:t>Alternate energy sources: </a:t>
            </a:r>
            <a:r>
              <a:rPr lang="en-US" sz="2000" i="1" dirty="0"/>
              <a:t>solar, wind, etc.</a:t>
            </a:r>
          </a:p>
          <a:p>
            <a:r>
              <a:rPr lang="en-US" sz="2000" b="1" i="1" dirty="0"/>
              <a:t>Fuel cells</a:t>
            </a:r>
          </a:p>
          <a:p>
            <a:r>
              <a:rPr lang="en-US" sz="2000" b="1" i="1" dirty="0"/>
              <a:t>Smart grid : </a:t>
            </a:r>
            <a:r>
              <a:rPr lang="en-US" sz="2000" i="1" dirty="0"/>
              <a:t>Architecture, sensors, software, middleware, interface, etc.</a:t>
            </a:r>
          </a:p>
          <a:p>
            <a:r>
              <a:rPr lang="en-US" sz="2000" b="1" i="1" dirty="0"/>
              <a:t>Smart meters: </a:t>
            </a:r>
            <a:r>
              <a:rPr lang="en-US" sz="2000" i="1" dirty="0"/>
              <a:t>Monitoring, comparing, optimizing.</a:t>
            </a:r>
          </a:p>
        </p:txBody>
      </p:sp>
      <p:sp>
        <p:nvSpPr>
          <p:cNvPr id="4" name="Slide Number Placeholder 3"/>
          <p:cNvSpPr>
            <a:spLocks noGrp="1"/>
          </p:cNvSpPr>
          <p:nvPr>
            <p:ph type="sldNum" sz="quarter" idx="12"/>
          </p:nvPr>
        </p:nvSpPr>
        <p:spPr/>
        <p:txBody>
          <a:bodyPr/>
          <a:lstStyle/>
          <a:p>
            <a:fld id="{95FC7BBE-341F-4B64-8B40-95D5986F8F01}"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ROBOTICS AND AUTOMATION</a:t>
            </a:r>
            <a:endParaRPr lang="en-US" sz="2800" dirty="0"/>
          </a:p>
        </p:txBody>
      </p:sp>
      <p:sp>
        <p:nvSpPr>
          <p:cNvPr id="3" name="Content Placeholder 2"/>
          <p:cNvSpPr>
            <a:spLocks noGrp="1"/>
          </p:cNvSpPr>
          <p:nvPr>
            <p:ph idx="1"/>
          </p:nvPr>
        </p:nvSpPr>
        <p:spPr/>
        <p:txBody>
          <a:bodyPr>
            <a:normAutofit/>
          </a:bodyPr>
          <a:lstStyle/>
          <a:p>
            <a:pPr>
              <a:buNone/>
            </a:pPr>
            <a:r>
              <a:rPr lang="en-US" sz="2400" b="1" i="1" dirty="0"/>
              <a:t>Expected Advances:</a:t>
            </a:r>
          </a:p>
          <a:p>
            <a:pPr>
              <a:buNone/>
            </a:pPr>
            <a:endParaRPr lang="en-US" sz="2400" b="1" i="1" dirty="0"/>
          </a:p>
          <a:p>
            <a:r>
              <a:rPr lang="en-US" sz="2000" i="1" dirty="0"/>
              <a:t>Advances in artificial intelligence and soft computing techniques (artificial neural networks, fuzzy logic, genetic algorithms, etc.,) will permit robots and advanced machines to better deal with chaos and uncertainty.</a:t>
            </a:r>
          </a:p>
          <a:p>
            <a:endParaRPr lang="en-US" sz="2000" i="1" dirty="0"/>
          </a:p>
          <a:p>
            <a:r>
              <a:rPr lang="en-US" sz="2000" i="1" dirty="0"/>
              <a:t>Intelligent sensors, actuators  and signal processing will provide robots and machines with unprecedented capabilities and accuracies.</a:t>
            </a:r>
          </a:p>
          <a:p>
            <a:pPr>
              <a:buNone/>
            </a:pPr>
            <a:endParaRPr lang="en-US" sz="2000" i="1" dirty="0"/>
          </a:p>
          <a:p>
            <a:r>
              <a:rPr lang="en-US" sz="2000" i="1" dirty="0"/>
              <a:t>Advances in wireless sensor networks and system of systems technologies will allow robots and machines to work in teams to accomplish higher level tasks.</a:t>
            </a:r>
            <a:endParaRPr lang="en-US" sz="2000"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ROBOTICS AND AUTOMATION </a:t>
            </a:r>
            <a:r>
              <a:rPr lang="en-US" sz="2000" b="1" i="1" dirty="0"/>
              <a:t>(Continued) </a:t>
            </a:r>
            <a:endParaRPr lang="en-US" sz="2000" dirty="0"/>
          </a:p>
        </p:txBody>
      </p:sp>
      <p:sp>
        <p:nvSpPr>
          <p:cNvPr id="3" name="Content Placeholder 2"/>
          <p:cNvSpPr>
            <a:spLocks noGrp="1"/>
          </p:cNvSpPr>
          <p:nvPr>
            <p:ph idx="1"/>
          </p:nvPr>
        </p:nvSpPr>
        <p:spPr/>
        <p:txBody>
          <a:bodyPr/>
          <a:lstStyle/>
          <a:p>
            <a:pPr>
              <a:buNone/>
            </a:pPr>
            <a:r>
              <a:rPr lang="en-US" sz="2400" b="1" i="1" dirty="0"/>
              <a:t>Typical Applications:</a:t>
            </a:r>
          </a:p>
          <a:p>
            <a:r>
              <a:rPr lang="en-US" sz="2000" i="1" dirty="0"/>
              <a:t>Robotic system of systems applications:</a:t>
            </a:r>
          </a:p>
          <a:p>
            <a:pPr>
              <a:buNone/>
            </a:pPr>
            <a:r>
              <a:rPr lang="en-US" sz="2000" i="1" dirty="0"/>
              <a:t>                                  Search and rescue</a:t>
            </a:r>
          </a:p>
          <a:p>
            <a:pPr>
              <a:buNone/>
            </a:pPr>
            <a:r>
              <a:rPr lang="en-US" sz="2000" i="1" dirty="0"/>
              <a:t>                                  Search and destroy</a:t>
            </a:r>
          </a:p>
          <a:p>
            <a:pPr>
              <a:buNone/>
            </a:pPr>
            <a:r>
              <a:rPr lang="en-US" sz="2000" i="1" dirty="0"/>
              <a:t>                                  Fire detection and prevention</a:t>
            </a:r>
          </a:p>
          <a:p>
            <a:pPr>
              <a:buNone/>
            </a:pPr>
            <a:r>
              <a:rPr lang="en-US" sz="2000" i="1" dirty="0"/>
              <a:t>                                  Biological threat detection</a:t>
            </a:r>
          </a:p>
          <a:p>
            <a:pPr>
              <a:buNone/>
            </a:pPr>
            <a:r>
              <a:rPr lang="en-US" sz="2000" i="1" dirty="0"/>
              <a:t>                                  Chemical spill/threat detection</a:t>
            </a:r>
          </a:p>
          <a:p>
            <a:r>
              <a:rPr lang="en-US" sz="2000" i="1" dirty="0"/>
              <a:t>Medical instrumentation</a:t>
            </a:r>
          </a:p>
          <a:p>
            <a:r>
              <a:rPr lang="en-US" sz="2000" i="1" dirty="0"/>
              <a:t>Assistive and rehabilitative applications</a:t>
            </a:r>
          </a:p>
          <a:p>
            <a:r>
              <a:rPr lang="en-US" sz="2000" i="1" dirty="0"/>
              <a:t>Home automation and applications</a:t>
            </a:r>
          </a:p>
          <a:p>
            <a:r>
              <a:rPr lang="en-US" sz="2000" i="1" dirty="0"/>
              <a:t>Factory and industrial automation</a:t>
            </a:r>
          </a:p>
          <a:p>
            <a:endParaRPr lang="en-US" sz="2000" i="1"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C7BBE-341F-4B64-8B40-95D5986F8F01}" type="slidenum">
              <a:rPr lang="en-US" smtClean="0"/>
              <a:pPr/>
              <a:t>24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4267200" y="2362200"/>
            <a:ext cx="4404043" cy="3009900"/>
          </a:xfrm>
          <a:prstGeom prst="rect">
            <a:avLst/>
          </a:prstGeom>
          <a:noFill/>
          <a:ln w="9525">
            <a:noFill/>
            <a:miter lim="800000"/>
            <a:headEnd/>
            <a:tailEnd/>
          </a:ln>
        </p:spPr>
      </p:pic>
      <p:pic>
        <p:nvPicPr>
          <p:cNvPr id="4" name="Picture 6"/>
          <p:cNvPicPr>
            <a:picLocks noChangeArrowheads="1"/>
          </p:cNvPicPr>
          <p:nvPr/>
        </p:nvPicPr>
        <p:blipFill>
          <a:blip r:embed="rId3" cstate="print"/>
          <a:srcRect/>
          <a:stretch>
            <a:fillRect/>
          </a:stretch>
        </p:blipFill>
        <p:spPr bwMode="auto">
          <a:xfrm>
            <a:off x="381000" y="457200"/>
            <a:ext cx="3733800" cy="2971800"/>
          </a:xfrm>
          <a:prstGeom prst="rect">
            <a:avLst/>
          </a:prstGeom>
          <a:noFill/>
          <a:ln w="9525" cap="flat">
            <a:noFill/>
            <a:miter lim="800000"/>
            <a:headEnd/>
            <a:tailEnd/>
          </a:ln>
        </p:spPr>
      </p:pic>
      <p:sp>
        <p:nvSpPr>
          <p:cNvPr id="5" name="Rectangle 4"/>
          <p:cNvSpPr/>
          <p:nvPr/>
        </p:nvSpPr>
        <p:spPr>
          <a:xfrm>
            <a:off x="304800" y="3505200"/>
            <a:ext cx="3733800" cy="369332"/>
          </a:xfrm>
          <a:prstGeom prst="rect">
            <a:avLst/>
          </a:prstGeom>
        </p:spPr>
        <p:txBody>
          <a:bodyPr wrap="square">
            <a:spAutoFit/>
          </a:bodyPr>
          <a:lstStyle/>
          <a:p>
            <a:r>
              <a:rPr lang="en-US" dirty="0"/>
              <a:t>       1956 —Those were the days!</a:t>
            </a:r>
          </a:p>
        </p:txBody>
      </p:sp>
      <p:sp>
        <p:nvSpPr>
          <p:cNvPr id="6" name="Rectangle 5"/>
          <p:cNvSpPr/>
          <p:nvPr/>
        </p:nvSpPr>
        <p:spPr>
          <a:xfrm>
            <a:off x="4724400" y="5460326"/>
            <a:ext cx="4038600" cy="369332"/>
          </a:xfrm>
          <a:prstGeom prst="rect">
            <a:avLst/>
          </a:prstGeom>
        </p:spPr>
        <p:txBody>
          <a:bodyPr wrap="square">
            <a:spAutoFit/>
          </a:bodyPr>
          <a:lstStyle/>
          <a:p>
            <a:r>
              <a:rPr lang="en-US" dirty="0"/>
              <a:t>         2012 — MARS CURIOSITY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CONCLUDING REMARKS</a:t>
            </a:r>
          </a:p>
        </p:txBody>
      </p:sp>
      <p:sp>
        <p:nvSpPr>
          <p:cNvPr id="3" name="Content Placeholder 2"/>
          <p:cNvSpPr>
            <a:spLocks noGrp="1"/>
          </p:cNvSpPr>
          <p:nvPr>
            <p:ph idx="1"/>
          </p:nvPr>
        </p:nvSpPr>
        <p:spPr/>
        <p:txBody>
          <a:bodyPr>
            <a:normAutofit lnSpcReduction="10000"/>
          </a:bodyPr>
          <a:lstStyle/>
          <a:p>
            <a:r>
              <a:rPr lang="en-US" sz="2000" i="1" dirty="0"/>
              <a:t>Technology will change our lives and the way we conduct our day to day activities.</a:t>
            </a:r>
          </a:p>
          <a:p>
            <a:r>
              <a:rPr lang="en-US" sz="2000" i="1" dirty="0"/>
              <a:t>Major technological breakthroughs will be interdisciplinary &amp; occur at the fringes of classical disciplines (e.g. bio-info-nanotechnology).</a:t>
            </a:r>
          </a:p>
          <a:p>
            <a:r>
              <a:rPr lang="en-US" sz="2000" i="1" dirty="0"/>
              <a:t>Engineers, scientists &amp; technologists will need to be trained with depth as well as breadth.</a:t>
            </a:r>
          </a:p>
          <a:p>
            <a:r>
              <a:rPr lang="en-US" sz="2000" i="1" dirty="0"/>
              <a:t>Learning to work in teams will be of paramount importance.</a:t>
            </a:r>
          </a:p>
          <a:p>
            <a:r>
              <a:rPr lang="en-US" sz="2000" i="1" dirty="0"/>
              <a:t>Verbal &amp; written communication skills will be indispensible.</a:t>
            </a:r>
          </a:p>
          <a:p>
            <a:r>
              <a:rPr lang="en-US" sz="2000" i="1" dirty="0"/>
              <a:t>Cost effective &amp; efficient manufacturing techniques &amp; processes will play a pivotal role in determining whether a technology is  merely a laboratory curiosity or whether it can be commercialized.</a:t>
            </a:r>
          </a:p>
          <a:p>
            <a:r>
              <a:rPr lang="en-US" sz="2000" i="1" dirty="0"/>
              <a:t>Mass Customization</a:t>
            </a:r>
          </a:p>
          <a:p>
            <a:r>
              <a:rPr lang="en-US" sz="2000" i="1" dirty="0"/>
              <a:t>Technology will affect our future in as yet unimagined ways.</a:t>
            </a:r>
          </a:p>
          <a:p>
            <a:r>
              <a:rPr lang="en-US" sz="2000" b="1" i="1" dirty="0"/>
              <a:t>The best way to predict the future is to invent it.</a:t>
            </a:r>
          </a:p>
          <a:p>
            <a:pPr>
              <a:buNone/>
            </a:pPr>
            <a:endParaRPr lang="en-US" sz="2000" i="1"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4400" b="1" i="1" dirty="0"/>
          </a:p>
          <a:p>
            <a:pPr>
              <a:buNone/>
            </a:pPr>
            <a:r>
              <a:rPr lang="en-US" sz="4400" b="1" i="1" dirty="0"/>
              <a:t>                  THANK YOU</a:t>
            </a:r>
            <a:endParaRPr lang="en-US" sz="4400"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i="1" dirty="0"/>
              <a:t>INTELLIGENT SENSORS AND WIRELESS SENSOR NETWORKS</a:t>
            </a:r>
          </a:p>
        </p:txBody>
      </p:sp>
      <p:sp>
        <p:nvSpPr>
          <p:cNvPr id="3" name="Content Placeholder 2"/>
          <p:cNvSpPr>
            <a:spLocks noGrp="1"/>
          </p:cNvSpPr>
          <p:nvPr>
            <p:ph idx="1"/>
          </p:nvPr>
        </p:nvSpPr>
        <p:spPr/>
        <p:txBody>
          <a:bodyPr/>
          <a:lstStyle/>
          <a:p>
            <a:pPr>
              <a:buNone/>
            </a:pPr>
            <a:endParaRPr lang="en-US" b="1" dirty="0"/>
          </a:p>
          <a:p>
            <a:pPr>
              <a:buNone/>
            </a:pPr>
            <a:r>
              <a:rPr lang="en-US" sz="2400" b="1" i="1" dirty="0"/>
              <a:t>Opportunities in:</a:t>
            </a:r>
          </a:p>
          <a:p>
            <a:pPr>
              <a:buNone/>
            </a:pPr>
            <a:endParaRPr lang="en-US" sz="2000" i="1" dirty="0"/>
          </a:p>
          <a:p>
            <a:r>
              <a:rPr lang="en-US" sz="2000" i="1" dirty="0"/>
              <a:t>Medical Instrumentation</a:t>
            </a:r>
          </a:p>
          <a:p>
            <a:r>
              <a:rPr lang="en-US" sz="2000" i="1" dirty="0"/>
              <a:t>Factory &amp; Office Automation</a:t>
            </a:r>
          </a:p>
          <a:p>
            <a:r>
              <a:rPr lang="en-US" sz="2000" i="1" dirty="0"/>
              <a:t>Automotive &amp; Transportation</a:t>
            </a:r>
          </a:p>
          <a:p>
            <a:r>
              <a:rPr lang="en-US" sz="2000" i="1" dirty="0"/>
              <a:t>Telecommunications</a:t>
            </a:r>
          </a:p>
          <a:p>
            <a:r>
              <a:rPr lang="en-US" sz="2000" i="1" dirty="0"/>
              <a:t>Structural Fatigue Monitoring</a:t>
            </a:r>
          </a:p>
          <a:p>
            <a:endParaRPr lang="en-US"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INTELLIGENT SENSORS AND WIRELESS SENSOR NETWORKS </a:t>
            </a:r>
            <a:r>
              <a:rPr lang="en-US" sz="2200" b="1" i="1" dirty="0"/>
              <a:t>(Continued)</a:t>
            </a:r>
            <a:endParaRPr lang="en-US" dirty="0"/>
          </a:p>
        </p:txBody>
      </p:sp>
      <p:sp>
        <p:nvSpPr>
          <p:cNvPr id="3" name="Content Placeholder 2"/>
          <p:cNvSpPr>
            <a:spLocks noGrp="1"/>
          </p:cNvSpPr>
          <p:nvPr>
            <p:ph idx="1"/>
          </p:nvPr>
        </p:nvSpPr>
        <p:spPr/>
        <p:txBody>
          <a:bodyPr>
            <a:normAutofit fontScale="92500"/>
          </a:bodyPr>
          <a:lstStyle/>
          <a:p>
            <a:pPr>
              <a:buNone/>
            </a:pPr>
            <a:r>
              <a:rPr lang="en-US" sz="2400" b="1" i="1" dirty="0"/>
              <a:t>Typical Examples:</a:t>
            </a:r>
          </a:p>
          <a:p>
            <a:pPr>
              <a:buNone/>
            </a:pPr>
            <a:endParaRPr lang="en-US" sz="2400" b="1" i="1" dirty="0"/>
          </a:p>
          <a:p>
            <a:r>
              <a:rPr lang="en-US" sz="2000" i="1" dirty="0"/>
              <a:t>Cell Phones and Mobile Networking.</a:t>
            </a:r>
          </a:p>
          <a:p>
            <a:r>
              <a:rPr lang="en-US" sz="2000" i="1" dirty="0"/>
              <a:t>Multi-Criterion, Multi-Path, Robotic </a:t>
            </a:r>
            <a:r>
              <a:rPr lang="en-US" sz="2000" i="1" dirty="0" err="1"/>
              <a:t>SoS</a:t>
            </a:r>
            <a:r>
              <a:rPr lang="en-US" sz="2000" i="1" dirty="0"/>
              <a:t>.</a:t>
            </a:r>
          </a:p>
          <a:p>
            <a:r>
              <a:rPr lang="en-US" sz="2000" i="1" dirty="0"/>
              <a:t>Bridges &amp; structural monitoring-seismic measurements/simulations. </a:t>
            </a:r>
          </a:p>
          <a:p>
            <a:r>
              <a:rPr lang="en-US" sz="2000" i="1" dirty="0"/>
              <a:t>Wide-range motion tracking system for augmented reality applications.</a:t>
            </a:r>
          </a:p>
          <a:p>
            <a:r>
              <a:rPr lang="en-US" sz="2200" i="1" dirty="0"/>
              <a:t>Gait analysis for athletics, neurological exams, knee replacements, cardio-vascular health, etc.</a:t>
            </a:r>
          </a:p>
          <a:p>
            <a:r>
              <a:rPr lang="en-US" sz="2200" i="1" dirty="0"/>
              <a:t>Hand gesture recognition(with acceleration sensing glove) in medical virtual reality (VR) surgery </a:t>
            </a:r>
            <a:r>
              <a:rPr lang="en-US" sz="2200" i="1" dirty="0" err="1"/>
              <a:t>diadactic</a:t>
            </a:r>
            <a:r>
              <a:rPr lang="en-US" sz="2200" i="1" dirty="0"/>
              <a:t> and training applications.</a:t>
            </a:r>
          </a:p>
          <a:p>
            <a:r>
              <a:rPr lang="en-US" sz="2200" i="1" dirty="0"/>
              <a:t>Machinery operation monitoring system.</a:t>
            </a:r>
          </a:p>
          <a:p>
            <a:r>
              <a:rPr lang="en-US" sz="2200" i="1" dirty="0"/>
              <a:t>Inventory &amp; status check on factory floors.</a:t>
            </a:r>
          </a:p>
          <a:p>
            <a:endParaRPr lang="en-US" sz="2000" i="1" dirty="0"/>
          </a:p>
          <a:p>
            <a:endParaRPr lang="en-US" dirty="0"/>
          </a:p>
          <a:p>
            <a:endParaRPr lang="en-US" dirty="0"/>
          </a:p>
          <a:p>
            <a:endParaRPr lang="en-US" b="1" dirty="0"/>
          </a:p>
          <a:p>
            <a:endParaRPr lang="en-US"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INTELLIGENT SENSORS AND WIRELESS SENSOR NETWORKS </a:t>
            </a:r>
            <a:r>
              <a:rPr lang="en-US" sz="2200" b="1" i="1" dirty="0"/>
              <a:t>(Continued)</a:t>
            </a:r>
            <a:endParaRPr lang="en-US" dirty="0"/>
          </a:p>
        </p:txBody>
      </p:sp>
      <p:sp>
        <p:nvSpPr>
          <p:cNvPr id="3" name="Content Placeholder 2"/>
          <p:cNvSpPr>
            <a:spLocks noGrp="1"/>
          </p:cNvSpPr>
          <p:nvPr>
            <p:ph idx="1"/>
          </p:nvPr>
        </p:nvSpPr>
        <p:spPr/>
        <p:txBody>
          <a:bodyPr>
            <a:normAutofit/>
          </a:bodyPr>
          <a:lstStyle/>
          <a:p>
            <a:pPr>
              <a:buNone/>
            </a:pPr>
            <a:r>
              <a:rPr lang="en-US" sz="2400" b="1" i="1" dirty="0"/>
              <a:t>Typical Examples </a:t>
            </a:r>
            <a:r>
              <a:rPr lang="en-US" sz="2000" b="1" i="1" dirty="0"/>
              <a:t>(continued)</a:t>
            </a:r>
            <a:r>
              <a:rPr lang="en-US" sz="2400" b="1" i="1" dirty="0"/>
              <a:t>:</a:t>
            </a:r>
          </a:p>
          <a:p>
            <a:pPr>
              <a:buNone/>
            </a:pPr>
            <a:endParaRPr lang="en-US" sz="2400" b="1" i="1" dirty="0"/>
          </a:p>
          <a:p>
            <a:r>
              <a:rPr lang="en-US" sz="2000" i="1" dirty="0"/>
              <a:t>Monitoring &amp; control of refrigeration in grocery stores.</a:t>
            </a:r>
          </a:p>
          <a:p>
            <a:r>
              <a:rPr lang="en-US" sz="2000" i="1" dirty="0"/>
              <a:t>Impact measuring for transit audit trail of cargo in freight industry.</a:t>
            </a:r>
          </a:p>
          <a:p>
            <a:r>
              <a:rPr lang="en-US" sz="2000" i="1" dirty="0"/>
              <a:t>Oil-field pipeline equipment-continuous unattended health monitoring. Measurement-while-drilling surveying system.</a:t>
            </a:r>
          </a:p>
          <a:p>
            <a:r>
              <a:rPr lang="en-US" sz="2000" i="1" dirty="0"/>
              <a:t>Inertial navigation/global position system for control feedback in driverless agricultural equipment.</a:t>
            </a:r>
          </a:p>
          <a:p>
            <a:r>
              <a:rPr lang="en-US" sz="2000" i="1" dirty="0"/>
              <a:t>Drive-through automobile service stations- check fluids &amp; servicing needs while refueling or washing vehicle.</a:t>
            </a:r>
          </a:p>
          <a:p>
            <a:pPr>
              <a:buNone/>
            </a:pPr>
            <a:endParaRPr lang="en-US" sz="2000" i="1"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INTELLIGENT CARS &amp; SMART HIGHWAYS</a:t>
            </a:r>
            <a:endParaRPr lang="en-US" sz="2800" dirty="0"/>
          </a:p>
        </p:txBody>
      </p:sp>
      <p:sp>
        <p:nvSpPr>
          <p:cNvPr id="3" name="Content Placeholder 2"/>
          <p:cNvSpPr>
            <a:spLocks noGrp="1"/>
          </p:cNvSpPr>
          <p:nvPr>
            <p:ph idx="1"/>
          </p:nvPr>
        </p:nvSpPr>
        <p:spPr>
          <a:xfrm>
            <a:off x="457200" y="1600200"/>
            <a:ext cx="8229600" cy="4724400"/>
          </a:xfrm>
        </p:spPr>
        <p:txBody>
          <a:bodyPr>
            <a:normAutofit fontScale="40000" lnSpcReduction="20000"/>
          </a:bodyPr>
          <a:lstStyle/>
          <a:p>
            <a:pPr>
              <a:buNone/>
            </a:pPr>
            <a:endParaRPr lang="en-US" sz="2400" b="1" i="1" dirty="0"/>
          </a:p>
          <a:p>
            <a:pPr>
              <a:buNone/>
            </a:pPr>
            <a:r>
              <a:rPr lang="en-US" sz="6000" b="1" i="1" dirty="0"/>
              <a:t>Typical Examples:</a:t>
            </a:r>
          </a:p>
          <a:p>
            <a:pPr>
              <a:buNone/>
            </a:pPr>
            <a:endParaRPr lang="en-US" sz="2400" i="1" dirty="0"/>
          </a:p>
          <a:p>
            <a:r>
              <a:rPr lang="en-US" sz="5000" i="1" dirty="0"/>
              <a:t>Safety Critical Systems ( e.g. Anti-Lock Braking Systems).</a:t>
            </a:r>
          </a:p>
          <a:p>
            <a:r>
              <a:rPr lang="en-US" sz="5000" i="1" dirty="0"/>
              <a:t>Electronic Stability Control.</a:t>
            </a:r>
          </a:p>
          <a:p>
            <a:r>
              <a:rPr lang="en-US" sz="5000" i="1" dirty="0"/>
              <a:t>Rollover Prevention.</a:t>
            </a:r>
          </a:p>
          <a:p>
            <a:r>
              <a:rPr lang="en-US" sz="5000" i="1" dirty="0"/>
              <a:t>Autonomous Predictive Cruise Control.</a:t>
            </a:r>
          </a:p>
          <a:p>
            <a:r>
              <a:rPr lang="en-US" sz="5000" i="1" dirty="0"/>
              <a:t>Intelligent Speed Adaptation.</a:t>
            </a:r>
          </a:p>
          <a:p>
            <a:r>
              <a:rPr lang="en-US" sz="5000" i="1" dirty="0"/>
              <a:t>Lane-change assist.</a:t>
            </a:r>
          </a:p>
          <a:p>
            <a:r>
              <a:rPr lang="en-US" sz="5000" i="1" dirty="0"/>
              <a:t>Child safety seats to prime airbags based on the child’s weight.</a:t>
            </a:r>
          </a:p>
          <a:p>
            <a:r>
              <a:rPr lang="en-US" sz="5000" i="1" dirty="0"/>
              <a:t>Drowsy driver detection &amp; prevention.</a:t>
            </a:r>
          </a:p>
          <a:p>
            <a:r>
              <a:rPr lang="en-US" sz="5000" i="1" dirty="0"/>
              <a:t>Drunk driver detection &amp; prevention.</a:t>
            </a:r>
          </a:p>
          <a:p>
            <a:r>
              <a:rPr lang="en-US" sz="5000" i="1" dirty="0"/>
              <a:t>Integrated Safety Management.</a:t>
            </a:r>
          </a:p>
          <a:p>
            <a:endParaRPr lang="en-US" sz="5000" i="1" dirty="0"/>
          </a:p>
          <a:p>
            <a:pPr>
              <a:buNone/>
            </a:pPr>
            <a:br>
              <a:rPr lang="en-US" sz="5000" dirty="0"/>
            </a:br>
            <a:endParaRPr lang="en-US" sz="5000"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C7BBE-341F-4B64-8B40-95D5986F8F01}" type="slidenum">
              <a:rPr lang="en-US" smtClean="0"/>
              <a:pPr/>
              <a:t>7</a:t>
            </a:fld>
            <a:endParaRPr lang="en-US"/>
          </a:p>
        </p:txBody>
      </p:sp>
      <p:pic>
        <p:nvPicPr>
          <p:cNvPr id="3" name="Picture 2"/>
          <p:cNvPicPr>
            <a:picLocks noChangeAspect="1" noChangeArrowheads="1"/>
          </p:cNvPicPr>
          <p:nvPr/>
        </p:nvPicPr>
        <p:blipFill>
          <a:blip r:embed="rId2" cstate="print"/>
          <a:srcRect/>
          <a:stretch>
            <a:fillRect/>
          </a:stretch>
        </p:blipFill>
        <p:spPr bwMode="auto">
          <a:xfrm>
            <a:off x="2362200" y="990601"/>
            <a:ext cx="3733800" cy="3343825"/>
          </a:xfrm>
          <a:prstGeom prst="rect">
            <a:avLst/>
          </a:prstGeom>
          <a:noFill/>
          <a:ln w="9525">
            <a:noFill/>
            <a:miter lim="800000"/>
            <a:headEnd/>
            <a:tailEnd/>
          </a:ln>
        </p:spPr>
      </p:pic>
      <p:sp>
        <p:nvSpPr>
          <p:cNvPr id="4" name="Rectangle 3"/>
          <p:cNvSpPr/>
          <p:nvPr/>
        </p:nvSpPr>
        <p:spPr>
          <a:xfrm>
            <a:off x="1143000" y="4398495"/>
            <a:ext cx="6858000" cy="1477328"/>
          </a:xfrm>
          <a:prstGeom prst="rect">
            <a:avLst/>
          </a:prstGeom>
        </p:spPr>
        <p:txBody>
          <a:bodyPr wrap="square">
            <a:spAutoFit/>
          </a:bodyPr>
          <a:lstStyle/>
          <a:p>
            <a:r>
              <a:rPr lang="en-US" b="1" dirty="0"/>
              <a:t>Study: Intelligent Cars Could Boost Highway Capacity by 273% </a:t>
            </a:r>
          </a:p>
          <a:p>
            <a:endParaRPr lang="en-US" sz="1200" b="1" dirty="0"/>
          </a:p>
          <a:p>
            <a:r>
              <a:rPr lang="en-US" sz="1200" dirty="0"/>
              <a:t>Tue, September 04, 2012 IEEE Spectrum </a:t>
            </a:r>
            <a:r>
              <a:rPr lang="en-US" sz="1200" i="1" dirty="0"/>
              <a:t>Inside Technology</a:t>
            </a:r>
            <a:endParaRPr lang="en-US" sz="1200" b="1" i="1" dirty="0"/>
          </a:p>
          <a:p>
            <a:endParaRPr lang="en-US" sz="1200" b="1" i="1" dirty="0"/>
          </a:p>
          <a:p>
            <a:r>
              <a:rPr lang="en-US" sz="1200" i="1" dirty="0"/>
              <a:t>Highway Capacity Benefits from Using Vehicle-to-Vehicle Communication and Sensors for Collision Avoidance</a:t>
            </a:r>
            <a:r>
              <a:rPr lang="en-US" sz="1200" dirty="0"/>
              <a:t>, by </a:t>
            </a:r>
            <a:r>
              <a:rPr lang="en-US" sz="1200" dirty="0" err="1"/>
              <a:t>Patcharinee</a:t>
            </a:r>
            <a:r>
              <a:rPr lang="en-US" sz="1200" dirty="0"/>
              <a:t> </a:t>
            </a:r>
            <a:r>
              <a:rPr lang="en-US" sz="1200" dirty="0" err="1"/>
              <a:t>Tientrakool</a:t>
            </a:r>
            <a:r>
              <a:rPr lang="en-US" sz="1200" dirty="0"/>
              <a:t>, </a:t>
            </a:r>
            <a:r>
              <a:rPr lang="en-US" sz="1200" dirty="0" err="1"/>
              <a:t>Ya</a:t>
            </a:r>
            <a:r>
              <a:rPr lang="en-US" sz="1200" dirty="0"/>
              <a:t>-Chi Ho, and Nicholas F. </a:t>
            </a:r>
            <a:r>
              <a:rPr lang="en-US" sz="1200" dirty="0" err="1"/>
              <a:t>Maxemchuk</a:t>
            </a:r>
            <a:r>
              <a:rPr lang="en-US" sz="1200" dirty="0"/>
              <a:t> from Columbia University, was presented last year at the IEEE Vehicular Technology Conference.</a:t>
            </a:r>
            <a:endParaRPr lang="en-US"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i="1" dirty="0"/>
              <a:t>TELE-HEALTH (WIRELESS HEALTHCARE MONITORING)</a:t>
            </a:r>
            <a:endParaRPr lang="en-US" sz="2800" dirty="0"/>
          </a:p>
        </p:txBody>
      </p:sp>
      <p:sp>
        <p:nvSpPr>
          <p:cNvPr id="3" name="Content Placeholder 2"/>
          <p:cNvSpPr>
            <a:spLocks noGrp="1"/>
          </p:cNvSpPr>
          <p:nvPr>
            <p:ph idx="1"/>
          </p:nvPr>
        </p:nvSpPr>
        <p:spPr/>
        <p:txBody>
          <a:bodyPr>
            <a:normAutofit/>
          </a:bodyPr>
          <a:lstStyle/>
          <a:p>
            <a:pPr>
              <a:buNone/>
            </a:pPr>
            <a:r>
              <a:rPr lang="en-US" sz="2400" b="1" i="1" dirty="0"/>
              <a:t>Typical Examples:</a:t>
            </a:r>
          </a:p>
          <a:p>
            <a:r>
              <a:rPr lang="en-US" sz="2000" i="1" dirty="0"/>
              <a:t>Wearable Sensors for monitoring vital body signals: Heart rate, blood pressure, blood sugar level, cholesterol levels, etc.</a:t>
            </a:r>
          </a:p>
          <a:p>
            <a:r>
              <a:rPr lang="en-US" sz="2000" i="1" dirty="0"/>
              <a:t>Wireless interface for data transfer to PC, cell-phone, doctors office with real-time indication of any abnormal behavior and recommended action.</a:t>
            </a:r>
          </a:p>
          <a:p>
            <a:r>
              <a:rPr lang="en-US" sz="2000" i="1" dirty="0"/>
              <a:t>Kiosks with real-time capability to monitor  vital body signs and interact with individual as well as doctor’s office.</a:t>
            </a:r>
          </a:p>
          <a:p>
            <a:r>
              <a:rPr lang="en-US" sz="2000" i="1" dirty="0"/>
              <a:t>Provide real-time vital body signs information to coaches in deciding whether to leave a player in or pull him out (e.g. basketball, football, boxing and other endurance sports).</a:t>
            </a:r>
          </a:p>
          <a:p>
            <a:r>
              <a:rPr lang="en-US" sz="2000" i="1" dirty="0"/>
              <a:t>Wirelessly monitor condition of vehicles (tire pressure, engine heat, rpm, etc.,) to determine servicing schedule.</a:t>
            </a:r>
          </a:p>
          <a:p>
            <a:endParaRPr lang="en-US" sz="2000" i="1" dirty="0"/>
          </a:p>
          <a:p>
            <a:endParaRPr lang="en-US" sz="2000"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Micro-electromechanical Systems (MEMS)</a:t>
            </a:r>
          </a:p>
        </p:txBody>
      </p:sp>
      <p:sp>
        <p:nvSpPr>
          <p:cNvPr id="3" name="Content Placeholder 2"/>
          <p:cNvSpPr>
            <a:spLocks noGrp="1"/>
          </p:cNvSpPr>
          <p:nvPr>
            <p:ph idx="1"/>
          </p:nvPr>
        </p:nvSpPr>
        <p:spPr/>
        <p:txBody>
          <a:bodyPr>
            <a:normAutofit lnSpcReduction="10000"/>
          </a:bodyPr>
          <a:lstStyle/>
          <a:p>
            <a:pPr>
              <a:buNone/>
            </a:pPr>
            <a:r>
              <a:rPr lang="en-US" sz="2400" b="1" i="1" dirty="0"/>
              <a:t>What is MEMS ?</a:t>
            </a:r>
          </a:p>
          <a:p>
            <a:r>
              <a:rPr lang="en-US" sz="2000" i="1" dirty="0"/>
              <a:t>Imagine a machine so small that it is imperceptible to the human eye.</a:t>
            </a:r>
          </a:p>
          <a:p>
            <a:endParaRPr lang="en-US" sz="2000" i="1" dirty="0"/>
          </a:p>
          <a:p>
            <a:r>
              <a:rPr lang="en-US" sz="2000" i="1" dirty="0"/>
              <a:t>Imagine working machines with gears no bigger than a grain of pollen.</a:t>
            </a:r>
          </a:p>
          <a:p>
            <a:endParaRPr lang="en-US" sz="2000" i="1" dirty="0"/>
          </a:p>
          <a:p>
            <a:r>
              <a:rPr lang="en-US" sz="2000" i="1" dirty="0"/>
              <a:t>Imagine these machines being batch fabricated tens of thousands at a time, at a cost of only a few pennies each.</a:t>
            </a:r>
          </a:p>
          <a:p>
            <a:pPr>
              <a:buNone/>
            </a:pPr>
            <a:endParaRPr lang="en-US" sz="2000" i="1" dirty="0"/>
          </a:p>
          <a:p>
            <a:r>
              <a:rPr lang="en-US" sz="2000" i="1" dirty="0"/>
              <a:t>Imagine a realm where the world of design is turned upside down, and the seemingly impossible suddenly becomes easy – a place where gravity and inertia are no longer important, but the effects of atomic forces and surface science dominate.</a:t>
            </a:r>
          </a:p>
          <a:p>
            <a:endParaRPr lang="en-US" sz="2000" i="1" dirty="0"/>
          </a:p>
          <a:p>
            <a:pPr>
              <a:buNone/>
            </a:pPr>
            <a:r>
              <a:rPr lang="en-US" sz="1400" i="1" dirty="0"/>
              <a:t>Source: Sandia National Laboratories, Intelligent </a:t>
            </a:r>
            <a:r>
              <a:rPr lang="en-US" sz="1400" i="1" dirty="0" err="1"/>
              <a:t>Micromachine</a:t>
            </a:r>
            <a:r>
              <a:rPr lang="en-US" sz="1400" i="1" dirty="0"/>
              <a:t> Initiative (www.mdl.sandia.gov/mcormachine)</a:t>
            </a:r>
          </a:p>
          <a:p>
            <a:pPr>
              <a:buNone/>
            </a:pPr>
            <a:endParaRPr lang="en-US" sz="2000" i="1" dirty="0"/>
          </a:p>
        </p:txBody>
      </p:sp>
      <p:sp>
        <p:nvSpPr>
          <p:cNvPr id="4" name="Slide Number Placeholder 3"/>
          <p:cNvSpPr>
            <a:spLocks noGrp="1"/>
          </p:cNvSpPr>
          <p:nvPr>
            <p:ph type="sldNum" sz="quarter" idx="12"/>
          </p:nvPr>
        </p:nvSpPr>
        <p:spPr/>
        <p:txBody>
          <a:bodyPr/>
          <a:lstStyle/>
          <a:p>
            <a:fld id="{95FC7BBE-341F-4B64-8B40-95D5986F8F01}"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2030</Words>
  <Application>Microsoft Office PowerPoint</Application>
  <PresentationFormat>On-screen Show (4:3)</PresentationFormat>
  <Paragraphs>292</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Palatino Linotype</vt:lpstr>
      <vt:lpstr>Office Theme</vt:lpstr>
      <vt:lpstr>CONVERGENCE OF EMERGING TECHNOLOGIES TO ADDRESS THE CHALLENGES OF THE 21st CENTURY </vt:lpstr>
      <vt:lpstr>INTRODUCTION</vt:lpstr>
      <vt:lpstr>INTELLIGENT SENSORS AND WIRELESS SENSOR NETWORKS</vt:lpstr>
      <vt:lpstr>INTELLIGENT SENSORS AND WIRELESS SENSOR NETWORKS (Continued)</vt:lpstr>
      <vt:lpstr>INTELLIGENT SENSORS AND WIRELESS SENSOR NETWORKS (Continued)</vt:lpstr>
      <vt:lpstr>INTELLIGENT CARS &amp; SMART HIGHWAYS</vt:lpstr>
      <vt:lpstr>PowerPoint Presentation</vt:lpstr>
      <vt:lpstr>TELE-HEALTH (WIRELESS HEALTHCARE MONITORING)</vt:lpstr>
      <vt:lpstr>Micro-electromechanical Systems (MEMS)</vt:lpstr>
      <vt:lpstr>MEMS THE ENGINE OF INNOVATION AND NEW ECONOMIES</vt:lpstr>
      <vt:lpstr>MEMS TECHNOLOGY</vt:lpstr>
      <vt:lpstr> APPLICATIONS OF MEMS</vt:lpstr>
      <vt:lpstr>APPLICATIONS OF MEMS</vt:lpstr>
      <vt:lpstr>NANOTECHNOLOGY </vt:lpstr>
      <vt:lpstr>NANOTECHNOLOGY (Continued) </vt:lpstr>
      <vt:lpstr>PowerPoint Presentation</vt:lpstr>
      <vt:lpstr>NANOTECHNOLOGY (Continued) </vt:lpstr>
      <vt:lpstr>NANOTECHNOLOGY (Continued) </vt:lpstr>
      <vt:lpstr>PowerPoint Presentation</vt:lpstr>
      <vt:lpstr>PowerPoint Presentation</vt:lpstr>
      <vt:lpstr>CLEAN TECHNOLOGY (Cleantech)</vt:lpstr>
      <vt:lpstr>ROBOTICS AND AUTOMATION</vt:lpstr>
      <vt:lpstr>ROBOTICS AND AUTOMATION (Continued) </vt:lpstr>
      <vt:lpstr>PowerPoint Presentation</vt:lpstr>
      <vt:lpstr>CONCLUDING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TECHNOLOGIES : AN OVERVIEW</dc:title>
  <dc:creator>Asad M Madni</dc:creator>
  <cp:lastModifiedBy>JONS-DFG</cp:lastModifiedBy>
  <cp:revision>155</cp:revision>
  <dcterms:created xsi:type="dcterms:W3CDTF">2010-02-08T22:34:40Z</dcterms:created>
  <dcterms:modified xsi:type="dcterms:W3CDTF">2023-03-06T15:00:23Z</dcterms:modified>
</cp:coreProperties>
</file>