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sldIdLst>
    <p:sldId id="302" r:id="rId3"/>
    <p:sldId id="296" r:id="rId4"/>
    <p:sldId id="300" r:id="rId5"/>
    <p:sldId id="301" r:id="rId6"/>
    <p:sldId id="297" r:id="rId7"/>
    <p:sldId id="272" r:id="rId8"/>
    <p:sldId id="283" r:id="rId9"/>
    <p:sldId id="273" r:id="rId10"/>
    <p:sldId id="274" r:id="rId11"/>
    <p:sldId id="275" r:id="rId12"/>
    <p:sldId id="277" r:id="rId13"/>
    <p:sldId id="287" r:id="rId14"/>
    <p:sldId id="286" r:id="rId15"/>
    <p:sldId id="278" r:id="rId16"/>
    <p:sldId id="279" r:id="rId17"/>
    <p:sldId id="280" r:id="rId18"/>
    <p:sldId id="281" r:id="rId19"/>
    <p:sldId id="288" r:id="rId20"/>
    <p:sldId id="290" r:id="rId21"/>
    <p:sldId id="291" r:id="rId22"/>
    <p:sldId id="292" r:id="rId23"/>
    <p:sldId id="293" r:id="rId24"/>
    <p:sldId id="282" r:id="rId25"/>
    <p:sldId id="258" r:id="rId26"/>
  </p:sldIdLst>
  <p:sldSz cx="1080135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9BF4E481-26F6-45EF-A5D7-1AD8843CFAD7}">
          <p14:sldIdLst>
            <p14:sldId id="302"/>
          </p14:sldIdLst>
        </p14:section>
        <p14:section name="Untitled Section" id="{49AA565C-C90F-40F3-8FB9-6B02FAEA08FB}">
          <p14:sldIdLst>
            <p14:sldId id="296"/>
            <p14:sldId id="300"/>
            <p14:sldId id="301"/>
            <p14:sldId id="297"/>
            <p14:sldId id="272"/>
            <p14:sldId id="283"/>
            <p14:sldId id="273"/>
            <p14:sldId id="274"/>
            <p14:sldId id="275"/>
            <p14:sldId id="277"/>
            <p14:sldId id="287"/>
            <p14:sldId id="286"/>
            <p14:sldId id="278"/>
            <p14:sldId id="279"/>
            <p14:sldId id="280"/>
            <p14:sldId id="281"/>
            <p14:sldId id="288"/>
            <p14:sldId id="290"/>
            <p14:sldId id="291"/>
            <p14:sldId id="292"/>
            <p14:sldId id="293"/>
            <p14:sldId id="282"/>
          </p14:sldIdLst>
        </p14:section>
        <p14:section name="Untitled Section" id="{E2C87060-DDC3-4540-B676-36A871383333}">
          <p14:sldIdLst>
            <p14:sldId id="258"/>
          </p14:sldIdLst>
        </p14:section>
      </p14:sectionLst>
    </p:ext>
    <p:ext uri="{EFAFB233-063F-42B5-8137-9DF3F51BA10A}">
      <p15:sldGuideLst xmlns:p15="http://schemas.microsoft.com/office/powerpoint/2012/main">
        <p15:guide id="1" orient="horz" pos="2160">
          <p15:clr>
            <a:srgbClr val="A4A3A4"/>
          </p15:clr>
        </p15:guide>
        <p15:guide id="2" pos="340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9607" autoAdjust="0"/>
  </p:normalViewPr>
  <p:slideViewPr>
    <p:cSldViewPr>
      <p:cViewPr varScale="1">
        <p:scale>
          <a:sx n="76" d="100"/>
          <a:sy n="76" d="100"/>
        </p:scale>
        <p:origin x="1152" y="58"/>
      </p:cViewPr>
      <p:guideLst>
        <p:guide orient="horz" pos="2160"/>
        <p:guide pos="3402"/>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6FA322-80AD-4319-B46C-880714D15621}" type="datetimeFigureOut">
              <a:rPr lang="en-US" smtClean="0"/>
              <a:t>8/14/2024</a:t>
            </a:fld>
            <a:endParaRPr lang="en-US"/>
          </a:p>
        </p:txBody>
      </p:sp>
      <p:sp>
        <p:nvSpPr>
          <p:cNvPr id="4" name="Slide Image Placeholder 3"/>
          <p:cNvSpPr>
            <a:spLocks noGrp="1" noRot="1" noChangeAspect="1"/>
          </p:cNvSpPr>
          <p:nvPr>
            <p:ph type="sldImg" idx="2"/>
          </p:nvPr>
        </p:nvSpPr>
        <p:spPr>
          <a:xfrm>
            <a:off x="728663" y="685800"/>
            <a:ext cx="54006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8EC75C-A433-490E-BBCB-B74B5205A5A1}" type="slidenum">
              <a:rPr lang="en-US" smtClean="0"/>
              <a:t>‹#›</a:t>
            </a:fld>
            <a:endParaRPr lang="en-US"/>
          </a:p>
        </p:txBody>
      </p:sp>
    </p:spTree>
    <p:extLst>
      <p:ext uri="{BB962C8B-B14F-4D97-AF65-F5344CB8AC3E}">
        <p14:creationId xmlns:p14="http://schemas.microsoft.com/office/powerpoint/2010/main" val="747836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0102" y="2130434"/>
            <a:ext cx="9181148" cy="1470025"/>
          </a:xfrm>
        </p:spPr>
        <p:txBody>
          <a:bodyPr/>
          <a:lstStyle/>
          <a:p>
            <a:r>
              <a:rPr lang="en-US"/>
              <a:t>Click to edit Master title style</a:t>
            </a:r>
          </a:p>
        </p:txBody>
      </p:sp>
      <p:sp>
        <p:nvSpPr>
          <p:cNvPr id="3" name="Subtitle 2"/>
          <p:cNvSpPr>
            <a:spLocks noGrp="1"/>
          </p:cNvSpPr>
          <p:nvPr>
            <p:ph type="subTitle" idx="1"/>
          </p:nvPr>
        </p:nvSpPr>
        <p:spPr>
          <a:xfrm>
            <a:off x="1620205" y="3886200"/>
            <a:ext cx="756094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1FA73BE-73DC-46A6-9E45-4CE0EA432019}" type="datetimeFigureOut">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62142-7DD8-40CA-81E4-BB8367B2055A}" type="slidenum">
              <a:rPr lang="en-US" smtClean="0"/>
              <a:t>‹#›</a:t>
            </a:fld>
            <a:endParaRPr lang="en-US"/>
          </a:p>
        </p:txBody>
      </p:sp>
    </p:spTree>
    <p:extLst>
      <p:ext uri="{BB962C8B-B14F-4D97-AF65-F5344CB8AC3E}">
        <p14:creationId xmlns:p14="http://schemas.microsoft.com/office/powerpoint/2010/main" val="1975310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FA73BE-73DC-46A6-9E45-4CE0EA432019}" type="datetimeFigureOut">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62142-7DD8-40CA-81E4-BB8367B2055A}" type="slidenum">
              <a:rPr lang="en-US" smtClean="0"/>
              <a:t>‹#›</a:t>
            </a:fld>
            <a:endParaRPr lang="en-US"/>
          </a:p>
        </p:txBody>
      </p:sp>
    </p:spTree>
    <p:extLst>
      <p:ext uri="{BB962C8B-B14F-4D97-AF65-F5344CB8AC3E}">
        <p14:creationId xmlns:p14="http://schemas.microsoft.com/office/powerpoint/2010/main" val="241808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30979" y="274647"/>
            <a:ext cx="243030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40071" y="274647"/>
            <a:ext cx="7110889"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FA73BE-73DC-46A6-9E45-4CE0EA432019}" type="datetimeFigureOut">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62142-7DD8-40CA-81E4-BB8367B2055A}" type="slidenum">
              <a:rPr lang="en-US" smtClean="0"/>
              <a:t>‹#›</a:t>
            </a:fld>
            <a:endParaRPr lang="en-US"/>
          </a:p>
        </p:txBody>
      </p:sp>
    </p:spTree>
    <p:extLst>
      <p:ext uri="{BB962C8B-B14F-4D97-AF65-F5344CB8AC3E}">
        <p14:creationId xmlns:p14="http://schemas.microsoft.com/office/powerpoint/2010/main" val="2078390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0101" y="1905005"/>
            <a:ext cx="8911114"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810101" y="4572000"/>
            <a:ext cx="7632954"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1FA73BE-73DC-46A6-9E45-4CE0EA432019}" type="datetimeFigureOut">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62142-7DD8-40CA-81E4-BB8367B2055A}"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FA73BE-73DC-46A6-9E45-4CE0EA432019}" type="datetimeFigureOut">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62142-7DD8-40CA-81E4-BB8367B2055A}"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3235" y="5486400"/>
            <a:ext cx="9048005"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853234" y="3852863"/>
            <a:ext cx="7247780"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FA73BE-73DC-46A6-9E45-4CE0EA432019}" type="datetimeFigureOut">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62142-7DD8-40CA-81E4-BB8367B2055A}"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0068" y="1536192"/>
            <a:ext cx="432054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220653" y="1536192"/>
            <a:ext cx="432054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1FA73BE-73DC-46A6-9E45-4CE0EA432019}" type="datetimeFigureOut">
              <a:rPr lang="en-US" smtClean="0"/>
              <a:t>8/14/2024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62142-7DD8-40CA-81E4-BB8367B2055A}"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40068" y="1535113"/>
            <a:ext cx="432054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0068" y="2174875"/>
            <a:ext cx="432054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220653" y="1535113"/>
            <a:ext cx="432054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20653" y="2174875"/>
            <a:ext cx="432054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FA73BE-73DC-46A6-9E45-4CE0EA432019}" type="datetimeFigureOut">
              <a:rPr lang="en-US" smtClean="0"/>
              <a:t>8/14/2024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A62142-7DD8-40CA-81E4-BB8367B2055A}"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FA73BE-73DC-46A6-9E45-4CE0EA432019}" type="datetimeFigureOut">
              <a:rPr lang="en-US" smtClean="0"/>
              <a:t>8/14/2024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A62142-7DD8-40CA-81E4-BB8367B2055A}"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FA73BE-73DC-46A6-9E45-4CE0EA432019}" type="datetimeFigureOut">
              <a:rPr lang="en-US" smtClean="0"/>
              <a:t>8/14/2024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A62142-7DD8-40CA-81E4-BB8367B2055A}"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0046" y="5495544"/>
            <a:ext cx="9181148"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60047" y="6096000"/>
            <a:ext cx="9181149"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FA73BE-73DC-46A6-9E45-4CE0EA432019}" type="datetimeFigureOut">
              <a:rPr lang="en-US" smtClean="0"/>
              <a:t>8/14/2024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62142-7DD8-40CA-81E4-BB8367B2055A}" type="slidenum">
              <a:rPr lang="en-US" smtClean="0"/>
              <a:t>‹#›</a:t>
            </a:fld>
            <a:endParaRPr lang="en-US"/>
          </a:p>
        </p:txBody>
      </p:sp>
      <p:sp>
        <p:nvSpPr>
          <p:cNvPr id="9" name="Content Placeholder 8"/>
          <p:cNvSpPr>
            <a:spLocks noGrp="1"/>
          </p:cNvSpPr>
          <p:nvPr>
            <p:ph sz="quarter" idx="13"/>
          </p:nvPr>
        </p:nvSpPr>
        <p:spPr>
          <a:xfrm>
            <a:off x="360045" y="381000"/>
            <a:ext cx="9181148"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FA73BE-73DC-46A6-9E45-4CE0EA432019}" type="datetimeFigureOut">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62142-7DD8-40CA-81E4-BB8367B2055A}" type="slidenum">
              <a:rPr lang="en-US" smtClean="0"/>
              <a:t>‹#›</a:t>
            </a:fld>
            <a:endParaRPr lang="en-US"/>
          </a:p>
        </p:txBody>
      </p:sp>
    </p:spTree>
    <p:extLst>
      <p:ext uri="{BB962C8B-B14F-4D97-AF65-F5344CB8AC3E}">
        <p14:creationId xmlns:p14="http://schemas.microsoft.com/office/powerpoint/2010/main" val="33111387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6444" y="5495278"/>
            <a:ext cx="9181148"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 y="0"/>
            <a:ext cx="9991249"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56444" y="6096000"/>
            <a:ext cx="9181148"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1FA73BE-73DC-46A6-9E45-4CE0EA432019}" type="datetimeFigureOut">
              <a:rPr lang="en-US" smtClean="0"/>
              <a:t>8/14/2024</a:t>
            </a:fld>
            <a:endParaRPr lang="en-US"/>
          </a:p>
        </p:txBody>
      </p:sp>
      <p:sp>
        <p:nvSpPr>
          <p:cNvPr id="9" name="Slide Number Placeholder 8"/>
          <p:cNvSpPr>
            <a:spLocks noGrp="1"/>
          </p:cNvSpPr>
          <p:nvPr>
            <p:ph type="sldNum" sz="quarter" idx="11"/>
          </p:nvPr>
        </p:nvSpPr>
        <p:spPr/>
        <p:txBody>
          <a:bodyPr/>
          <a:lstStyle/>
          <a:p>
            <a:fld id="{3FA62142-7DD8-40CA-81E4-BB8367B2055A}"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FA73BE-73DC-46A6-9E45-4CE0EA432019}" type="datetimeFigureOut">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62142-7DD8-40CA-81E4-BB8367B2055A}"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30981" y="274643"/>
            <a:ext cx="2070259"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540067" y="274643"/>
            <a:ext cx="7110889"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FA73BE-73DC-46A6-9E45-4CE0EA432019}" type="datetimeFigureOut">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62142-7DD8-40CA-81E4-BB8367B2055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3232" y="4406909"/>
            <a:ext cx="9181148"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53232" y="2906713"/>
            <a:ext cx="9181148"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FA73BE-73DC-46A6-9E45-4CE0EA432019}" type="datetimeFigureOut">
              <a:rPr lang="en-US" smtClean="0"/>
              <a:t>8/14/2024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62142-7DD8-40CA-81E4-BB8367B2055A}" type="slidenum">
              <a:rPr lang="en-US" smtClean="0"/>
              <a:t>‹#›</a:t>
            </a:fld>
            <a:endParaRPr lang="en-US"/>
          </a:p>
        </p:txBody>
      </p:sp>
    </p:spTree>
    <p:extLst>
      <p:ext uri="{BB962C8B-B14F-4D97-AF65-F5344CB8AC3E}">
        <p14:creationId xmlns:p14="http://schemas.microsoft.com/office/powerpoint/2010/main" val="1721341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0068" y="1600206"/>
            <a:ext cx="47705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90688" y="1600206"/>
            <a:ext cx="47705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FA73BE-73DC-46A6-9E45-4CE0EA432019}" type="datetimeFigureOut">
              <a:rPr lang="en-US" smtClean="0"/>
              <a:t>8/14/2024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62142-7DD8-40CA-81E4-BB8367B2055A}" type="slidenum">
              <a:rPr lang="en-US" smtClean="0"/>
              <a:t>‹#›</a:t>
            </a:fld>
            <a:endParaRPr lang="en-US"/>
          </a:p>
        </p:txBody>
      </p:sp>
    </p:spTree>
    <p:extLst>
      <p:ext uri="{BB962C8B-B14F-4D97-AF65-F5344CB8AC3E}">
        <p14:creationId xmlns:p14="http://schemas.microsoft.com/office/powerpoint/2010/main" val="3697478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40068" y="1535113"/>
            <a:ext cx="477247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0068" y="2174875"/>
            <a:ext cx="477247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486940" y="1535113"/>
            <a:ext cx="477434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486940" y="2174875"/>
            <a:ext cx="477434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FA73BE-73DC-46A6-9E45-4CE0EA432019}" type="datetimeFigureOut">
              <a:rPr lang="en-US" smtClean="0"/>
              <a:t>8/14/2024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A62142-7DD8-40CA-81E4-BB8367B2055A}" type="slidenum">
              <a:rPr lang="en-US" smtClean="0"/>
              <a:t>‹#›</a:t>
            </a:fld>
            <a:endParaRPr lang="en-US"/>
          </a:p>
        </p:txBody>
      </p:sp>
    </p:spTree>
    <p:extLst>
      <p:ext uri="{BB962C8B-B14F-4D97-AF65-F5344CB8AC3E}">
        <p14:creationId xmlns:p14="http://schemas.microsoft.com/office/powerpoint/2010/main" val="66349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FA73BE-73DC-46A6-9E45-4CE0EA432019}" type="datetimeFigureOut">
              <a:rPr lang="en-US" smtClean="0"/>
              <a:t>8/14/2024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A62142-7DD8-40CA-81E4-BB8367B2055A}" type="slidenum">
              <a:rPr lang="en-US" smtClean="0"/>
              <a:t>‹#›</a:t>
            </a:fld>
            <a:endParaRPr lang="en-US"/>
          </a:p>
        </p:txBody>
      </p:sp>
    </p:spTree>
    <p:extLst>
      <p:ext uri="{BB962C8B-B14F-4D97-AF65-F5344CB8AC3E}">
        <p14:creationId xmlns:p14="http://schemas.microsoft.com/office/powerpoint/2010/main" val="2170643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FA73BE-73DC-46A6-9E45-4CE0EA432019}" type="datetimeFigureOut">
              <a:rPr lang="en-US" smtClean="0"/>
              <a:t>8/14/2024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A62142-7DD8-40CA-81E4-BB8367B2055A}" type="slidenum">
              <a:rPr lang="en-US" smtClean="0"/>
              <a:t>‹#›</a:t>
            </a:fld>
            <a:endParaRPr lang="en-US"/>
          </a:p>
        </p:txBody>
      </p:sp>
    </p:spTree>
    <p:extLst>
      <p:ext uri="{BB962C8B-B14F-4D97-AF65-F5344CB8AC3E}">
        <p14:creationId xmlns:p14="http://schemas.microsoft.com/office/powerpoint/2010/main" val="3296119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0070" y="273050"/>
            <a:ext cx="3553570"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223030" y="273059"/>
            <a:ext cx="603825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40070" y="1435103"/>
            <a:ext cx="355357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FA73BE-73DC-46A6-9E45-4CE0EA432019}" type="datetimeFigureOut">
              <a:rPr lang="en-US" smtClean="0"/>
              <a:t>8/14/2024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62142-7DD8-40CA-81E4-BB8367B2055A}" type="slidenum">
              <a:rPr lang="en-US" smtClean="0"/>
              <a:t>‹#›</a:t>
            </a:fld>
            <a:endParaRPr lang="en-US"/>
          </a:p>
        </p:txBody>
      </p:sp>
    </p:spTree>
    <p:extLst>
      <p:ext uri="{BB962C8B-B14F-4D97-AF65-F5344CB8AC3E}">
        <p14:creationId xmlns:p14="http://schemas.microsoft.com/office/powerpoint/2010/main" val="2239502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17141" y="4800600"/>
            <a:ext cx="648081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117141" y="612775"/>
            <a:ext cx="648081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117141" y="5367338"/>
            <a:ext cx="648081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FA73BE-73DC-46A6-9E45-4CE0EA432019}" type="datetimeFigureOut">
              <a:rPr lang="en-US" smtClean="0"/>
              <a:t>8/14/2024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62142-7DD8-40CA-81E4-BB8367B2055A}" type="slidenum">
              <a:rPr lang="en-US" smtClean="0"/>
              <a:t>‹#›</a:t>
            </a:fld>
            <a:endParaRPr lang="en-US"/>
          </a:p>
        </p:txBody>
      </p:sp>
    </p:spTree>
    <p:extLst>
      <p:ext uri="{BB962C8B-B14F-4D97-AF65-F5344CB8AC3E}">
        <p14:creationId xmlns:p14="http://schemas.microsoft.com/office/powerpoint/2010/main" val="2116780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70" y="274638"/>
            <a:ext cx="9721215"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40070" y="1600206"/>
            <a:ext cx="9721215"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40071" y="6356359"/>
            <a:ext cx="252031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FA73BE-73DC-46A6-9E45-4CE0EA432019}" type="datetimeFigureOut">
              <a:rPr lang="en-US" smtClean="0"/>
              <a:t>8/14/2024</a:t>
            </a:fld>
            <a:endParaRPr lang="en-US"/>
          </a:p>
        </p:txBody>
      </p:sp>
      <p:sp>
        <p:nvSpPr>
          <p:cNvPr id="5" name="Footer Placeholder 4"/>
          <p:cNvSpPr>
            <a:spLocks noGrp="1"/>
          </p:cNvSpPr>
          <p:nvPr>
            <p:ph type="ftr" sz="quarter" idx="3"/>
          </p:nvPr>
        </p:nvSpPr>
        <p:spPr>
          <a:xfrm>
            <a:off x="3690462" y="6356359"/>
            <a:ext cx="34204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740970" y="6356359"/>
            <a:ext cx="252031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A62142-7DD8-40CA-81E4-BB8367B2055A}" type="slidenum">
              <a:rPr lang="en-US" smtClean="0"/>
              <a:t>‹#›</a:t>
            </a:fld>
            <a:endParaRPr lang="en-US"/>
          </a:p>
        </p:txBody>
      </p:sp>
    </p:spTree>
    <p:extLst>
      <p:ext uri="{BB962C8B-B14F-4D97-AF65-F5344CB8AC3E}">
        <p14:creationId xmlns:p14="http://schemas.microsoft.com/office/powerpoint/2010/main" val="436542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70" y="274638"/>
            <a:ext cx="9001125"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540070" y="1600200"/>
            <a:ext cx="9001125"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9991250" y="0"/>
            <a:ext cx="810101"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991250" y="5486400"/>
            <a:ext cx="810101"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10078177" y="5648960"/>
            <a:ext cx="648081"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3FA62142-7DD8-40CA-81E4-BB8367B2055A}" type="slidenum">
              <a:rPr lang="en-US" smtClean="0"/>
              <a:t>‹#›</a:t>
            </a:fld>
            <a:endParaRPr lang="en-US"/>
          </a:p>
        </p:txBody>
      </p:sp>
      <p:sp>
        <p:nvSpPr>
          <p:cNvPr id="5" name="Footer Placeholder 4"/>
          <p:cNvSpPr>
            <a:spLocks noGrp="1"/>
          </p:cNvSpPr>
          <p:nvPr>
            <p:ph type="ftr" sz="quarter" idx="3"/>
          </p:nvPr>
        </p:nvSpPr>
        <p:spPr>
          <a:xfrm rot="16200000">
            <a:off x="9176575" y="4015613"/>
            <a:ext cx="2367281" cy="432054"/>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9141016" y="1612773"/>
            <a:ext cx="2438399" cy="432054"/>
          </a:xfrm>
          <a:prstGeom prst="rect">
            <a:avLst/>
          </a:prstGeom>
        </p:spPr>
        <p:txBody>
          <a:bodyPr vert="horz" lIns="91440" tIns="45720" rIns="91440" bIns="45720" rtlCol="0" anchor="ctr"/>
          <a:lstStyle>
            <a:lvl1pPr algn="l">
              <a:defRPr sz="1200">
                <a:solidFill>
                  <a:schemeClr val="bg2"/>
                </a:solidFill>
              </a:defRPr>
            </a:lvl1pPr>
          </a:lstStyle>
          <a:p>
            <a:fld id="{51FA73BE-73DC-46A6-9E45-4CE0EA432019}" type="datetimeFigureOut">
              <a:rPr lang="en-US" smtClean="0"/>
              <a:t>8/14/2024</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4.jpeg"/><Relationship Id="rId7"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18.jpeg"/><Relationship Id="rId5" Type="http://schemas.openxmlformats.org/officeDocument/2006/relationships/hyperlink" Target="mailto:hodcommunication@mubs.ac.ug/" TargetMode="External"/><Relationship Id="rId10" Type="http://schemas.openxmlformats.org/officeDocument/2006/relationships/image" Target="../media/image17.png"/><Relationship Id="rId4" Type="http://schemas.microsoft.com/office/2007/relationships/hdphoto" Target="../media/hdphoto1.wdp"/><Relationship Id="rId9" Type="http://schemas.microsoft.com/office/2007/relationships/hdphoto" Target="../media/hdphoto3.wdp"/></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MUBS: How Diploma and Postgraduate Students Can Change Course or Campus ...">
            <a:extLst>
              <a:ext uri="{FF2B5EF4-FFF2-40B4-BE49-F238E27FC236}">
                <a16:creationId xmlns:a16="http://schemas.microsoft.com/office/drawing/2014/main" id="{25176255-0479-4094-8B25-E88FDCC0FA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 t="13242" r="20364"/>
          <a:stretch>
            <a:fillRect/>
          </a:stretch>
        </p:blipFill>
        <p:spPr bwMode="auto">
          <a:xfrm>
            <a:off x="0" y="0"/>
            <a:ext cx="10834688"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9" name="Group 4">
            <a:extLst>
              <a:ext uri="{FF2B5EF4-FFF2-40B4-BE49-F238E27FC236}">
                <a16:creationId xmlns:a16="http://schemas.microsoft.com/office/drawing/2014/main" id="{38F7A162-40D7-4F51-AF3E-EFE75464CF20}"/>
              </a:ext>
            </a:extLst>
          </p:cNvPr>
          <p:cNvGrpSpPr>
            <a:grpSpLocks/>
          </p:cNvGrpSpPr>
          <p:nvPr/>
        </p:nvGrpSpPr>
        <p:grpSpPr bwMode="auto">
          <a:xfrm>
            <a:off x="0" y="-26988"/>
            <a:ext cx="10834688" cy="6985001"/>
            <a:chOff x="-33561" y="-51871"/>
            <a:chExt cx="10834912" cy="6937256"/>
          </a:xfrm>
        </p:grpSpPr>
        <p:pic>
          <p:nvPicPr>
            <p:cNvPr id="4108" name="Picture 2" descr="C:\Users\lenovo\Desktop\Faculty power point\POWERPOINT.jpg">
              <a:extLst>
                <a:ext uri="{FF2B5EF4-FFF2-40B4-BE49-F238E27FC236}">
                  <a16:creationId xmlns:a16="http://schemas.microsoft.com/office/drawing/2014/main" id="{A7BC51A4-E5C5-4882-9429-99F6837540F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5298"/>
            <a:stretch>
              <a:fillRect/>
            </a:stretch>
          </p:blipFill>
          <p:spPr bwMode="auto">
            <a:xfrm>
              <a:off x="504055" y="-45672"/>
              <a:ext cx="10297296" cy="6903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2" descr="C:\Users\lenovo\Desktop\Faculty power point\POWERPOINT.jpg">
              <a:extLst>
                <a:ext uri="{FF2B5EF4-FFF2-40B4-BE49-F238E27FC236}">
                  <a16:creationId xmlns:a16="http://schemas.microsoft.com/office/drawing/2014/main" id="{BD342505-6094-4C7F-8696-F0F486BB37B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3599" r="79962"/>
            <a:stretch>
              <a:fillRect/>
            </a:stretch>
          </p:blipFill>
          <p:spPr bwMode="auto">
            <a:xfrm>
              <a:off x="-33561" y="-51871"/>
              <a:ext cx="700311" cy="6937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00" name="Group 3">
            <a:extLst>
              <a:ext uri="{FF2B5EF4-FFF2-40B4-BE49-F238E27FC236}">
                <a16:creationId xmlns:a16="http://schemas.microsoft.com/office/drawing/2014/main" id="{D4599CF2-0F05-4BE9-B5C6-E4FEDC684CDC}"/>
              </a:ext>
            </a:extLst>
          </p:cNvPr>
          <p:cNvGrpSpPr>
            <a:grpSpLocks/>
          </p:cNvGrpSpPr>
          <p:nvPr/>
        </p:nvGrpSpPr>
        <p:grpSpPr bwMode="auto">
          <a:xfrm>
            <a:off x="-287338" y="260350"/>
            <a:ext cx="6551613" cy="6543675"/>
            <a:chOff x="11425678" y="-716449"/>
            <a:chExt cx="6552727" cy="6543443"/>
          </a:xfrm>
        </p:grpSpPr>
        <p:sp>
          <p:nvSpPr>
            <p:cNvPr id="4101" name="TextBox 29">
              <a:extLst>
                <a:ext uri="{FF2B5EF4-FFF2-40B4-BE49-F238E27FC236}">
                  <a16:creationId xmlns:a16="http://schemas.microsoft.com/office/drawing/2014/main" id="{176F206E-BBB4-426A-B6A9-509ACEC291A9}"/>
                </a:ext>
              </a:extLst>
            </p:cNvPr>
            <p:cNvSpPr txBox="1">
              <a:spLocks noChangeArrowheads="1"/>
            </p:cNvSpPr>
            <p:nvPr/>
          </p:nvSpPr>
          <p:spPr bwMode="auto">
            <a:xfrm>
              <a:off x="11425678" y="1229356"/>
              <a:ext cx="65527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G" sz="2000" u="sng">
                  <a:solidFill>
                    <a:schemeClr val="bg1"/>
                  </a:solidFill>
                  <a:latin typeface="Bookman Old Style" panose="02050604050505020204" pitchFamily="18" charset="0"/>
                </a:rPr>
                <a:t>MAKERERE UNIVERSITY BUSINESS SCHOOL</a:t>
              </a:r>
            </a:p>
          </p:txBody>
        </p:sp>
        <p:sp>
          <p:nvSpPr>
            <p:cNvPr id="4102" name="TextBox 33">
              <a:extLst>
                <a:ext uri="{FF2B5EF4-FFF2-40B4-BE49-F238E27FC236}">
                  <a16:creationId xmlns:a16="http://schemas.microsoft.com/office/drawing/2014/main" id="{83444D8E-6298-4A26-9A2B-BB18EFF29D18}"/>
                </a:ext>
              </a:extLst>
            </p:cNvPr>
            <p:cNvSpPr txBox="1">
              <a:spLocks noChangeArrowheads="1"/>
            </p:cNvSpPr>
            <p:nvPr/>
          </p:nvSpPr>
          <p:spPr bwMode="auto">
            <a:xfrm>
              <a:off x="11805399" y="5534606"/>
              <a:ext cx="5274041"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G" sz="1300">
                  <a:solidFill>
                    <a:schemeClr val="bg1"/>
                  </a:solidFill>
                  <a:latin typeface="Bookman Old Style" panose="02050604050505020204" pitchFamily="18" charset="0"/>
                </a:rPr>
                <a:t>©2024    - DEPARTMENT OF COMMUNICATION</a:t>
              </a:r>
            </a:p>
          </p:txBody>
        </p:sp>
        <p:sp>
          <p:nvSpPr>
            <p:cNvPr id="33" name="Oval 32">
              <a:extLst>
                <a:ext uri="{FF2B5EF4-FFF2-40B4-BE49-F238E27FC236}">
                  <a16:creationId xmlns:a16="http://schemas.microsoft.com/office/drawing/2014/main" id="{CD981994-EDBC-48D0-8822-9C20BFC42ABC}"/>
                </a:ext>
              </a:extLst>
            </p:cNvPr>
            <p:cNvSpPr/>
            <p:nvPr/>
          </p:nvSpPr>
          <p:spPr>
            <a:xfrm>
              <a:off x="13734296" y="-716449"/>
              <a:ext cx="1765600" cy="171443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104" name="Picture 30">
              <a:extLst>
                <a:ext uri="{FF2B5EF4-FFF2-40B4-BE49-F238E27FC236}">
                  <a16:creationId xmlns:a16="http://schemas.microsoft.com/office/drawing/2014/main" id="{C6C0B6B3-9961-420E-A84B-156454D20697}"/>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734548" y="-716449"/>
              <a:ext cx="1764806" cy="1764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Rectangle 39">
              <a:extLst>
                <a:ext uri="{FF2B5EF4-FFF2-40B4-BE49-F238E27FC236}">
                  <a16:creationId xmlns:a16="http://schemas.microsoft.com/office/drawing/2014/main" id="{B0236158-3AAC-483F-A7F6-036E37A90BC4}"/>
                </a:ext>
              </a:extLst>
            </p:cNvPr>
            <p:cNvSpPr>
              <a:spLocks noChangeArrowheads="1"/>
            </p:cNvSpPr>
            <p:nvPr/>
          </p:nvSpPr>
          <p:spPr bwMode="auto">
            <a:xfrm>
              <a:off x="11903571" y="2498664"/>
              <a:ext cx="5350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G" sz="2800">
                  <a:solidFill>
                    <a:srgbClr val="FFFFFF"/>
                  </a:solidFill>
                  <a:latin typeface="Bookman Old Style" panose="02050604050505020204" pitchFamily="18" charset="0"/>
                </a:rPr>
                <a:t>Business Communication Skills</a:t>
              </a:r>
            </a:p>
          </p:txBody>
        </p:sp>
        <p:sp>
          <p:nvSpPr>
            <p:cNvPr id="4106" name="TextBox 40">
              <a:extLst>
                <a:ext uri="{FF2B5EF4-FFF2-40B4-BE49-F238E27FC236}">
                  <a16:creationId xmlns:a16="http://schemas.microsoft.com/office/drawing/2014/main" id="{6AC1BDFC-66C0-4735-8F5E-A2332FEAE2CE}"/>
                </a:ext>
              </a:extLst>
            </p:cNvPr>
            <p:cNvSpPr txBox="1">
              <a:spLocks noChangeArrowheads="1"/>
            </p:cNvSpPr>
            <p:nvPr/>
          </p:nvSpPr>
          <p:spPr bwMode="auto">
            <a:xfrm>
              <a:off x="11894865" y="3734406"/>
              <a:ext cx="5184576"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G" sz="1300" dirty="0">
                  <a:solidFill>
                    <a:schemeClr val="bg1"/>
                  </a:solidFill>
                  <a:latin typeface="Bookman Old Style" panose="02050604050505020204" pitchFamily="18" charset="0"/>
                </a:rPr>
                <a:t>FOR BACHELORS STUDENTS</a:t>
              </a:r>
            </a:p>
          </p:txBody>
        </p:sp>
        <p:sp>
          <p:nvSpPr>
            <p:cNvPr id="4107" name="TextBox 41">
              <a:extLst>
                <a:ext uri="{FF2B5EF4-FFF2-40B4-BE49-F238E27FC236}">
                  <a16:creationId xmlns:a16="http://schemas.microsoft.com/office/drawing/2014/main" id="{E161098B-131C-4A2C-9067-C5468046829C}"/>
                </a:ext>
              </a:extLst>
            </p:cNvPr>
            <p:cNvSpPr txBox="1">
              <a:spLocks noChangeArrowheads="1"/>
            </p:cNvSpPr>
            <p:nvPr/>
          </p:nvSpPr>
          <p:spPr bwMode="auto">
            <a:xfrm>
              <a:off x="11979930" y="1629466"/>
              <a:ext cx="527404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G" sz="1500">
                  <a:solidFill>
                    <a:schemeClr val="bg1"/>
                  </a:solidFill>
                  <a:latin typeface="Bookman Old Style" panose="02050604050505020204" pitchFamily="18" charset="0"/>
                </a:rPr>
                <a:t>FACULTY OF BUSINESS ADMINISTRATION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repeatCount="indefinite" accel="50000" decel="50000" autoRev="1" fill="hold" nodeType="afterEffect">
                                  <p:stCondLst>
                                    <p:cond delay="0"/>
                                  </p:stCondLst>
                                  <p:endCondLst>
                                    <p:cond evt="onNext" delay="0">
                                      <p:tgtEl>
                                        <p:sldTgt/>
                                      </p:tgtEl>
                                    </p:cond>
                                  </p:endCondLst>
                                  <p:childTnLst>
                                    <p:animMotion origin="layout" path="M 0 0 L 0.25 0 E" pathEditMode="relative" ptsTypes="">
                                      <p:cBhvr>
                                        <p:cTn id="6" dur="3000" fill="hold"/>
                                        <p:tgtEl>
                                          <p:spTgt spid="205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sz="3600" b="1" dirty="0"/>
              <a:t> Importance of Communication</a:t>
            </a:r>
          </a:p>
        </p:txBody>
      </p:sp>
      <p:sp>
        <p:nvSpPr>
          <p:cNvPr id="14" name="Content Placeholder 13"/>
          <p:cNvSpPr>
            <a:spLocks noGrp="1"/>
          </p:cNvSpPr>
          <p:nvPr>
            <p:ph sz="half" idx="1"/>
          </p:nvPr>
        </p:nvSpPr>
        <p:spPr>
          <a:xfrm>
            <a:off x="540066" y="1536191"/>
            <a:ext cx="9001125" cy="4951985"/>
          </a:xfrm>
          <a:solidFill>
            <a:schemeClr val="bg1"/>
          </a:solidFill>
          <a:ln>
            <a:solidFill>
              <a:schemeClr val="accent1"/>
            </a:solidFill>
          </a:ln>
        </p:spPr>
        <p:txBody>
          <a:bodyPr>
            <a:noAutofit/>
          </a:bodyPr>
          <a:lstStyle/>
          <a:p>
            <a:r>
              <a:rPr lang="en-US" altLang="en-UG" sz="2500" dirty="0">
                <a:latin typeface="+mj-lt"/>
                <a:cs typeface="Times New Roman" panose="02020603050405020304" pitchFamily="18" charset="0"/>
              </a:rPr>
              <a:t>Aids decision making</a:t>
            </a:r>
          </a:p>
          <a:p>
            <a:r>
              <a:rPr lang="en-US" altLang="en-UG" sz="2500" dirty="0">
                <a:latin typeface="+mj-lt"/>
                <a:cs typeface="Times New Roman" panose="02020603050405020304" pitchFamily="18" charset="0"/>
              </a:rPr>
              <a:t>Promotes relationships among people</a:t>
            </a:r>
          </a:p>
          <a:p>
            <a:r>
              <a:rPr lang="en-US" altLang="en-UG" sz="2500" dirty="0">
                <a:latin typeface="+mj-lt"/>
                <a:cs typeface="Times New Roman" panose="02020603050405020304" pitchFamily="18" charset="0"/>
              </a:rPr>
              <a:t>Basis to analyze the performance of organizations</a:t>
            </a:r>
          </a:p>
          <a:p>
            <a:r>
              <a:rPr lang="en-US" altLang="en-UG" sz="2500" dirty="0">
                <a:latin typeface="+mj-lt"/>
                <a:cs typeface="Times New Roman" panose="02020603050405020304" pitchFamily="18" charset="0"/>
              </a:rPr>
              <a:t>Solves problems</a:t>
            </a:r>
          </a:p>
          <a:p>
            <a:r>
              <a:rPr lang="en-US" altLang="en-UG" sz="2500" dirty="0">
                <a:latin typeface="+mj-lt"/>
                <a:cs typeface="Times New Roman" panose="02020603050405020304" pitchFamily="18" charset="0"/>
              </a:rPr>
              <a:t>Motivates staff</a:t>
            </a:r>
          </a:p>
          <a:p>
            <a:r>
              <a:rPr lang="en-US" altLang="en-UG" sz="2500" dirty="0">
                <a:latin typeface="+mj-lt"/>
                <a:cs typeface="Times New Roman" panose="02020603050405020304" pitchFamily="18" charset="0"/>
              </a:rPr>
              <a:t>Liaise with external stakeholders</a:t>
            </a:r>
          </a:p>
          <a:p>
            <a:r>
              <a:rPr lang="en-US" altLang="en-UG" sz="2500" dirty="0">
                <a:latin typeface="+mj-lt"/>
                <a:cs typeface="Times New Roman" panose="02020603050405020304" pitchFamily="18" charset="0"/>
              </a:rPr>
              <a:t>Facilitates teamwork</a:t>
            </a:r>
          </a:p>
          <a:p>
            <a:r>
              <a:rPr lang="en-US" altLang="en-UG" sz="2500" dirty="0">
                <a:latin typeface="+mj-lt"/>
                <a:cs typeface="Times New Roman" panose="02020603050405020304" pitchFamily="18" charset="0"/>
              </a:rPr>
              <a:t>Organize human and other resources in the most effective way</a:t>
            </a:r>
          </a:p>
          <a:p>
            <a:r>
              <a:rPr lang="en-US" altLang="en-UG" sz="2500" dirty="0">
                <a:latin typeface="+mj-lt"/>
                <a:cs typeface="Times New Roman" panose="02020603050405020304" pitchFamily="18" charset="0"/>
              </a:rPr>
              <a:t>Aids planning in organizations</a:t>
            </a:r>
          </a:p>
          <a:p>
            <a:r>
              <a:rPr lang="en-US" altLang="en-UG" sz="2500" dirty="0">
                <a:latin typeface="+mj-lt"/>
                <a:cs typeface="Times New Roman" panose="02020603050405020304" pitchFamily="18" charset="0"/>
              </a:rPr>
              <a:t>Inform members in the organization</a:t>
            </a:r>
          </a:p>
        </p:txBody>
      </p:sp>
      <p:sp>
        <p:nvSpPr>
          <p:cNvPr id="12" name="Date Placeholder 11"/>
          <p:cNvSpPr>
            <a:spLocks noGrp="1"/>
          </p:cNvSpPr>
          <p:nvPr>
            <p:ph type="dt" sz="half" idx="10"/>
          </p:nvPr>
        </p:nvSpPr>
        <p:spPr/>
        <p:txBody>
          <a:bodyPr/>
          <a:lstStyle/>
          <a:p>
            <a:fld id="{840401DC-9B37-4341-B08E-32E49C3A82FC}" type="datetime1">
              <a:rPr lang="en-US" smtClean="0"/>
              <a:t>8/14/2024</a:t>
            </a:fld>
            <a:endParaRPr lang="en-US"/>
          </a:p>
        </p:txBody>
      </p:sp>
      <p:sp>
        <p:nvSpPr>
          <p:cNvPr id="13" name="Slide Number Placeholder 12"/>
          <p:cNvSpPr>
            <a:spLocks noGrp="1"/>
          </p:cNvSpPr>
          <p:nvPr>
            <p:ph type="sldNum" sz="quarter" idx="12"/>
          </p:nvPr>
        </p:nvSpPr>
        <p:spPr/>
        <p:txBody>
          <a:bodyPr/>
          <a:lstStyle/>
          <a:p>
            <a:r>
              <a:rPr lang="en-US" dirty="0"/>
              <a:t>9</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84246069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altLang="en-UG" sz="3600" b="1" dirty="0">
                <a:latin typeface="Times New Roman" panose="02020603050405020304" pitchFamily="18" charset="0"/>
                <a:cs typeface="Times New Roman" panose="02020603050405020304" pitchFamily="18" charset="0"/>
              </a:rPr>
              <a:t>Methods / Types of Communication</a:t>
            </a:r>
            <a:endParaRPr lang="en-US" sz="3600" b="1" dirty="0"/>
          </a:p>
        </p:txBody>
      </p:sp>
      <p:sp>
        <p:nvSpPr>
          <p:cNvPr id="14" name="Content Placeholder 13"/>
          <p:cNvSpPr>
            <a:spLocks noGrp="1"/>
          </p:cNvSpPr>
          <p:nvPr>
            <p:ph sz="half" idx="1"/>
          </p:nvPr>
        </p:nvSpPr>
        <p:spPr>
          <a:solidFill>
            <a:schemeClr val="bg1"/>
          </a:solidFill>
          <a:ln>
            <a:solidFill>
              <a:schemeClr val="accent1"/>
            </a:solidFill>
          </a:ln>
        </p:spPr>
        <p:txBody>
          <a:bodyPr>
            <a:noAutofit/>
          </a:bodyPr>
          <a:lstStyle/>
          <a:p>
            <a:pPr marL="571500" indent="-457200">
              <a:buFont typeface="+mj-lt"/>
              <a:buAutoNum type="arabicPeriod"/>
            </a:pPr>
            <a:r>
              <a:rPr lang="en-US" altLang="en-UG" sz="2400" b="1" dirty="0">
                <a:latin typeface="+mj-lt"/>
                <a:cs typeface="Times New Roman" panose="02020603050405020304" pitchFamily="18" charset="0"/>
              </a:rPr>
              <a:t>Verbal Communication: </a:t>
            </a:r>
            <a:r>
              <a:rPr lang="en-US" altLang="en-UG" sz="2400" dirty="0">
                <a:latin typeface="+mj-lt"/>
                <a:cs typeface="Times New Roman" panose="02020603050405020304" pitchFamily="18" charset="0"/>
              </a:rPr>
              <a:t>Use of words when communicating</a:t>
            </a:r>
          </a:p>
          <a:p>
            <a:pPr marL="571500" indent="-457200">
              <a:buFont typeface="+mj-lt"/>
              <a:buAutoNum type="arabicPeriod"/>
            </a:pPr>
            <a:endParaRPr lang="en-US" altLang="en-UG" sz="2400" dirty="0">
              <a:latin typeface="+mj-lt"/>
              <a:cs typeface="Times New Roman" panose="02020603050405020304" pitchFamily="18" charset="0"/>
            </a:endParaRPr>
          </a:p>
          <a:p>
            <a:pPr marL="571500" indent="-457200">
              <a:buFont typeface="+mj-lt"/>
              <a:buAutoNum type="arabicPeriod"/>
            </a:pPr>
            <a:r>
              <a:rPr lang="en-US" altLang="en-UG" sz="2400" b="1" dirty="0">
                <a:latin typeface="+mj-lt"/>
                <a:cs typeface="Times New Roman" panose="02020603050405020304" pitchFamily="18" charset="0"/>
              </a:rPr>
              <a:t>Non-Verbal communication: </a:t>
            </a:r>
            <a:r>
              <a:rPr lang="en-US" altLang="en-UG" sz="2400" dirty="0">
                <a:latin typeface="+mj-lt"/>
                <a:cs typeface="Times New Roman" panose="02020603050405020304" pitchFamily="18" charset="0"/>
              </a:rPr>
              <a:t>Non-use of words when communicating</a:t>
            </a:r>
          </a:p>
          <a:p>
            <a:pPr>
              <a:buNone/>
            </a:pPr>
            <a:endParaRPr lang="en-US" altLang="en-UG" sz="2400" b="1" dirty="0">
              <a:latin typeface="Times New Roman" panose="02020603050405020304" pitchFamily="18" charset="0"/>
              <a:cs typeface="Times New Roman" panose="02020603050405020304" pitchFamily="18" charset="0"/>
            </a:endParaRPr>
          </a:p>
        </p:txBody>
      </p:sp>
      <p:sp>
        <p:nvSpPr>
          <p:cNvPr id="12" name="Date Placeholder 11"/>
          <p:cNvSpPr>
            <a:spLocks noGrp="1"/>
          </p:cNvSpPr>
          <p:nvPr>
            <p:ph type="dt" sz="half" idx="10"/>
          </p:nvPr>
        </p:nvSpPr>
        <p:spPr/>
        <p:txBody>
          <a:bodyPr/>
          <a:lstStyle/>
          <a:p>
            <a:fld id="{840401DC-9B37-4341-B08E-32E49C3A82FC}" type="datetime1">
              <a:rPr lang="en-US" smtClean="0"/>
              <a:t>8/14/2024</a:t>
            </a:fld>
            <a:endParaRPr lang="en-US"/>
          </a:p>
        </p:txBody>
      </p:sp>
      <p:sp>
        <p:nvSpPr>
          <p:cNvPr id="13" name="Slide Number Placeholder 12"/>
          <p:cNvSpPr>
            <a:spLocks noGrp="1"/>
          </p:cNvSpPr>
          <p:nvPr>
            <p:ph type="sldNum" sz="quarter" idx="12"/>
          </p:nvPr>
        </p:nvSpPr>
        <p:spPr/>
        <p:txBody>
          <a:bodyPr/>
          <a:lstStyle/>
          <a:p>
            <a:r>
              <a:rPr lang="en-US" dirty="0"/>
              <a:t>10</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8" name="Picture 2" descr="Verbal Vs Non-verbal Communication ...">
            <a:extLst>
              <a:ext uri="{FF2B5EF4-FFF2-40B4-BE49-F238E27FC236}">
                <a16:creationId xmlns:a16="http://schemas.microsoft.com/office/drawing/2014/main" id="{362AE1FD-5562-456B-97C8-43DB83D5E733}"/>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995684" y="1916832"/>
            <a:ext cx="4077399" cy="2714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75211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altLang="en-UG" sz="3600" b="1" dirty="0">
                <a:latin typeface="Times New Roman" panose="02020603050405020304" pitchFamily="18" charset="0"/>
                <a:cs typeface="Times New Roman" panose="02020603050405020304" pitchFamily="18" charset="0"/>
              </a:rPr>
              <a:t>Verbal Communication</a:t>
            </a:r>
            <a:endParaRPr lang="en-US" sz="3600" b="1" dirty="0"/>
          </a:p>
        </p:txBody>
      </p:sp>
      <p:sp>
        <p:nvSpPr>
          <p:cNvPr id="14" name="Content Placeholder 13"/>
          <p:cNvSpPr>
            <a:spLocks noGrp="1"/>
          </p:cNvSpPr>
          <p:nvPr>
            <p:ph sz="half" idx="1"/>
          </p:nvPr>
        </p:nvSpPr>
        <p:spPr>
          <a:solidFill>
            <a:schemeClr val="bg1"/>
          </a:solidFill>
          <a:ln>
            <a:solidFill>
              <a:schemeClr val="accent1"/>
            </a:solidFill>
          </a:ln>
        </p:spPr>
        <p:txBody>
          <a:bodyPr>
            <a:noAutofit/>
          </a:bodyPr>
          <a:lstStyle/>
          <a:p>
            <a:pPr marL="571500" indent="-457200">
              <a:buAutoNum type="arabicPeriod"/>
            </a:pPr>
            <a:r>
              <a:rPr lang="en-US" altLang="en-UG" b="1" dirty="0">
                <a:latin typeface="+mj-lt"/>
                <a:cs typeface="Times New Roman" panose="02020603050405020304" pitchFamily="18" charset="0"/>
              </a:rPr>
              <a:t>Oral communication</a:t>
            </a:r>
            <a:r>
              <a:rPr lang="en-US" altLang="en-UG" dirty="0">
                <a:latin typeface="+mj-lt"/>
                <a:cs typeface="Times New Roman" panose="02020603050405020304" pitchFamily="18" charset="0"/>
              </a:rPr>
              <a:t> - Communication by word of mouth. </a:t>
            </a:r>
          </a:p>
          <a:p>
            <a:pPr marL="571500" indent="-457200">
              <a:buAutoNum type="arabicPeriod"/>
            </a:pPr>
            <a:r>
              <a:rPr lang="en-US" altLang="en-UG" b="1" dirty="0">
                <a:latin typeface="+mj-lt"/>
                <a:cs typeface="Times New Roman" panose="02020603050405020304" pitchFamily="18" charset="0"/>
              </a:rPr>
              <a:t>Written Communication </a:t>
            </a:r>
            <a:r>
              <a:rPr lang="en-US" altLang="en-UG" dirty="0">
                <a:latin typeface="+mj-lt"/>
                <a:cs typeface="Times New Roman" panose="02020603050405020304" pitchFamily="18" charset="0"/>
              </a:rPr>
              <a:t>– Communication through writing</a:t>
            </a:r>
          </a:p>
        </p:txBody>
      </p:sp>
      <p:pic>
        <p:nvPicPr>
          <p:cNvPr id="19" name="Content Placeholder 18">
            <a:extLst>
              <a:ext uri="{FF2B5EF4-FFF2-40B4-BE49-F238E27FC236}">
                <a16:creationId xmlns:a16="http://schemas.microsoft.com/office/drawing/2014/main" id="{1A767228-6858-4681-A019-1FD899985936}"/>
              </a:ext>
            </a:extLst>
          </p:cNvPr>
          <p:cNvPicPr>
            <a:picLocks noGrp="1" noChangeAspect="1"/>
          </p:cNvPicPr>
          <p:nvPr>
            <p:ph sz="half" idx="2"/>
          </p:nvPr>
        </p:nvPicPr>
        <p:blipFill>
          <a:blip r:embed="rId2"/>
          <a:stretch>
            <a:fillRect/>
          </a:stretch>
        </p:blipFill>
        <p:spPr>
          <a:xfrm>
            <a:off x="5016215" y="1532967"/>
            <a:ext cx="2667000" cy="2207890"/>
          </a:xfrm>
          <a:prstGeom prst="rect">
            <a:avLst/>
          </a:prstGeom>
        </p:spPr>
      </p:pic>
      <p:sp>
        <p:nvSpPr>
          <p:cNvPr id="12" name="Date Placeholder 11"/>
          <p:cNvSpPr>
            <a:spLocks noGrp="1"/>
          </p:cNvSpPr>
          <p:nvPr>
            <p:ph type="dt" sz="half" idx="10"/>
          </p:nvPr>
        </p:nvSpPr>
        <p:spPr/>
        <p:txBody>
          <a:bodyPr/>
          <a:lstStyle/>
          <a:p>
            <a:fld id="{840401DC-9B37-4341-B08E-32E49C3A82FC}" type="datetime1">
              <a:rPr lang="en-US" smtClean="0"/>
              <a:t>8/14/2024</a:t>
            </a:fld>
            <a:endParaRPr lang="en-US"/>
          </a:p>
        </p:txBody>
      </p:sp>
      <p:sp>
        <p:nvSpPr>
          <p:cNvPr id="13" name="Slide Number Placeholder 12"/>
          <p:cNvSpPr>
            <a:spLocks noGrp="1"/>
          </p:cNvSpPr>
          <p:nvPr>
            <p:ph type="sldNum" sz="quarter" idx="12"/>
          </p:nvPr>
        </p:nvSpPr>
        <p:spPr/>
        <p:txBody>
          <a:bodyPr/>
          <a:lstStyle/>
          <a:p>
            <a:r>
              <a:rPr lang="en-US" dirty="0"/>
              <a:t>11</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 name="Picture 19">
            <a:extLst>
              <a:ext uri="{FF2B5EF4-FFF2-40B4-BE49-F238E27FC236}">
                <a16:creationId xmlns:a16="http://schemas.microsoft.com/office/drawing/2014/main" id="{DAD07B40-507B-494D-9143-B5DB16303262}"/>
              </a:ext>
            </a:extLst>
          </p:cNvPr>
          <p:cNvPicPr>
            <a:picLocks noChangeAspect="1"/>
          </p:cNvPicPr>
          <p:nvPr/>
        </p:nvPicPr>
        <p:blipFill>
          <a:blip r:embed="rId4"/>
          <a:stretch>
            <a:fillRect/>
          </a:stretch>
        </p:blipFill>
        <p:spPr>
          <a:xfrm>
            <a:off x="6336779" y="4221088"/>
            <a:ext cx="3204416" cy="2002532"/>
          </a:xfrm>
          <a:prstGeom prst="rect">
            <a:avLst/>
          </a:prstGeom>
        </p:spPr>
      </p:pic>
    </p:spTree>
    <p:extLst>
      <p:ext uri="{BB962C8B-B14F-4D97-AF65-F5344CB8AC3E}">
        <p14:creationId xmlns:p14="http://schemas.microsoft.com/office/powerpoint/2010/main" val="427250998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altLang="en-UG" sz="3600" b="1" dirty="0">
                <a:latin typeface="Times New Roman" panose="02020603050405020304" pitchFamily="18" charset="0"/>
                <a:cs typeface="Times New Roman" panose="02020603050405020304" pitchFamily="18" charset="0"/>
              </a:rPr>
              <a:t>Oral Communication</a:t>
            </a:r>
            <a:endParaRPr lang="en-US" sz="3600" b="1" dirty="0"/>
          </a:p>
        </p:txBody>
      </p:sp>
      <p:sp>
        <p:nvSpPr>
          <p:cNvPr id="14" name="Content Placeholder 13"/>
          <p:cNvSpPr>
            <a:spLocks noGrp="1"/>
          </p:cNvSpPr>
          <p:nvPr>
            <p:ph sz="half" idx="1"/>
          </p:nvPr>
        </p:nvSpPr>
        <p:spPr>
          <a:xfrm>
            <a:off x="540067" y="1536191"/>
            <a:ext cx="9001124" cy="4951985"/>
          </a:xfrm>
          <a:solidFill>
            <a:schemeClr val="bg1"/>
          </a:solidFill>
          <a:ln>
            <a:solidFill>
              <a:schemeClr val="accent1"/>
            </a:solidFill>
          </a:ln>
        </p:spPr>
        <p:txBody>
          <a:bodyPr>
            <a:noAutofit/>
          </a:bodyPr>
          <a:lstStyle/>
          <a:p>
            <a:pPr algn="just"/>
            <a:r>
              <a:rPr lang="en-US" altLang="en-UG" sz="2200" dirty="0">
                <a:latin typeface="Bookman Old Style" panose="02050604050505020204" pitchFamily="18" charset="0"/>
                <a:cs typeface="Times New Roman" panose="02020603050405020304" pitchFamily="18" charset="0"/>
              </a:rPr>
              <a:t>Communication by word of mouth. </a:t>
            </a:r>
          </a:p>
          <a:p>
            <a:pPr algn="just"/>
            <a:r>
              <a:rPr lang="en-US" altLang="en-UG" sz="2200" dirty="0">
                <a:latin typeface="Bookman Old Style" panose="02050604050505020204" pitchFamily="18" charset="0"/>
                <a:cs typeface="Times New Roman" panose="02020603050405020304" pitchFamily="18" charset="0"/>
              </a:rPr>
              <a:t>Success of oral communication is dependent on the audience’s ability to listen</a:t>
            </a:r>
          </a:p>
          <a:p>
            <a:pPr algn="just"/>
            <a:endParaRPr lang="en-US" altLang="en-UG" sz="2200" dirty="0">
              <a:latin typeface="Bookman Old Style" panose="02050604050505020204" pitchFamily="18" charset="0"/>
              <a:cs typeface="Times New Roman" panose="02020603050405020304" pitchFamily="18" charset="0"/>
            </a:endParaRPr>
          </a:p>
          <a:p>
            <a:pPr marL="114300" indent="0" algn="just">
              <a:buNone/>
            </a:pPr>
            <a:r>
              <a:rPr lang="en-US" altLang="en-UG" sz="2200" b="1" dirty="0">
                <a:latin typeface="Bookman Old Style" panose="02050604050505020204" pitchFamily="18" charset="0"/>
                <a:cs typeface="Times New Roman" panose="02020603050405020304" pitchFamily="18" charset="0"/>
              </a:rPr>
              <a:t>Forms of Oral Communication</a:t>
            </a:r>
            <a:endParaRPr lang="en-US" altLang="en-UG" sz="2200" dirty="0">
              <a:latin typeface="Bookman Old Style" panose="02050604050505020204" pitchFamily="18" charset="0"/>
              <a:cs typeface="Times New Roman" panose="02020603050405020304" pitchFamily="18" charset="0"/>
            </a:endParaRPr>
          </a:p>
          <a:p>
            <a:pPr algn="just"/>
            <a:r>
              <a:rPr lang="en-US" altLang="en-UG" sz="2200" dirty="0">
                <a:latin typeface="Bookman Old Style" panose="02050604050505020204" pitchFamily="18" charset="0"/>
                <a:cs typeface="Times New Roman" panose="02020603050405020304" pitchFamily="18" charset="0"/>
              </a:rPr>
              <a:t>Phone calls, face-to-face discussions, interviews, presentations, meetings, seminars, video conferencing … etc. </a:t>
            </a:r>
          </a:p>
          <a:p>
            <a:pPr algn="just"/>
            <a:endParaRPr lang="en-US" altLang="en-UG" sz="2200" dirty="0">
              <a:latin typeface="Bookman Old Style" panose="02050604050505020204" pitchFamily="18" charset="0"/>
              <a:cs typeface="Times New Roman" panose="02020603050405020304" pitchFamily="18" charset="0"/>
            </a:endParaRPr>
          </a:p>
          <a:p>
            <a:pPr marL="114300" indent="0" algn="just">
              <a:buNone/>
            </a:pPr>
            <a:r>
              <a:rPr lang="en-US" altLang="en-UG" sz="2200" b="1" dirty="0">
                <a:latin typeface="Bookman Old Style" panose="02050604050505020204" pitchFamily="18" charset="0"/>
                <a:cs typeface="Times New Roman" panose="02020603050405020304" pitchFamily="18" charset="0"/>
              </a:rPr>
              <a:t>Characteristics</a:t>
            </a:r>
            <a:endParaRPr lang="en-US" altLang="en-UG" sz="2200" dirty="0">
              <a:latin typeface="Bookman Old Style" panose="02050604050505020204" pitchFamily="18" charset="0"/>
              <a:cs typeface="Times New Roman" panose="02020603050405020304" pitchFamily="18" charset="0"/>
            </a:endParaRPr>
          </a:p>
          <a:p>
            <a:pPr algn="just">
              <a:buNone/>
            </a:pPr>
            <a:r>
              <a:rPr lang="en-US" altLang="en-UG" sz="2200" dirty="0">
                <a:latin typeface="Bookman Old Style" panose="02050604050505020204" pitchFamily="18" charset="0"/>
                <a:cs typeface="Times New Roman" panose="02020603050405020304" pitchFamily="18" charset="0"/>
              </a:rPr>
              <a:t>   Interactive, non - restricted audience, any time any place, immediate feedback</a:t>
            </a:r>
          </a:p>
        </p:txBody>
      </p:sp>
      <p:sp>
        <p:nvSpPr>
          <p:cNvPr id="12" name="Date Placeholder 11"/>
          <p:cNvSpPr>
            <a:spLocks noGrp="1"/>
          </p:cNvSpPr>
          <p:nvPr>
            <p:ph type="dt" sz="half" idx="10"/>
          </p:nvPr>
        </p:nvSpPr>
        <p:spPr/>
        <p:txBody>
          <a:bodyPr/>
          <a:lstStyle/>
          <a:p>
            <a:fld id="{840401DC-9B37-4341-B08E-32E49C3A82FC}" type="datetime1">
              <a:rPr lang="en-US" smtClean="0"/>
              <a:t>8/14/2024</a:t>
            </a:fld>
            <a:endParaRPr lang="en-US"/>
          </a:p>
        </p:txBody>
      </p:sp>
      <p:sp>
        <p:nvSpPr>
          <p:cNvPr id="13" name="Slide Number Placeholder 12"/>
          <p:cNvSpPr>
            <a:spLocks noGrp="1"/>
          </p:cNvSpPr>
          <p:nvPr>
            <p:ph type="sldNum" sz="quarter" idx="12"/>
          </p:nvPr>
        </p:nvSpPr>
        <p:spPr/>
        <p:txBody>
          <a:bodyPr/>
          <a:lstStyle/>
          <a:p>
            <a:r>
              <a:rPr lang="en-US" dirty="0"/>
              <a:t>12</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3933020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pPr marL="274320" indent="-274320" algn="just">
              <a:spcBef>
                <a:spcPts val="580"/>
              </a:spcBef>
              <a:defRPr/>
            </a:pPr>
            <a:r>
              <a:rPr lang="en-US" sz="3600" b="1" dirty="0">
                <a:latin typeface="Times New Roman" pitchFamily="18" charset="0"/>
                <a:cs typeface="Times New Roman" pitchFamily="18" charset="0"/>
              </a:rPr>
              <a:t>Written Communication</a:t>
            </a:r>
          </a:p>
        </p:txBody>
      </p:sp>
      <p:sp>
        <p:nvSpPr>
          <p:cNvPr id="14" name="Content Placeholder 13"/>
          <p:cNvSpPr>
            <a:spLocks noGrp="1"/>
          </p:cNvSpPr>
          <p:nvPr>
            <p:ph sz="half" idx="1"/>
          </p:nvPr>
        </p:nvSpPr>
        <p:spPr>
          <a:xfrm>
            <a:off x="540068" y="1536191"/>
            <a:ext cx="9001124" cy="5009067"/>
          </a:xfrm>
          <a:solidFill>
            <a:schemeClr val="bg1"/>
          </a:solidFill>
          <a:ln>
            <a:solidFill>
              <a:schemeClr val="accent1"/>
            </a:solidFill>
          </a:ln>
        </p:spPr>
        <p:txBody>
          <a:bodyPr>
            <a:noAutofit/>
          </a:bodyPr>
          <a:lstStyle/>
          <a:p>
            <a:pPr marL="274320" indent="-274320" algn="just">
              <a:spcBef>
                <a:spcPts val="580"/>
              </a:spcBef>
              <a:buFont typeface="Wingdings 2"/>
              <a:buChar char=""/>
              <a:defRPr/>
            </a:pPr>
            <a:r>
              <a:rPr lang="en-US" sz="2000" dirty="0">
                <a:latin typeface="+mj-lt"/>
                <a:cs typeface="Times New Roman" pitchFamily="18" charset="0"/>
              </a:rPr>
              <a:t>This is when a message being sent is displayed in writing.  </a:t>
            </a:r>
          </a:p>
          <a:p>
            <a:pPr marL="274320" indent="-274320" algn="just">
              <a:spcBef>
                <a:spcPts val="580"/>
              </a:spcBef>
              <a:buFont typeface="Wingdings 2"/>
              <a:buChar char=""/>
              <a:defRPr/>
            </a:pPr>
            <a:r>
              <a:rPr lang="en-US" sz="2000" dirty="0">
                <a:latin typeface="+mj-lt"/>
                <a:cs typeface="Times New Roman" pitchFamily="18" charset="0"/>
              </a:rPr>
              <a:t>Its success depends on the audience’s ability to read.</a:t>
            </a:r>
          </a:p>
          <a:p>
            <a:pPr marL="274320" indent="-274320" algn="just">
              <a:spcBef>
                <a:spcPts val="580"/>
              </a:spcBef>
              <a:buNone/>
              <a:defRPr/>
            </a:pPr>
            <a:endParaRPr lang="en-US" sz="2000" dirty="0">
              <a:latin typeface="+mj-lt"/>
              <a:cs typeface="Times New Roman" pitchFamily="18" charset="0"/>
            </a:endParaRPr>
          </a:p>
          <a:p>
            <a:pPr marL="0" indent="0" algn="just">
              <a:spcBef>
                <a:spcPts val="580"/>
              </a:spcBef>
              <a:buNone/>
              <a:defRPr/>
            </a:pPr>
            <a:r>
              <a:rPr lang="en-US" sz="2000" b="1" dirty="0">
                <a:latin typeface="+mj-lt"/>
                <a:cs typeface="Times New Roman" pitchFamily="18" charset="0"/>
              </a:rPr>
              <a:t>Forms of Written Communication</a:t>
            </a:r>
          </a:p>
          <a:p>
            <a:pPr marL="285750" indent="-285750" algn="just">
              <a:spcBef>
                <a:spcPts val="580"/>
              </a:spcBef>
              <a:defRPr/>
            </a:pPr>
            <a:r>
              <a:rPr lang="en-US" sz="2000" dirty="0">
                <a:latin typeface="+mj-lt"/>
                <a:cs typeface="Times New Roman" pitchFamily="18" charset="0"/>
              </a:rPr>
              <a:t>E-mails, letters, faxes, notices, reports, memos, questionnaires, newsletters, employee handbooks, magazines, brochures, minutes, written messages using online platforms, etc.</a:t>
            </a:r>
          </a:p>
          <a:p>
            <a:pPr marL="274320" indent="-274320" algn="just">
              <a:spcBef>
                <a:spcPts val="580"/>
              </a:spcBef>
              <a:buNone/>
              <a:defRPr/>
            </a:pPr>
            <a:endParaRPr lang="en-US" sz="2000" dirty="0">
              <a:latin typeface="+mj-lt"/>
              <a:cs typeface="Times New Roman" pitchFamily="18" charset="0"/>
            </a:endParaRPr>
          </a:p>
          <a:p>
            <a:pPr marL="0" indent="0" algn="just">
              <a:spcBef>
                <a:spcPts val="580"/>
              </a:spcBef>
              <a:buNone/>
              <a:defRPr/>
            </a:pPr>
            <a:r>
              <a:rPr lang="en-US" sz="2000" b="1" dirty="0">
                <a:latin typeface="+mj-lt"/>
                <a:cs typeface="Times New Roman" pitchFamily="18" charset="0"/>
              </a:rPr>
              <a:t>Characteristics</a:t>
            </a:r>
          </a:p>
          <a:p>
            <a:pPr indent="-342900" algn="just">
              <a:spcBef>
                <a:spcPts val="580"/>
              </a:spcBef>
              <a:defRPr/>
            </a:pPr>
            <a:r>
              <a:rPr lang="en-US" sz="2000" dirty="0">
                <a:latin typeface="+mj-lt"/>
                <a:cs typeface="Times New Roman" pitchFamily="18" charset="0"/>
              </a:rPr>
              <a:t>More detailed, records, non-interaction, restrictive in use, no immediate feedback. </a:t>
            </a:r>
          </a:p>
          <a:p>
            <a:pPr marL="114300" indent="0" algn="just">
              <a:spcBef>
                <a:spcPts val="580"/>
              </a:spcBef>
              <a:buNone/>
              <a:defRPr/>
            </a:pPr>
            <a:endParaRPr lang="en-US" sz="2000" dirty="0">
              <a:latin typeface="+mj-lt"/>
              <a:cs typeface="Times New Roman" pitchFamily="18" charset="0"/>
            </a:endParaRPr>
          </a:p>
          <a:p>
            <a:pPr marL="114300" indent="0" algn="just">
              <a:spcBef>
                <a:spcPts val="580"/>
              </a:spcBef>
              <a:buNone/>
              <a:defRPr/>
            </a:pPr>
            <a:r>
              <a:rPr lang="en-US" sz="2000" dirty="0">
                <a:latin typeface="+mj-lt"/>
                <a:cs typeface="Times New Roman" pitchFamily="18" charset="0"/>
              </a:rPr>
              <a:t>NB: Advantages and disadvantages (Students’ assignment and this applies to all three methods of communication)</a:t>
            </a:r>
          </a:p>
          <a:p>
            <a:pPr marL="114300" indent="0" algn="just">
              <a:buNone/>
            </a:pPr>
            <a:endParaRPr lang="en-US" sz="2000" dirty="0">
              <a:latin typeface="+mj-lt"/>
              <a:cs typeface="Times New Roman" pitchFamily="18" charset="0"/>
            </a:endParaRPr>
          </a:p>
        </p:txBody>
      </p:sp>
      <p:sp>
        <p:nvSpPr>
          <p:cNvPr id="12" name="Date Placeholder 11"/>
          <p:cNvSpPr>
            <a:spLocks noGrp="1"/>
          </p:cNvSpPr>
          <p:nvPr>
            <p:ph type="dt" sz="half" idx="10"/>
          </p:nvPr>
        </p:nvSpPr>
        <p:spPr/>
        <p:txBody>
          <a:bodyPr/>
          <a:lstStyle/>
          <a:p>
            <a:fld id="{840401DC-9B37-4341-B08E-32E49C3A82FC}" type="datetime1">
              <a:rPr lang="en-US" smtClean="0"/>
              <a:t>8/14/2024</a:t>
            </a:fld>
            <a:endParaRPr lang="en-US"/>
          </a:p>
        </p:txBody>
      </p:sp>
      <p:sp>
        <p:nvSpPr>
          <p:cNvPr id="13" name="Slide Number Placeholder 12"/>
          <p:cNvSpPr>
            <a:spLocks noGrp="1"/>
          </p:cNvSpPr>
          <p:nvPr>
            <p:ph type="sldNum" sz="quarter" idx="12"/>
          </p:nvPr>
        </p:nvSpPr>
        <p:spPr/>
        <p:txBody>
          <a:bodyPr/>
          <a:lstStyle/>
          <a:p>
            <a:r>
              <a:rPr lang="en-US" dirty="0"/>
              <a:t>13</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4925760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pPr algn="just">
              <a:defRPr/>
            </a:pPr>
            <a:r>
              <a:rPr lang="en-US" sz="3600" b="1" dirty="0">
                <a:latin typeface="Times New Roman" panose="02020603050405020304" pitchFamily="18" charset="0"/>
                <a:cs typeface="Times New Roman" panose="02020603050405020304" pitchFamily="18" charset="0"/>
              </a:rPr>
              <a:t>Non-verbal Communication</a:t>
            </a:r>
            <a:endParaRPr lang="en-US" sz="3600" dirty="0">
              <a:latin typeface="Times New Roman" panose="02020603050405020304" pitchFamily="18" charset="0"/>
              <a:cs typeface="Times New Roman" panose="02020603050405020304" pitchFamily="18" charset="0"/>
            </a:endParaRPr>
          </a:p>
        </p:txBody>
      </p:sp>
      <p:sp>
        <p:nvSpPr>
          <p:cNvPr id="14" name="Content Placeholder 13"/>
          <p:cNvSpPr>
            <a:spLocks noGrp="1"/>
          </p:cNvSpPr>
          <p:nvPr>
            <p:ph sz="half" idx="1"/>
          </p:nvPr>
        </p:nvSpPr>
        <p:spPr>
          <a:xfrm>
            <a:off x="576250" y="1538561"/>
            <a:ext cx="8964945" cy="4629112"/>
          </a:xfrm>
          <a:solidFill>
            <a:schemeClr val="bg1"/>
          </a:solidFill>
          <a:ln>
            <a:solidFill>
              <a:schemeClr val="accent1"/>
            </a:solidFill>
          </a:ln>
        </p:spPr>
        <p:txBody>
          <a:bodyPr>
            <a:noAutofit/>
          </a:bodyPr>
          <a:lstStyle/>
          <a:p>
            <a:pPr algn="just">
              <a:defRPr/>
            </a:pPr>
            <a:r>
              <a:rPr lang="en-US" sz="2200" dirty="0">
                <a:latin typeface="+mj-lt"/>
                <a:cs typeface="Times New Roman" panose="02020603050405020304" pitchFamily="18" charset="0"/>
              </a:rPr>
              <a:t>This is sending and receiving wordless messages. </a:t>
            </a:r>
          </a:p>
          <a:p>
            <a:pPr algn="just">
              <a:defRPr/>
            </a:pPr>
            <a:r>
              <a:rPr lang="en-US" sz="2200" dirty="0">
                <a:latin typeface="+mj-lt"/>
                <a:cs typeface="Times New Roman" panose="02020603050405020304" pitchFamily="18" charset="0"/>
              </a:rPr>
              <a:t>It can be used alone or together with oral and written. </a:t>
            </a:r>
            <a:r>
              <a:rPr lang="en-US" sz="2200" b="1" dirty="0">
                <a:latin typeface="+mj-lt"/>
                <a:cs typeface="Times New Roman" panose="02020603050405020304" pitchFamily="18" charset="0"/>
              </a:rPr>
              <a:t> </a:t>
            </a:r>
            <a:endParaRPr lang="en-US" sz="2200" dirty="0">
              <a:latin typeface="+mj-lt"/>
              <a:cs typeface="Times New Roman" panose="02020603050405020304" pitchFamily="18" charset="0"/>
            </a:endParaRPr>
          </a:p>
          <a:p>
            <a:pPr marL="0" indent="0" algn="just">
              <a:buNone/>
              <a:defRPr/>
            </a:pPr>
            <a:endParaRPr lang="en-US" sz="2200" b="1" dirty="0">
              <a:latin typeface="+mj-lt"/>
              <a:cs typeface="Times New Roman" panose="02020603050405020304" pitchFamily="18" charset="0"/>
            </a:endParaRPr>
          </a:p>
          <a:p>
            <a:pPr marL="0" indent="0" algn="just">
              <a:buNone/>
              <a:defRPr/>
            </a:pPr>
            <a:r>
              <a:rPr lang="en-US" sz="2200" b="1" dirty="0">
                <a:latin typeface="+mj-lt"/>
                <a:cs typeface="Times New Roman" panose="02020603050405020304" pitchFamily="18" charset="0"/>
              </a:rPr>
              <a:t>Forms: </a:t>
            </a:r>
            <a:r>
              <a:rPr lang="en-US" sz="2200" dirty="0">
                <a:latin typeface="+mj-lt"/>
                <a:cs typeface="Times New Roman" panose="02020603050405020304" pitchFamily="18" charset="0"/>
              </a:rPr>
              <a:t> These are divided into the following categories </a:t>
            </a:r>
          </a:p>
          <a:p>
            <a:pPr algn="just">
              <a:defRPr/>
            </a:pPr>
            <a:r>
              <a:rPr lang="en-US" sz="2200" b="1" dirty="0">
                <a:latin typeface="+mj-lt"/>
                <a:cs typeface="Times New Roman" panose="02020603050405020304" pitchFamily="18" charset="0"/>
              </a:rPr>
              <a:t>Environmental </a:t>
            </a:r>
            <a:r>
              <a:rPr lang="en-US" sz="2200" dirty="0">
                <a:latin typeface="+mj-lt"/>
                <a:cs typeface="Times New Roman" panose="02020603050405020304" pitchFamily="18" charset="0"/>
              </a:rPr>
              <a:t>(Design and Layout, Territory, Time)</a:t>
            </a:r>
          </a:p>
          <a:p>
            <a:pPr algn="just">
              <a:defRPr/>
            </a:pPr>
            <a:r>
              <a:rPr lang="en-US" sz="2200" b="1" dirty="0">
                <a:latin typeface="+mj-lt"/>
                <a:cs typeface="Times New Roman" panose="02020603050405020304" pitchFamily="18" charset="0"/>
              </a:rPr>
              <a:t>Social</a:t>
            </a:r>
            <a:r>
              <a:rPr lang="en-US" sz="2200" dirty="0">
                <a:latin typeface="+mj-lt"/>
                <a:cs typeface="Times New Roman" panose="02020603050405020304" pitchFamily="18" charset="0"/>
              </a:rPr>
              <a:t> (Distance, Status and Symbols)</a:t>
            </a:r>
          </a:p>
          <a:p>
            <a:pPr algn="just">
              <a:defRPr/>
            </a:pPr>
            <a:r>
              <a:rPr lang="en-US" sz="2200" b="1" dirty="0">
                <a:latin typeface="+mj-lt"/>
                <a:cs typeface="Times New Roman" panose="02020603050405020304" pitchFamily="18" charset="0"/>
              </a:rPr>
              <a:t>Physical </a:t>
            </a:r>
            <a:r>
              <a:rPr lang="en-US" sz="2200" dirty="0">
                <a:latin typeface="+mj-lt"/>
                <a:cs typeface="Times New Roman" panose="02020603050405020304" pitchFamily="18" charset="0"/>
              </a:rPr>
              <a:t>(facial expressions, appearance, smell, gesture, etc.) </a:t>
            </a:r>
          </a:p>
          <a:p>
            <a:pPr marL="0" indent="0" algn="just">
              <a:buNone/>
              <a:defRPr/>
            </a:pPr>
            <a:endParaRPr lang="en-US" sz="2200" dirty="0">
              <a:latin typeface="+mj-lt"/>
              <a:cs typeface="Times New Roman" panose="02020603050405020304" pitchFamily="18" charset="0"/>
            </a:endParaRPr>
          </a:p>
          <a:p>
            <a:pPr algn="just">
              <a:defRPr/>
            </a:pPr>
            <a:r>
              <a:rPr lang="en-US" sz="2200" b="1" dirty="0">
                <a:latin typeface="+mj-lt"/>
                <a:cs typeface="Times New Roman" panose="02020603050405020304" pitchFamily="18" charset="0"/>
              </a:rPr>
              <a:t>Characteristics: </a:t>
            </a:r>
            <a:r>
              <a:rPr lang="en-US" sz="2200" dirty="0">
                <a:latin typeface="+mj-lt"/>
                <a:cs typeface="Times New Roman" panose="02020603050405020304" pitchFamily="18" charset="0"/>
              </a:rPr>
              <a:t>Widely used, unconscious communication, interpretation varies from culture to culture </a:t>
            </a:r>
          </a:p>
        </p:txBody>
      </p:sp>
      <p:sp>
        <p:nvSpPr>
          <p:cNvPr id="12" name="Date Placeholder 11"/>
          <p:cNvSpPr>
            <a:spLocks noGrp="1"/>
          </p:cNvSpPr>
          <p:nvPr>
            <p:ph type="dt" sz="half" idx="10"/>
          </p:nvPr>
        </p:nvSpPr>
        <p:spPr/>
        <p:txBody>
          <a:bodyPr/>
          <a:lstStyle/>
          <a:p>
            <a:fld id="{840401DC-9B37-4341-B08E-32E49C3A82FC}" type="datetime1">
              <a:rPr lang="en-US" smtClean="0"/>
              <a:t>8/14/2024</a:t>
            </a:fld>
            <a:endParaRPr lang="en-US"/>
          </a:p>
        </p:txBody>
      </p:sp>
      <p:sp>
        <p:nvSpPr>
          <p:cNvPr id="13" name="Slide Number Placeholder 12"/>
          <p:cNvSpPr>
            <a:spLocks noGrp="1"/>
          </p:cNvSpPr>
          <p:nvPr>
            <p:ph type="sldNum" sz="quarter" idx="12"/>
          </p:nvPr>
        </p:nvSpPr>
        <p:spPr/>
        <p:txBody>
          <a:bodyPr/>
          <a:lstStyle/>
          <a:p>
            <a:r>
              <a:rPr lang="en-US" dirty="0"/>
              <a:t>14</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27708605"/>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sz="3600" b="1" dirty="0"/>
              <a:t>Technology Aided Communication</a:t>
            </a:r>
          </a:p>
        </p:txBody>
      </p:sp>
      <p:sp>
        <p:nvSpPr>
          <p:cNvPr id="14" name="Content Placeholder 13"/>
          <p:cNvSpPr>
            <a:spLocks noGrp="1"/>
          </p:cNvSpPr>
          <p:nvPr>
            <p:ph idx="1"/>
          </p:nvPr>
        </p:nvSpPr>
        <p:spPr>
          <a:solidFill>
            <a:schemeClr val="bg1"/>
          </a:solidFill>
          <a:ln>
            <a:solidFill>
              <a:schemeClr val="accent1"/>
            </a:solidFill>
          </a:ln>
        </p:spPr>
        <p:txBody>
          <a:bodyPr>
            <a:noAutofit/>
          </a:bodyPr>
          <a:lstStyle/>
          <a:p>
            <a:pPr marL="0" indent="0">
              <a:buFont typeface="Wingdings 2" panose="05020102010507070707" pitchFamily="18" charset="2"/>
              <a:buNone/>
              <a:defRPr/>
            </a:pPr>
            <a:r>
              <a:rPr lang="en-US" sz="2700" dirty="0">
                <a:latin typeface="+mj-lt"/>
                <a:cs typeface="Times New Roman" panose="02020603050405020304" pitchFamily="18" charset="0"/>
              </a:rPr>
              <a:t>With technological advancement, verbal and non-verbal communication are entwined to form visual and audio communication.</a:t>
            </a:r>
          </a:p>
          <a:p>
            <a:pPr>
              <a:defRPr/>
            </a:pPr>
            <a:r>
              <a:rPr lang="en-US" sz="2700" b="1" dirty="0">
                <a:latin typeface="+mj-lt"/>
                <a:cs typeface="Times New Roman" panose="02020603050405020304" pitchFamily="18" charset="0"/>
              </a:rPr>
              <a:t>Visual communication- </a:t>
            </a:r>
            <a:r>
              <a:rPr lang="en-US" sz="2700" dirty="0">
                <a:latin typeface="+mj-lt"/>
                <a:cs typeface="Times New Roman" panose="02020603050405020304" pitchFamily="18" charset="0"/>
              </a:rPr>
              <a:t>Information is displayed in various ways that require the use of sight e.g. tables, graphs, charts, photographs, drawings etc.  </a:t>
            </a:r>
          </a:p>
          <a:p>
            <a:pPr>
              <a:defRPr/>
            </a:pPr>
            <a:r>
              <a:rPr lang="en-US" sz="2700" b="1" dirty="0">
                <a:latin typeface="+mj-lt"/>
                <a:cs typeface="Times New Roman" panose="02020603050405020304" pitchFamily="18" charset="0"/>
              </a:rPr>
              <a:t>Audio </a:t>
            </a:r>
            <a:r>
              <a:rPr lang="en-US" sz="2700" dirty="0">
                <a:latin typeface="+mj-lt"/>
                <a:cs typeface="Times New Roman" panose="02020603050405020304" pitchFamily="18" charset="0"/>
              </a:rPr>
              <a:t>–Messages are transmitted only through sounds</a:t>
            </a:r>
          </a:p>
          <a:p>
            <a:pPr>
              <a:defRPr/>
            </a:pPr>
            <a:r>
              <a:rPr lang="en-US" sz="2700" b="1" dirty="0">
                <a:latin typeface="+mj-lt"/>
                <a:cs typeface="Times New Roman" panose="02020603050405020304" pitchFamily="18" charset="0"/>
              </a:rPr>
              <a:t>Audio- Visual- </a:t>
            </a:r>
            <a:r>
              <a:rPr lang="en-US" sz="2700" dirty="0">
                <a:latin typeface="+mj-lt"/>
                <a:cs typeface="Times New Roman" panose="02020603050405020304" pitchFamily="18" charset="0"/>
              </a:rPr>
              <a:t>Messages are sent through sounds and require the use of sight e.g. using Televisions</a:t>
            </a:r>
          </a:p>
          <a:p>
            <a:pPr>
              <a:defRPr/>
            </a:pPr>
            <a:endParaRPr lang="en-US" sz="2700" dirty="0">
              <a:latin typeface="+mj-lt"/>
              <a:cs typeface="Times New Roman" panose="02020603050405020304" pitchFamily="18" charset="0"/>
            </a:endParaRPr>
          </a:p>
        </p:txBody>
      </p:sp>
      <p:sp>
        <p:nvSpPr>
          <p:cNvPr id="12" name="Date Placeholder 11"/>
          <p:cNvSpPr>
            <a:spLocks noGrp="1"/>
          </p:cNvSpPr>
          <p:nvPr>
            <p:ph type="dt" sz="half" idx="10"/>
          </p:nvPr>
        </p:nvSpPr>
        <p:spPr/>
        <p:txBody>
          <a:bodyPr/>
          <a:lstStyle/>
          <a:p>
            <a:fld id="{840401DC-9B37-4341-B08E-32E49C3A82FC}" type="datetime1">
              <a:rPr lang="en-US" smtClean="0"/>
              <a:t>8/14/2024</a:t>
            </a:fld>
            <a:endParaRPr lang="en-US"/>
          </a:p>
        </p:txBody>
      </p:sp>
      <p:sp>
        <p:nvSpPr>
          <p:cNvPr id="13" name="Slide Number Placeholder 12"/>
          <p:cNvSpPr>
            <a:spLocks noGrp="1"/>
          </p:cNvSpPr>
          <p:nvPr>
            <p:ph type="sldNum" sz="quarter" idx="12"/>
          </p:nvPr>
        </p:nvSpPr>
        <p:spPr/>
        <p:txBody>
          <a:bodyPr/>
          <a:lstStyle/>
          <a:p>
            <a:r>
              <a:rPr lang="en-US" dirty="0"/>
              <a:t>15</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307307695"/>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altLang="en-UG" sz="3600" b="1" dirty="0"/>
              <a:t>Trends in Communication</a:t>
            </a:r>
            <a:endParaRPr lang="en-US" sz="3600" b="1" dirty="0"/>
          </a:p>
        </p:txBody>
      </p:sp>
      <p:sp>
        <p:nvSpPr>
          <p:cNvPr id="19" name="Content Placeholder 18">
            <a:extLst>
              <a:ext uri="{FF2B5EF4-FFF2-40B4-BE49-F238E27FC236}">
                <a16:creationId xmlns:a16="http://schemas.microsoft.com/office/drawing/2014/main" id="{6EEAEBE4-22E4-4269-B62A-8C046DE988C0}"/>
              </a:ext>
            </a:extLst>
          </p:cNvPr>
          <p:cNvSpPr>
            <a:spLocks noGrp="1"/>
          </p:cNvSpPr>
          <p:nvPr>
            <p:ph sz="half" idx="1"/>
          </p:nvPr>
        </p:nvSpPr>
        <p:spPr/>
        <p:txBody>
          <a:bodyPr>
            <a:normAutofit fontScale="70000" lnSpcReduction="20000"/>
          </a:bodyPr>
          <a:lstStyle/>
          <a:p>
            <a:pPr marL="0" indent="0">
              <a:buFont typeface="Wingdings 2" panose="05020102010507070707" pitchFamily="18" charset="2"/>
              <a:buNone/>
              <a:defRPr/>
            </a:pPr>
            <a:r>
              <a:rPr lang="en-US" sz="3000" dirty="0">
                <a:latin typeface="+mj-lt"/>
                <a:cs typeface="Times New Roman" panose="02020603050405020304" pitchFamily="18" charset="0"/>
              </a:rPr>
              <a:t>The evolving developments in communication from the past to the present;</a:t>
            </a:r>
          </a:p>
          <a:p>
            <a:pPr marL="0" indent="0">
              <a:buFont typeface="Wingdings 2" panose="05020102010507070707" pitchFamily="18" charset="2"/>
              <a:buNone/>
              <a:defRPr/>
            </a:pPr>
            <a:r>
              <a:rPr lang="en-US" sz="3000" b="1" dirty="0">
                <a:latin typeface="+mj-lt"/>
              </a:rPr>
              <a:t>Ancient Times </a:t>
            </a:r>
          </a:p>
          <a:p>
            <a:pPr>
              <a:defRPr/>
            </a:pPr>
            <a:r>
              <a:rPr lang="en-US" sz="3000" dirty="0">
                <a:latin typeface="+mj-lt"/>
              </a:rPr>
              <a:t>Oral tradition (storytelling)</a:t>
            </a:r>
          </a:p>
          <a:p>
            <a:pPr>
              <a:defRPr/>
            </a:pPr>
            <a:r>
              <a:rPr lang="en-US" sz="3000" dirty="0">
                <a:latin typeface="+mj-lt"/>
              </a:rPr>
              <a:t>Written communication (hieroglyphics, papyrus)</a:t>
            </a:r>
          </a:p>
          <a:p>
            <a:pPr>
              <a:defRPr/>
            </a:pPr>
            <a:r>
              <a:rPr lang="en-US" sz="3000" dirty="0">
                <a:latin typeface="+mj-lt"/>
              </a:rPr>
              <a:t>Messengers and homing pigeons</a:t>
            </a:r>
          </a:p>
          <a:p>
            <a:pPr marL="0" indent="0">
              <a:buFont typeface="Wingdings 2" panose="05020102010507070707" pitchFamily="18" charset="2"/>
              <a:buNone/>
              <a:defRPr/>
            </a:pPr>
            <a:r>
              <a:rPr lang="en-US" sz="3000" b="1" dirty="0">
                <a:latin typeface="+mj-lt"/>
              </a:rPr>
              <a:t>Medieval Period </a:t>
            </a:r>
          </a:p>
          <a:p>
            <a:pPr>
              <a:defRPr/>
            </a:pPr>
            <a:r>
              <a:rPr lang="en-US" sz="3000" dirty="0">
                <a:latin typeface="+mj-lt"/>
              </a:rPr>
              <a:t>Handwritten letters</a:t>
            </a:r>
          </a:p>
          <a:p>
            <a:pPr>
              <a:defRPr/>
            </a:pPr>
            <a:r>
              <a:rPr lang="en-US" sz="3000" dirty="0">
                <a:latin typeface="+mj-lt"/>
              </a:rPr>
              <a:t>Town criers and public announcements</a:t>
            </a:r>
          </a:p>
          <a:p>
            <a:pPr>
              <a:defRPr/>
            </a:pPr>
            <a:r>
              <a:rPr lang="en-US" sz="3000" dirty="0">
                <a:latin typeface="+mj-lt"/>
              </a:rPr>
              <a:t>Printing press (1450s)</a:t>
            </a:r>
          </a:p>
          <a:p>
            <a:endParaRPr lang="en-UG" dirty="0"/>
          </a:p>
        </p:txBody>
      </p:sp>
      <p:sp>
        <p:nvSpPr>
          <p:cNvPr id="20" name="Content Placeholder 19">
            <a:extLst>
              <a:ext uri="{FF2B5EF4-FFF2-40B4-BE49-F238E27FC236}">
                <a16:creationId xmlns:a16="http://schemas.microsoft.com/office/drawing/2014/main" id="{D7FFA739-B3FA-4450-A629-01B9B28832F3}"/>
              </a:ext>
            </a:extLst>
          </p:cNvPr>
          <p:cNvSpPr>
            <a:spLocks noGrp="1"/>
          </p:cNvSpPr>
          <p:nvPr>
            <p:ph sz="half" idx="2"/>
          </p:nvPr>
        </p:nvSpPr>
        <p:spPr>
          <a:xfrm>
            <a:off x="5220653" y="1536192"/>
            <a:ext cx="4320540" cy="4845136"/>
          </a:xfrm>
        </p:spPr>
        <p:txBody>
          <a:bodyPr>
            <a:normAutofit fontScale="70000" lnSpcReduction="20000"/>
          </a:bodyPr>
          <a:lstStyle/>
          <a:p>
            <a:pPr marL="0" indent="0">
              <a:buFont typeface="Wingdings 2" panose="05020102010507070707" pitchFamily="18" charset="2"/>
              <a:buNone/>
              <a:defRPr/>
            </a:pPr>
            <a:r>
              <a:rPr lang="en-US" sz="3000" b="1" dirty="0">
                <a:latin typeface="+mj-lt"/>
              </a:rPr>
              <a:t>Early Modern Period </a:t>
            </a:r>
          </a:p>
          <a:p>
            <a:pPr>
              <a:defRPr/>
            </a:pPr>
            <a:r>
              <a:rPr lang="en-US" sz="3000" dirty="0">
                <a:latin typeface="+mj-lt"/>
              </a:rPr>
              <a:t>Postal services (1635)</a:t>
            </a:r>
          </a:p>
          <a:p>
            <a:pPr>
              <a:defRPr/>
            </a:pPr>
            <a:r>
              <a:rPr lang="en-US" sz="3000" dirty="0">
                <a:latin typeface="+mj-lt"/>
              </a:rPr>
              <a:t>Newspapers (1605)</a:t>
            </a:r>
          </a:p>
          <a:p>
            <a:pPr>
              <a:defRPr/>
            </a:pPr>
            <a:r>
              <a:rPr lang="en-US" sz="3000" dirty="0">
                <a:latin typeface="+mj-lt"/>
              </a:rPr>
              <a:t>Telegraphy (1794)</a:t>
            </a:r>
          </a:p>
          <a:p>
            <a:pPr marL="0" indent="0">
              <a:buFont typeface="Wingdings 2" panose="05020102010507070707" pitchFamily="18" charset="2"/>
              <a:buNone/>
              <a:defRPr/>
            </a:pPr>
            <a:r>
              <a:rPr lang="en-US" sz="3000" b="1" dirty="0">
                <a:latin typeface="+mj-lt"/>
              </a:rPr>
              <a:t>Industrial Age </a:t>
            </a:r>
          </a:p>
          <a:p>
            <a:pPr>
              <a:defRPr/>
            </a:pPr>
            <a:r>
              <a:rPr lang="en-US" sz="3000" dirty="0">
                <a:latin typeface="+mj-lt"/>
              </a:rPr>
              <a:t>Telegraph (1837)</a:t>
            </a:r>
          </a:p>
          <a:p>
            <a:pPr>
              <a:defRPr/>
            </a:pPr>
            <a:r>
              <a:rPr lang="en-US" sz="3000" dirty="0">
                <a:latin typeface="+mj-lt"/>
              </a:rPr>
              <a:t> Telephone (1876)</a:t>
            </a:r>
          </a:p>
          <a:p>
            <a:pPr>
              <a:defRPr/>
            </a:pPr>
            <a:r>
              <a:rPr lang="en-US" sz="3000" dirty="0">
                <a:latin typeface="+mj-lt"/>
              </a:rPr>
              <a:t>Radio (1895)</a:t>
            </a:r>
          </a:p>
          <a:p>
            <a:pPr marL="0" indent="0">
              <a:buFont typeface="Wingdings 2" panose="05020102010507070707" pitchFamily="18" charset="2"/>
              <a:buNone/>
              <a:defRPr/>
            </a:pPr>
            <a:r>
              <a:rPr lang="en-US" sz="3000" b="1" dirty="0">
                <a:latin typeface="+mj-lt"/>
              </a:rPr>
              <a:t>20th Century </a:t>
            </a:r>
          </a:p>
          <a:p>
            <a:pPr>
              <a:defRPr/>
            </a:pPr>
            <a:r>
              <a:rPr lang="en-US" sz="3000" dirty="0">
                <a:latin typeface="+mj-lt"/>
              </a:rPr>
              <a:t>Television (1927)</a:t>
            </a:r>
          </a:p>
          <a:p>
            <a:pPr>
              <a:defRPr/>
            </a:pPr>
            <a:r>
              <a:rPr lang="en-US" sz="3000" dirty="0">
                <a:latin typeface="+mj-lt"/>
              </a:rPr>
              <a:t>Computers and email (1960s)</a:t>
            </a:r>
          </a:p>
          <a:p>
            <a:pPr>
              <a:defRPr/>
            </a:pPr>
            <a:r>
              <a:rPr lang="en-US" sz="3000" dirty="0">
                <a:latin typeface="+mj-lt"/>
              </a:rPr>
              <a:t>Mobile phones (1973)</a:t>
            </a:r>
          </a:p>
          <a:p>
            <a:pPr>
              <a:defRPr/>
            </a:pPr>
            <a:r>
              <a:rPr lang="en-US" sz="3000" dirty="0">
                <a:latin typeface="+mj-lt"/>
              </a:rPr>
              <a:t>Internet and World Wide Web (1990s)</a:t>
            </a:r>
          </a:p>
          <a:p>
            <a:pPr marL="114300" indent="0">
              <a:buNone/>
            </a:pPr>
            <a:endParaRPr lang="en-UG" dirty="0"/>
          </a:p>
        </p:txBody>
      </p:sp>
      <p:sp>
        <p:nvSpPr>
          <p:cNvPr id="12" name="Date Placeholder 11"/>
          <p:cNvSpPr>
            <a:spLocks noGrp="1"/>
          </p:cNvSpPr>
          <p:nvPr>
            <p:ph type="dt" sz="half" idx="10"/>
          </p:nvPr>
        </p:nvSpPr>
        <p:spPr/>
        <p:txBody>
          <a:bodyPr/>
          <a:lstStyle/>
          <a:p>
            <a:fld id="{840401DC-9B37-4341-B08E-32E49C3A82FC}" type="datetime1">
              <a:rPr lang="en-US" smtClean="0"/>
              <a:t>8/14/2024</a:t>
            </a:fld>
            <a:endParaRPr lang="en-US"/>
          </a:p>
        </p:txBody>
      </p:sp>
      <p:sp>
        <p:nvSpPr>
          <p:cNvPr id="13" name="Slide Number Placeholder 12"/>
          <p:cNvSpPr>
            <a:spLocks noGrp="1"/>
          </p:cNvSpPr>
          <p:nvPr>
            <p:ph type="sldNum" sz="quarter" idx="12"/>
          </p:nvPr>
        </p:nvSpPr>
        <p:spPr/>
        <p:txBody>
          <a:bodyPr/>
          <a:lstStyle/>
          <a:p>
            <a:r>
              <a:rPr lang="en-US" dirty="0"/>
              <a:t>16</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976935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altLang="en-UG" sz="3600" b="1" dirty="0" err="1"/>
              <a:t>Cont</a:t>
            </a:r>
            <a:r>
              <a:rPr lang="en-US" altLang="en-UG" sz="3600" b="1" dirty="0"/>
              <a:t>’… Trends in Communication</a:t>
            </a:r>
            <a:endParaRPr lang="en-US" sz="3600" b="1" dirty="0"/>
          </a:p>
        </p:txBody>
      </p:sp>
      <p:sp>
        <p:nvSpPr>
          <p:cNvPr id="19" name="Content Placeholder 18">
            <a:extLst>
              <a:ext uri="{FF2B5EF4-FFF2-40B4-BE49-F238E27FC236}">
                <a16:creationId xmlns:a16="http://schemas.microsoft.com/office/drawing/2014/main" id="{6EEAEBE4-22E4-4269-B62A-8C046DE988C0}"/>
              </a:ext>
            </a:extLst>
          </p:cNvPr>
          <p:cNvSpPr>
            <a:spLocks noGrp="1"/>
          </p:cNvSpPr>
          <p:nvPr>
            <p:ph sz="half" idx="1"/>
          </p:nvPr>
        </p:nvSpPr>
        <p:spPr/>
        <p:txBody>
          <a:bodyPr>
            <a:normAutofit fontScale="70000" lnSpcReduction="20000"/>
          </a:bodyPr>
          <a:lstStyle/>
          <a:p>
            <a:pPr marL="114300" indent="0">
              <a:buNone/>
              <a:defRPr/>
            </a:pPr>
            <a:r>
              <a:rPr lang="en-US" sz="3000" b="1" dirty="0">
                <a:latin typeface="+mj-lt"/>
              </a:rPr>
              <a:t>21st Century </a:t>
            </a:r>
          </a:p>
          <a:p>
            <a:pPr>
              <a:defRPr/>
            </a:pPr>
            <a:r>
              <a:rPr lang="en-US" sz="3000" dirty="0">
                <a:latin typeface="+mj-lt"/>
              </a:rPr>
              <a:t>Social media and online platforms</a:t>
            </a:r>
          </a:p>
          <a:p>
            <a:pPr>
              <a:defRPr/>
            </a:pPr>
            <a:r>
              <a:rPr lang="en-US" sz="3000" dirty="0">
                <a:latin typeface="+mj-lt"/>
              </a:rPr>
              <a:t>Instant messaging and texting</a:t>
            </a:r>
          </a:p>
          <a:p>
            <a:pPr>
              <a:defRPr/>
            </a:pPr>
            <a:r>
              <a:rPr lang="en-US" sz="3000" dirty="0">
                <a:latin typeface="+mj-lt"/>
              </a:rPr>
              <a:t>Video conferencing and virtual meetings</a:t>
            </a:r>
          </a:p>
          <a:p>
            <a:pPr>
              <a:defRPr/>
            </a:pPr>
            <a:r>
              <a:rPr lang="en-US" sz="3000" dirty="0">
                <a:latin typeface="+mj-lt"/>
              </a:rPr>
              <a:t>Artificial intelligence and chatbots</a:t>
            </a:r>
          </a:p>
          <a:p>
            <a:pPr>
              <a:defRPr/>
            </a:pPr>
            <a:r>
              <a:rPr lang="en-US" sz="3000" dirty="0">
                <a:latin typeface="+mj-lt"/>
              </a:rPr>
              <a:t> Remote work and virtual teams</a:t>
            </a:r>
          </a:p>
          <a:p>
            <a:pPr>
              <a:defRPr/>
            </a:pPr>
            <a:r>
              <a:rPr lang="en-US" sz="3000" dirty="0">
                <a:latin typeface="+mj-lt"/>
              </a:rPr>
              <a:t>Podcasting and voice assistants</a:t>
            </a:r>
          </a:p>
          <a:p>
            <a:pPr>
              <a:defRPr/>
            </a:pPr>
            <a:r>
              <a:rPr lang="en-US" sz="3000" dirty="0">
                <a:latin typeface="+mj-lt"/>
              </a:rPr>
              <a:t>Augmented reality and virtual reality</a:t>
            </a:r>
          </a:p>
          <a:p>
            <a:endParaRPr lang="en-UG" dirty="0"/>
          </a:p>
        </p:txBody>
      </p:sp>
      <p:sp>
        <p:nvSpPr>
          <p:cNvPr id="20" name="Content Placeholder 19">
            <a:extLst>
              <a:ext uri="{FF2B5EF4-FFF2-40B4-BE49-F238E27FC236}">
                <a16:creationId xmlns:a16="http://schemas.microsoft.com/office/drawing/2014/main" id="{D7FFA739-B3FA-4450-A629-01B9B28832F3}"/>
              </a:ext>
            </a:extLst>
          </p:cNvPr>
          <p:cNvSpPr>
            <a:spLocks noGrp="1"/>
          </p:cNvSpPr>
          <p:nvPr>
            <p:ph sz="half" idx="2"/>
          </p:nvPr>
        </p:nvSpPr>
        <p:spPr/>
        <p:txBody>
          <a:bodyPr>
            <a:normAutofit fontScale="70000" lnSpcReduction="20000"/>
          </a:bodyPr>
          <a:lstStyle/>
          <a:p>
            <a:pPr marL="0" indent="0">
              <a:buFont typeface="Wingdings 2" panose="05020102010507070707" pitchFamily="18" charset="2"/>
              <a:buNone/>
              <a:defRPr/>
            </a:pPr>
            <a:r>
              <a:rPr lang="en-US" sz="3000" b="1" dirty="0">
                <a:latin typeface="Bookman Old Style" panose="02050604050505020204" pitchFamily="18" charset="0"/>
              </a:rPr>
              <a:t>Current Trends</a:t>
            </a:r>
          </a:p>
          <a:p>
            <a:pPr>
              <a:defRPr/>
            </a:pPr>
            <a:r>
              <a:rPr lang="en-US" sz="3000" dirty="0">
                <a:latin typeface="Bookman Old Style" panose="02050604050505020204" pitchFamily="18" charset="0"/>
              </a:rPr>
              <a:t>Personalization and targeted communication</a:t>
            </a:r>
          </a:p>
          <a:p>
            <a:pPr>
              <a:defRPr/>
            </a:pPr>
            <a:r>
              <a:rPr lang="en-US" sz="3000" dirty="0">
                <a:latin typeface="Bookman Old Style" panose="02050604050505020204" pitchFamily="18" charset="0"/>
              </a:rPr>
              <a:t>Visual and interactive content</a:t>
            </a:r>
          </a:p>
          <a:p>
            <a:pPr>
              <a:defRPr/>
            </a:pPr>
            <a:r>
              <a:rPr lang="en-US" sz="3000" dirty="0">
                <a:latin typeface="Bookman Old Style" panose="02050604050505020204" pitchFamily="18" charset="0"/>
              </a:rPr>
              <a:t>Automation and AI-powered communication</a:t>
            </a:r>
          </a:p>
          <a:p>
            <a:pPr>
              <a:defRPr/>
            </a:pPr>
            <a:r>
              <a:rPr lang="en-US" sz="3000" dirty="0">
                <a:latin typeface="Bookman Old Style" panose="02050604050505020204" pitchFamily="18" charset="0"/>
              </a:rPr>
              <a:t>Mobile-first and voice-first strategies</a:t>
            </a:r>
          </a:p>
          <a:p>
            <a:pPr>
              <a:defRPr/>
            </a:pPr>
            <a:r>
              <a:rPr lang="en-US" sz="3000" dirty="0">
                <a:latin typeface="Bookman Old Style" panose="02050604050505020204" pitchFamily="18" charset="0"/>
              </a:rPr>
              <a:t>Virtual and hybrid events</a:t>
            </a:r>
          </a:p>
          <a:p>
            <a:pPr>
              <a:defRPr/>
            </a:pPr>
            <a:r>
              <a:rPr lang="en-US" sz="3000" dirty="0">
                <a:latin typeface="Bookman Old Style" panose="02050604050505020204" pitchFamily="18" charset="0"/>
              </a:rPr>
              <a:t>Inclusive and accessible communication</a:t>
            </a:r>
          </a:p>
          <a:p>
            <a:pPr>
              <a:defRPr/>
            </a:pPr>
            <a:r>
              <a:rPr lang="en-US" sz="3000" dirty="0">
                <a:latin typeface="Bookman Old Style" panose="02050604050505020204" pitchFamily="18" charset="0"/>
              </a:rPr>
              <a:t>Data-driven and measurable communication</a:t>
            </a:r>
            <a:endParaRPr lang="en-US" sz="3000" b="1" dirty="0">
              <a:latin typeface="Bookman Old Style" panose="02050604050505020204" pitchFamily="18" charset="0"/>
            </a:endParaRPr>
          </a:p>
          <a:p>
            <a:pPr marL="114300" indent="0">
              <a:buNone/>
            </a:pPr>
            <a:endParaRPr lang="en-UG" dirty="0"/>
          </a:p>
        </p:txBody>
      </p:sp>
      <p:sp>
        <p:nvSpPr>
          <p:cNvPr id="12" name="Date Placeholder 11"/>
          <p:cNvSpPr>
            <a:spLocks noGrp="1"/>
          </p:cNvSpPr>
          <p:nvPr>
            <p:ph type="dt" sz="half" idx="10"/>
          </p:nvPr>
        </p:nvSpPr>
        <p:spPr/>
        <p:txBody>
          <a:bodyPr/>
          <a:lstStyle/>
          <a:p>
            <a:fld id="{840401DC-9B37-4341-B08E-32E49C3A82FC}" type="datetime1">
              <a:rPr lang="en-US" smtClean="0"/>
              <a:t>8/14/2024</a:t>
            </a:fld>
            <a:endParaRPr lang="en-US"/>
          </a:p>
        </p:txBody>
      </p:sp>
      <p:sp>
        <p:nvSpPr>
          <p:cNvPr id="13" name="Slide Number Placeholder 12"/>
          <p:cNvSpPr>
            <a:spLocks noGrp="1"/>
          </p:cNvSpPr>
          <p:nvPr>
            <p:ph type="sldNum" sz="quarter" idx="12"/>
          </p:nvPr>
        </p:nvSpPr>
        <p:spPr/>
        <p:txBody>
          <a:bodyPr/>
          <a:lstStyle/>
          <a:p>
            <a:r>
              <a:rPr lang="en-US" dirty="0"/>
              <a:t>17</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3158732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altLang="en-UG" sz="3600" b="1" dirty="0"/>
              <a:t>Assignment</a:t>
            </a:r>
            <a:endParaRPr lang="en-US" sz="3600" b="1" dirty="0"/>
          </a:p>
        </p:txBody>
      </p:sp>
      <p:sp>
        <p:nvSpPr>
          <p:cNvPr id="19" name="Content Placeholder 18">
            <a:extLst>
              <a:ext uri="{FF2B5EF4-FFF2-40B4-BE49-F238E27FC236}">
                <a16:creationId xmlns:a16="http://schemas.microsoft.com/office/drawing/2014/main" id="{6EEAEBE4-22E4-4269-B62A-8C046DE988C0}"/>
              </a:ext>
            </a:extLst>
          </p:cNvPr>
          <p:cNvSpPr>
            <a:spLocks noGrp="1"/>
          </p:cNvSpPr>
          <p:nvPr>
            <p:ph idx="1"/>
          </p:nvPr>
        </p:nvSpPr>
        <p:spPr/>
        <p:txBody>
          <a:bodyPr>
            <a:normAutofit/>
          </a:bodyPr>
          <a:lstStyle/>
          <a:p>
            <a:pPr marL="0" indent="0">
              <a:buFont typeface="Wingdings 2" panose="05020102010507070707" pitchFamily="18" charset="2"/>
              <a:buNone/>
              <a:defRPr/>
            </a:pPr>
            <a:r>
              <a:rPr lang="en-US" sz="4000" dirty="0">
                <a:latin typeface="+mj-lt"/>
                <a:cs typeface="Times New Roman" panose="02020603050405020304" pitchFamily="18" charset="0"/>
              </a:rPr>
              <a:t>Research on the trends in communication in Uganda specifying:</a:t>
            </a:r>
          </a:p>
          <a:p>
            <a:pPr indent="-342900">
              <a:buFont typeface="Wingdings" panose="05000000000000000000" pitchFamily="2" charset="2"/>
              <a:buChar char="Ø"/>
              <a:defRPr/>
            </a:pPr>
            <a:r>
              <a:rPr lang="en-US" sz="4000" dirty="0">
                <a:latin typeface="+mj-lt"/>
                <a:cs typeface="Times New Roman" panose="02020603050405020304" pitchFamily="18" charset="0"/>
              </a:rPr>
              <a:t>Current Trends</a:t>
            </a:r>
          </a:p>
          <a:p>
            <a:pPr indent="-342900">
              <a:buFont typeface="Wingdings" panose="05000000000000000000" pitchFamily="2" charset="2"/>
              <a:buChar char="Ø"/>
              <a:defRPr/>
            </a:pPr>
            <a:r>
              <a:rPr lang="en-US" sz="4000" dirty="0">
                <a:latin typeface="+mj-lt"/>
                <a:cs typeface="Times New Roman" panose="02020603050405020304" pitchFamily="18" charset="0"/>
              </a:rPr>
              <a:t>Advantages</a:t>
            </a:r>
          </a:p>
          <a:p>
            <a:pPr indent="-342900">
              <a:buFont typeface="Wingdings" panose="05000000000000000000" pitchFamily="2" charset="2"/>
              <a:buChar char="Ø"/>
              <a:defRPr/>
            </a:pPr>
            <a:r>
              <a:rPr lang="en-US" sz="4000" dirty="0">
                <a:latin typeface="+mj-lt"/>
                <a:cs typeface="Times New Roman" panose="02020603050405020304" pitchFamily="18" charset="0"/>
              </a:rPr>
              <a:t>Limitations</a:t>
            </a:r>
          </a:p>
          <a:p>
            <a:pPr>
              <a:defRPr/>
            </a:pPr>
            <a:endParaRPr lang="en-US" dirty="0">
              <a:latin typeface="Times New Roman" panose="02020603050405020304" pitchFamily="18" charset="0"/>
              <a:cs typeface="Times New Roman" panose="02020603050405020304" pitchFamily="18" charset="0"/>
            </a:endParaRPr>
          </a:p>
          <a:p>
            <a:endParaRPr lang="en-UG" dirty="0">
              <a:latin typeface="+mj-lt"/>
            </a:endParaRPr>
          </a:p>
        </p:txBody>
      </p:sp>
      <p:sp>
        <p:nvSpPr>
          <p:cNvPr id="12" name="Date Placeholder 11"/>
          <p:cNvSpPr>
            <a:spLocks noGrp="1"/>
          </p:cNvSpPr>
          <p:nvPr>
            <p:ph type="dt" sz="half" idx="10"/>
          </p:nvPr>
        </p:nvSpPr>
        <p:spPr/>
        <p:txBody>
          <a:bodyPr/>
          <a:lstStyle/>
          <a:p>
            <a:fld id="{840401DC-9B37-4341-B08E-32E49C3A82FC}" type="datetime1">
              <a:rPr lang="en-US" smtClean="0"/>
              <a:t>8/14/2024</a:t>
            </a:fld>
            <a:endParaRPr lang="en-US"/>
          </a:p>
        </p:txBody>
      </p:sp>
      <p:sp>
        <p:nvSpPr>
          <p:cNvPr id="13" name="Slide Number Placeholder 12"/>
          <p:cNvSpPr>
            <a:spLocks noGrp="1"/>
          </p:cNvSpPr>
          <p:nvPr>
            <p:ph type="sldNum" sz="quarter" idx="12"/>
          </p:nvPr>
        </p:nvSpPr>
        <p:spPr/>
        <p:txBody>
          <a:bodyPr/>
          <a:lstStyle/>
          <a:p>
            <a:r>
              <a:rPr lang="en-US" dirty="0"/>
              <a:t>18</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4275355"/>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1"/>
          <p:cNvSpPr>
            <a:spLocks noGrp="1"/>
          </p:cNvSpPr>
          <p:nvPr>
            <p:ph type="dt" sz="half" idx="10"/>
          </p:nvPr>
        </p:nvSpPr>
        <p:spPr/>
        <p:txBody>
          <a:bodyPr/>
          <a:lstStyle/>
          <a:p>
            <a:fld id="{840401DC-9B37-4341-B08E-32E49C3A82FC}" type="datetime1">
              <a:rPr lang="en-US" smtClean="0"/>
              <a:t>8/14/2024</a:t>
            </a:fld>
            <a:endParaRPr lang="en-US"/>
          </a:p>
        </p:txBody>
      </p:sp>
      <p:sp>
        <p:nvSpPr>
          <p:cNvPr id="13" name="Slide Number Placeholder 12"/>
          <p:cNvSpPr>
            <a:spLocks noGrp="1"/>
          </p:cNvSpPr>
          <p:nvPr>
            <p:ph type="sldNum" sz="quarter" idx="12"/>
          </p:nvPr>
        </p:nvSpPr>
        <p:spPr/>
        <p:txBody>
          <a:bodyPr/>
          <a:lstStyle/>
          <a:p>
            <a:r>
              <a:rPr lang="en-US" dirty="0"/>
              <a:t>1</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Title 1">
            <a:extLst>
              <a:ext uri="{FF2B5EF4-FFF2-40B4-BE49-F238E27FC236}">
                <a16:creationId xmlns:a16="http://schemas.microsoft.com/office/drawing/2014/main" id="{523A5D2A-CC97-4F2D-A561-7F75025CAE53}"/>
              </a:ext>
            </a:extLst>
          </p:cNvPr>
          <p:cNvSpPr txBox="1">
            <a:spLocks/>
          </p:cNvSpPr>
          <p:nvPr/>
        </p:nvSpPr>
        <p:spPr>
          <a:xfrm>
            <a:off x="1" y="312740"/>
            <a:ext cx="10369188" cy="5732460"/>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GB" sz="4800" b="1" dirty="0"/>
              <a:t>BUSINESS</a:t>
            </a:r>
            <a:r>
              <a:rPr lang="x-none" sz="4800" b="1" dirty="0"/>
              <a:t> COMMUNICATION</a:t>
            </a:r>
            <a:endParaRPr lang="en-GB" sz="4800" b="1" dirty="0"/>
          </a:p>
          <a:p>
            <a:pPr algn="ctr"/>
            <a:endParaRPr lang="en-GB" sz="4800" b="1" dirty="0"/>
          </a:p>
          <a:p>
            <a:pPr algn="ctr"/>
            <a:endParaRPr lang="en-GB" sz="4800" b="1" dirty="0"/>
          </a:p>
          <a:p>
            <a:pPr algn="ctr"/>
            <a:endParaRPr lang="en-GB" sz="4800" b="1" dirty="0"/>
          </a:p>
          <a:p>
            <a:pPr algn="ctr"/>
            <a:r>
              <a:rPr lang="en-GB" sz="4800" b="1" dirty="0"/>
              <a:t> </a:t>
            </a:r>
          </a:p>
          <a:p>
            <a:pPr algn="ctr"/>
            <a:endParaRPr lang="en-GB" sz="4800" b="1" dirty="0"/>
          </a:p>
          <a:p>
            <a:pPr algn="ctr"/>
            <a:r>
              <a:rPr lang="en-GB" sz="4800" b="1" dirty="0"/>
              <a:t>SKILLS</a:t>
            </a:r>
            <a:endParaRPr lang="x-none" sz="4800" dirty="0"/>
          </a:p>
        </p:txBody>
      </p:sp>
      <p:pic>
        <p:nvPicPr>
          <p:cNvPr id="5122" name="Picture 2" descr="Methods of communication including verbal and non-verbal communication">
            <a:extLst>
              <a:ext uri="{FF2B5EF4-FFF2-40B4-BE49-F238E27FC236}">
                <a16:creationId xmlns:a16="http://schemas.microsoft.com/office/drawing/2014/main" id="{0345BE8F-BA87-459F-8CFC-5CA380ACBA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1974" y="1586782"/>
            <a:ext cx="6088981" cy="3282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62146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altLang="en-UG" sz="3600" b="1" dirty="0">
                <a:latin typeface="Times New Roman" panose="02020603050405020304" pitchFamily="18" charset="0"/>
                <a:cs typeface="Times New Roman" panose="02020603050405020304" pitchFamily="18" charset="0"/>
              </a:rPr>
              <a:t>Factors to Consider when Choosing a Method of Communication</a:t>
            </a:r>
            <a:endParaRPr lang="en-US" sz="3600" b="1" dirty="0"/>
          </a:p>
        </p:txBody>
      </p:sp>
      <p:sp>
        <p:nvSpPr>
          <p:cNvPr id="19" name="Content Placeholder 18">
            <a:extLst>
              <a:ext uri="{FF2B5EF4-FFF2-40B4-BE49-F238E27FC236}">
                <a16:creationId xmlns:a16="http://schemas.microsoft.com/office/drawing/2014/main" id="{6EEAEBE4-22E4-4269-B62A-8C046DE988C0}"/>
              </a:ext>
            </a:extLst>
          </p:cNvPr>
          <p:cNvSpPr>
            <a:spLocks noGrp="1"/>
          </p:cNvSpPr>
          <p:nvPr>
            <p:ph idx="1"/>
          </p:nvPr>
        </p:nvSpPr>
        <p:spPr/>
        <p:txBody>
          <a:bodyPr>
            <a:normAutofit fontScale="70000" lnSpcReduction="20000"/>
          </a:bodyPr>
          <a:lstStyle/>
          <a:p>
            <a:pPr algn="just"/>
            <a:r>
              <a:rPr lang="en-US" altLang="en-UG" sz="4000" dirty="0">
                <a:latin typeface="+mj-lt"/>
                <a:cs typeface="Times New Roman" panose="02020603050405020304" pitchFamily="18" charset="0"/>
              </a:rPr>
              <a:t>Recipient/ audience- his/her status, nature and relationship</a:t>
            </a:r>
          </a:p>
          <a:p>
            <a:pPr algn="just"/>
            <a:r>
              <a:rPr lang="en-US" altLang="en-UG" sz="4000" dirty="0">
                <a:latin typeface="+mj-lt"/>
                <a:cs typeface="Times New Roman" panose="02020603050405020304" pitchFamily="18" charset="0"/>
              </a:rPr>
              <a:t>Time of communication</a:t>
            </a:r>
          </a:p>
          <a:p>
            <a:pPr algn="just"/>
            <a:r>
              <a:rPr lang="en-US" altLang="en-UG" sz="4000" dirty="0">
                <a:latin typeface="+mj-lt"/>
                <a:cs typeface="Times New Roman" panose="02020603050405020304" pitchFamily="18" charset="0"/>
              </a:rPr>
              <a:t>Urgency/ speed-urgency of feedback</a:t>
            </a:r>
          </a:p>
          <a:p>
            <a:pPr algn="just"/>
            <a:r>
              <a:rPr lang="en-US" altLang="en-UG" sz="4000" dirty="0">
                <a:latin typeface="+mj-lt"/>
                <a:cs typeface="Times New Roman" panose="02020603050405020304" pitchFamily="18" charset="0"/>
              </a:rPr>
              <a:t>Cost-affordability of the cost.</a:t>
            </a:r>
          </a:p>
          <a:p>
            <a:pPr algn="just"/>
            <a:r>
              <a:rPr lang="en-US" altLang="en-UG" sz="4000" dirty="0">
                <a:latin typeface="+mj-lt"/>
                <a:cs typeface="Times New Roman" panose="02020603050405020304" pitchFamily="18" charset="0"/>
              </a:rPr>
              <a:t>Confidentiality</a:t>
            </a:r>
          </a:p>
          <a:p>
            <a:pPr algn="just"/>
            <a:r>
              <a:rPr lang="en-US" altLang="en-UG" sz="4000" dirty="0">
                <a:latin typeface="+mj-lt"/>
                <a:cs typeface="Times New Roman" panose="02020603050405020304" pitchFamily="18" charset="0"/>
              </a:rPr>
              <a:t>Safety and security</a:t>
            </a:r>
          </a:p>
          <a:p>
            <a:pPr algn="just"/>
            <a:r>
              <a:rPr lang="en-US" altLang="en-UG" sz="4000" dirty="0">
                <a:latin typeface="+mj-lt"/>
                <a:cs typeface="Times New Roman" panose="02020603050405020304" pitchFamily="18" charset="0"/>
              </a:rPr>
              <a:t>Availability of means</a:t>
            </a:r>
          </a:p>
          <a:p>
            <a:pPr algn="just"/>
            <a:r>
              <a:rPr lang="en-US" altLang="en-UG" sz="4000" dirty="0">
                <a:latin typeface="+mj-lt"/>
                <a:cs typeface="Times New Roman" panose="02020603050405020304" pitchFamily="18" charset="0"/>
              </a:rPr>
              <a:t>Nature of the message (size)</a:t>
            </a:r>
          </a:p>
          <a:p>
            <a:pPr algn="just"/>
            <a:r>
              <a:rPr lang="en-US" altLang="en-UG" sz="4000" dirty="0">
                <a:latin typeface="+mj-lt"/>
                <a:cs typeface="Times New Roman" panose="02020603050405020304" pitchFamily="18" charset="0"/>
              </a:rPr>
              <a:t>Knowledge of the sender</a:t>
            </a:r>
          </a:p>
          <a:p>
            <a:pPr algn="just"/>
            <a:r>
              <a:rPr lang="en-US" altLang="en-UG" sz="4000" dirty="0">
                <a:latin typeface="+mj-lt"/>
                <a:cs typeface="Times New Roman" panose="02020603050405020304" pitchFamily="18" charset="0"/>
              </a:rPr>
              <a:t>Influence</a:t>
            </a:r>
            <a:endParaRPr lang="en-US" sz="4000" dirty="0">
              <a:latin typeface="+mj-lt"/>
              <a:cs typeface="Times New Roman" panose="02020603050405020304" pitchFamily="18" charset="0"/>
            </a:endParaRPr>
          </a:p>
          <a:p>
            <a:endParaRPr lang="en-UG" dirty="0">
              <a:latin typeface="+mj-lt"/>
            </a:endParaRPr>
          </a:p>
        </p:txBody>
      </p:sp>
      <p:sp>
        <p:nvSpPr>
          <p:cNvPr id="12" name="Date Placeholder 11"/>
          <p:cNvSpPr>
            <a:spLocks noGrp="1"/>
          </p:cNvSpPr>
          <p:nvPr>
            <p:ph type="dt" sz="half" idx="10"/>
          </p:nvPr>
        </p:nvSpPr>
        <p:spPr/>
        <p:txBody>
          <a:bodyPr/>
          <a:lstStyle/>
          <a:p>
            <a:fld id="{840401DC-9B37-4341-B08E-32E49C3A82FC}" type="datetime1">
              <a:rPr lang="en-US" smtClean="0"/>
              <a:t>8/14/2024</a:t>
            </a:fld>
            <a:endParaRPr lang="en-US"/>
          </a:p>
        </p:txBody>
      </p:sp>
      <p:sp>
        <p:nvSpPr>
          <p:cNvPr id="13" name="Slide Number Placeholder 12"/>
          <p:cNvSpPr>
            <a:spLocks noGrp="1"/>
          </p:cNvSpPr>
          <p:nvPr>
            <p:ph type="sldNum" sz="quarter" idx="12"/>
          </p:nvPr>
        </p:nvSpPr>
        <p:spPr/>
        <p:txBody>
          <a:bodyPr/>
          <a:lstStyle/>
          <a:p>
            <a:r>
              <a:rPr lang="en-US" dirty="0"/>
              <a:t>19</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1005634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altLang="en-UG" sz="3600" b="1" dirty="0">
                <a:latin typeface="Times New Roman" panose="02020603050405020304" pitchFamily="18" charset="0"/>
                <a:cs typeface="Times New Roman" panose="02020603050405020304" pitchFamily="18" charset="0"/>
              </a:rPr>
              <a:t>Scenario Exercise</a:t>
            </a:r>
            <a:endParaRPr lang="en-US" sz="3600" b="1" dirty="0"/>
          </a:p>
        </p:txBody>
      </p:sp>
      <p:sp>
        <p:nvSpPr>
          <p:cNvPr id="19" name="Content Placeholder 18">
            <a:extLst>
              <a:ext uri="{FF2B5EF4-FFF2-40B4-BE49-F238E27FC236}">
                <a16:creationId xmlns:a16="http://schemas.microsoft.com/office/drawing/2014/main" id="{6EEAEBE4-22E4-4269-B62A-8C046DE988C0}"/>
              </a:ext>
            </a:extLst>
          </p:cNvPr>
          <p:cNvSpPr>
            <a:spLocks noGrp="1"/>
          </p:cNvSpPr>
          <p:nvPr>
            <p:ph idx="1"/>
          </p:nvPr>
        </p:nvSpPr>
        <p:spPr/>
        <p:txBody>
          <a:bodyPr>
            <a:normAutofit fontScale="62500" lnSpcReduction="20000"/>
          </a:bodyPr>
          <a:lstStyle/>
          <a:p>
            <a:pPr marL="0" indent="0" algn="just">
              <a:buFont typeface="Wingdings 2" panose="05020102010507070707" pitchFamily="18" charset="2"/>
              <a:buNone/>
            </a:pPr>
            <a:r>
              <a:rPr lang="en-US" altLang="en-UG" sz="4200" dirty="0">
                <a:latin typeface="+mj-lt"/>
                <a:cs typeface="Times New Roman" panose="02020603050405020304" pitchFamily="18" charset="0"/>
              </a:rPr>
              <a:t>Using an email, a Senior Administrator invited members of the Faculty of Business Administration to attend the Faculty Board Meeting and Examiners Board Meeting that was held on 23</a:t>
            </a:r>
            <a:r>
              <a:rPr lang="en-US" altLang="en-UG" sz="4200" baseline="30000" dirty="0">
                <a:latin typeface="+mj-lt"/>
                <a:cs typeface="Times New Roman" panose="02020603050405020304" pitchFamily="18" charset="0"/>
              </a:rPr>
              <a:t>rd</a:t>
            </a:r>
            <a:r>
              <a:rPr lang="en-US" altLang="en-UG" sz="4200" dirty="0">
                <a:latin typeface="+mj-lt"/>
                <a:cs typeface="Times New Roman" panose="02020603050405020304" pitchFamily="18" charset="0"/>
              </a:rPr>
              <a:t> July 2024. Faculty members attended the meeting chaired by the Dean of the Faculty. In the meeting, members listened to the communication from their Dean and Heads of Departments then later members reacted to the communication. They were also able to share different ideas and grievances. The Secretary of the meeting wrote minutes of what transpired in the meeting, in the process, she highlighted the actions to be taken that would guide in making important decisions and solving problems raised. </a:t>
            </a:r>
          </a:p>
          <a:p>
            <a:endParaRPr lang="en-UG" dirty="0">
              <a:latin typeface="+mj-lt"/>
            </a:endParaRPr>
          </a:p>
        </p:txBody>
      </p:sp>
      <p:sp>
        <p:nvSpPr>
          <p:cNvPr id="12" name="Date Placeholder 11"/>
          <p:cNvSpPr>
            <a:spLocks noGrp="1"/>
          </p:cNvSpPr>
          <p:nvPr>
            <p:ph type="dt" sz="half" idx="10"/>
          </p:nvPr>
        </p:nvSpPr>
        <p:spPr/>
        <p:txBody>
          <a:bodyPr/>
          <a:lstStyle/>
          <a:p>
            <a:fld id="{840401DC-9B37-4341-B08E-32E49C3A82FC}" type="datetime1">
              <a:rPr lang="en-US" smtClean="0"/>
              <a:t>8/14/2024</a:t>
            </a:fld>
            <a:endParaRPr lang="en-US"/>
          </a:p>
        </p:txBody>
      </p:sp>
      <p:sp>
        <p:nvSpPr>
          <p:cNvPr id="13" name="Slide Number Placeholder 12"/>
          <p:cNvSpPr>
            <a:spLocks noGrp="1"/>
          </p:cNvSpPr>
          <p:nvPr>
            <p:ph type="sldNum" sz="quarter" idx="12"/>
          </p:nvPr>
        </p:nvSpPr>
        <p:spPr/>
        <p:txBody>
          <a:bodyPr/>
          <a:lstStyle/>
          <a:p>
            <a:r>
              <a:rPr lang="en-US" dirty="0"/>
              <a:t>20</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3176357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altLang="en-UG" sz="3600" b="1" dirty="0">
                <a:latin typeface="Times New Roman" panose="02020603050405020304" pitchFamily="18" charset="0"/>
                <a:cs typeface="Times New Roman" panose="02020603050405020304" pitchFamily="18" charset="0"/>
              </a:rPr>
              <a:t>Scenario Questions </a:t>
            </a:r>
            <a:endParaRPr lang="en-US" sz="3600" b="1" dirty="0"/>
          </a:p>
        </p:txBody>
      </p:sp>
      <p:sp>
        <p:nvSpPr>
          <p:cNvPr id="19" name="Content Placeholder 18">
            <a:extLst>
              <a:ext uri="{FF2B5EF4-FFF2-40B4-BE49-F238E27FC236}">
                <a16:creationId xmlns:a16="http://schemas.microsoft.com/office/drawing/2014/main" id="{6EEAEBE4-22E4-4269-B62A-8C046DE988C0}"/>
              </a:ext>
            </a:extLst>
          </p:cNvPr>
          <p:cNvSpPr>
            <a:spLocks noGrp="1"/>
          </p:cNvSpPr>
          <p:nvPr>
            <p:ph idx="1"/>
          </p:nvPr>
        </p:nvSpPr>
        <p:spPr/>
        <p:txBody>
          <a:bodyPr>
            <a:normAutofit/>
          </a:bodyPr>
          <a:lstStyle/>
          <a:p>
            <a:pPr marL="571500" indent="-457200">
              <a:buAutoNum type="arabicPeriod"/>
            </a:pPr>
            <a:r>
              <a:rPr lang="en-GB" dirty="0">
                <a:latin typeface="+mj-lt"/>
              </a:rPr>
              <a:t>Explain with evidence the extent to which communication took place.</a:t>
            </a:r>
          </a:p>
          <a:p>
            <a:pPr marL="571500" indent="-457200">
              <a:buAutoNum type="arabicPeriod"/>
            </a:pPr>
            <a:r>
              <a:rPr lang="en-GB" dirty="0">
                <a:latin typeface="+mj-lt"/>
              </a:rPr>
              <a:t>Articulate the methods of communication that were used in the case study.</a:t>
            </a:r>
          </a:p>
          <a:p>
            <a:pPr marL="571500" indent="-457200">
              <a:buAutoNum type="arabicPeriod"/>
            </a:pPr>
            <a:r>
              <a:rPr lang="en-GB" dirty="0">
                <a:latin typeface="+mj-lt"/>
              </a:rPr>
              <a:t>For each method of communication, determine the forms of communication used.</a:t>
            </a:r>
          </a:p>
          <a:p>
            <a:pPr marL="571500" indent="-457200">
              <a:buAutoNum type="arabicPeriod"/>
            </a:pPr>
            <a:r>
              <a:rPr lang="en-GB" dirty="0">
                <a:latin typeface="+mj-lt"/>
              </a:rPr>
              <a:t>Based on current trends in communication evidenced in the scenario, analyse the advantages and limitations of using such communication.</a:t>
            </a:r>
          </a:p>
          <a:p>
            <a:pPr marL="571500" indent="-457200">
              <a:buAutoNum type="arabicPeriod"/>
            </a:pPr>
            <a:r>
              <a:rPr lang="en-GB" dirty="0">
                <a:latin typeface="+mj-lt"/>
              </a:rPr>
              <a:t>Analyse the factors of communication that could have been considered when choosing the method of communication by the Senior Administrator, Dean and members.</a:t>
            </a:r>
          </a:p>
          <a:p>
            <a:pPr marL="571500" indent="-457200">
              <a:buAutoNum type="arabicPeriod"/>
            </a:pPr>
            <a:endParaRPr lang="en-UG" dirty="0">
              <a:latin typeface="+mj-lt"/>
            </a:endParaRPr>
          </a:p>
        </p:txBody>
      </p:sp>
      <p:sp>
        <p:nvSpPr>
          <p:cNvPr id="12" name="Date Placeholder 11"/>
          <p:cNvSpPr>
            <a:spLocks noGrp="1"/>
          </p:cNvSpPr>
          <p:nvPr>
            <p:ph type="dt" sz="half" idx="10"/>
          </p:nvPr>
        </p:nvSpPr>
        <p:spPr/>
        <p:txBody>
          <a:bodyPr/>
          <a:lstStyle/>
          <a:p>
            <a:fld id="{840401DC-9B37-4341-B08E-32E49C3A82FC}" type="datetime1">
              <a:rPr lang="en-US" smtClean="0"/>
              <a:t>8/14/2024</a:t>
            </a:fld>
            <a:endParaRPr lang="en-US"/>
          </a:p>
        </p:txBody>
      </p:sp>
      <p:sp>
        <p:nvSpPr>
          <p:cNvPr id="13" name="Slide Number Placeholder 12"/>
          <p:cNvSpPr>
            <a:spLocks noGrp="1"/>
          </p:cNvSpPr>
          <p:nvPr>
            <p:ph type="sldNum" sz="quarter" idx="12"/>
          </p:nvPr>
        </p:nvSpPr>
        <p:spPr/>
        <p:txBody>
          <a:bodyPr/>
          <a:lstStyle/>
          <a:p>
            <a:r>
              <a:rPr lang="en-US" dirty="0"/>
              <a:t>21</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45692683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sz="3600" b="1" dirty="0">
                <a:cs typeface="Times New Roman" panose="02020603050405020304" pitchFamily="18" charset="0"/>
              </a:rPr>
              <a:t>References</a:t>
            </a:r>
            <a:endParaRPr lang="en-US" sz="3600" b="1" dirty="0"/>
          </a:p>
        </p:txBody>
      </p:sp>
      <p:sp>
        <p:nvSpPr>
          <p:cNvPr id="12" name="Date Placeholder 11"/>
          <p:cNvSpPr>
            <a:spLocks noGrp="1"/>
          </p:cNvSpPr>
          <p:nvPr>
            <p:ph type="dt" sz="half" idx="10"/>
          </p:nvPr>
        </p:nvSpPr>
        <p:spPr/>
        <p:txBody>
          <a:bodyPr/>
          <a:lstStyle/>
          <a:p>
            <a:fld id="{840401DC-9B37-4341-B08E-32E49C3A82FC}" type="datetime1">
              <a:rPr lang="en-US" smtClean="0"/>
              <a:t>8/14/2024</a:t>
            </a:fld>
            <a:endParaRPr lang="en-US"/>
          </a:p>
        </p:txBody>
      </p:sp>
      <p:sp>
        <p:nvSpPr>
          <p:cNvPr id="13" name="Slide Number Placeholder 12"/>
          <p:cNvSpPr>
            <a:spLocks noGrp="1"/>
          </p:cNvSpPr>
          <p:nvPr>
            <p:ph type="sldNum" sz="quarter" idx="12"/>
          </p:nvPr>
        </p:nvSpPr>
        <p:spPr/>
        <p:txBody>
          <a:bodyPr/>
          <a:lstStyle/>
          <a:p>
            <a:r>
              <a:rPr lang="en-US" dirty="0"/>
              <a:t>22</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266" name="Picture 2" descr="Reference Managers and citations for researchers - ResearchBrains : Th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139" y="1531941"/>
            <a:ext cx="4715893" cy="4715893"/>
          </a:xfrm>
          <a:prstGeom prst="round2DiagRect">
            <a:avLst>
              <a:gd name="adj1" fmla="val 16667"/>
              <a:gd name="adj2" fmla="val 0"/>
            </a:avLst>
          </a:prstGeom>
          <a:ln w="88900" cap="sq">
            <a:no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8" name="Content Placeholder 17"/>
          <p:cNvSpPr>
            <a:spLocks noGrp="1"/>
          </p:cNvSpPr>
          <p:nvPr>
            <p:ph sz="half" idx="1"/>
          </p:nvPr>
        </p:nvSpPr>
        <p:spPr>
          <a:xfrm>
            <a:off x="4824611" y="1514092"/>
            <a:ext cx="4752528" cy="4733742"/>
          </a:xfrm>
          <a:solidFill>
            <a:schemeClr val="bg1"/>
          </a:solidFill>
          <a:ln>
            <a:solidFill>
              <a:srgbClr val="0070C0"/>
            </a:solidFill>
          </a:ln>
        </p:spPr>
        <p:txBody>
          <a:bodyPr>
            <a:normAutofit fontScale="92500" lnSpcReduction="20000"/>
          </a:bodyPr>
          <a:lstStyle/>
          <a:p>
            <a:pPr lvl="0"/>
            <a:r>
              <a:rPr lang="en-US" sz="2200" dirty="0">
                <a:latin typeface="Bookman Old Style" panose="02050604050505020204" pitchFamily="18" charset="0"/>
              </a:rPr>
              <a:t>Courtland, B. &amp; Thill, J.V. (2017). </a:t>
            </a:r>
            <a:r>
              <a:rPr lang="en-US" sz="2200" i="1" dirty="0">
                <a:latin typeface="Bookman Old Style" panose="02050604050505020204" pitchFamily="18" charset="0"/>
              </a:rPr>
              <a:t>Business Communication Today</a:t>
            </a:r>
            <a:r>
              <a:rPr lang="en-US" sz="2200" dirty="0">
                <a:latin typeface="Bookman Old Style" panose="02050604050505020204" pitchFamily="18" charset="0"/>
              </a:rPr>
              <a:t> (14</a:t>
            </a:r>
            <a:r>
              <a:rPr lang="en-US" sz="2200" baseline="30000" dirty="0">
                <a:latin typeface="Bookman Old Style" panose="02050604050505020204" pitchFamily="18" charset="0"/>
              </a:rPr>
              <a:t>th</a:t>
            </a:r>
            <a:r>
              <a:rPr lang="en-US" sz="2200" dirty="0">
                <a:latin typeface="Bookman Old Style" panose="02050604050505020204" pitchFamily="18" charset="0"/>
              </a:rPr>
              <a:t> ed.): Prentice Hall</a:t>
            </a:r>
            <a:endParaRPr lang="en-UG" sz="2200" dirty="0">
              <a:latin typeface="Bookman Old Style" panose="02050604050505020204" pitchFamily="18" charset="0"/>
            </a:endParaRPr>
          </a:p>
          <a:p>
            <a:r>
              <a:rPr lang="en-GB" sz="2200" dirty="0">
                <a:latin typeface="Bookman Old Style" panose="02050604050505020204" pitchFamily="18" charset="0"/>
              </a:rPr>
              <a:t>Guffey, M. E. &amp; Loewy, D.(2018) Business Communication Essentials: Fundamental Skills for the Mobile-Digital-Social Workplace (What's New in Business Communication), (8</a:t>
            </a:r>
            <a:r>
              <a:rPr lang="en-GB" sz="2200" baseline="30000" dirty="0">
                <a:latin typeface="Bookman Old Style" panose="02050604050505020204" pitchFamily="18" charset="0"/>
              </a:rPr>
              <a:t>th</a:t>
            </a:r>
            <a:r>
              <a:rPr lang="en-GB" sz="2200" dirty="0">
                <a:latin typeface="Bookman Old Style" panose="02050604050505020204" pitchFamily="18" charset="0"/>
              </a:rPr>
              <a:t> ed). Pearson.</a:t>
            </a:r>
          </a:p>
          <a:p>
            <a:r>
              <a:rPr lang="en-GB" sz="2200" dirty="0">
                <a:latin typeface="Bookman Old Style" panose="02050604050505020204" pitchFamily="18" charset="0"/>
              </a:rPr>
              <a:t>McLean, S. (2010). </a:t>
            </a:r>
            <a:r>
              <a:rPr lang="en-GB" sz="2200" i="1" dirty="0">
                <a:latin typeface="Bookman Old Style" panose="02050604050505020204" pitchFamily="18" charset="0"/>
              </a:rPr>
              <a:t>Business communication for success</a:t>
            </a:r>
            <a:r>
              <a:rPr lang="en-GB" sz="2200" dirty="0">
                <a:latin typeface="Bookman Old Style" panose="02050604050505020204" pitchFamily="18" charset="0"/>
              </a:rPr>
              <a:t>. Boston, MA: Flat World Knowledge.</a:t>
            </a:r>
          </a:p>
          <a:p>
            <a:r>
              <a:rPr lang="en-GB" sz="2200" dirty="0">
                <a:latin typeface="Bookman Old Style" panose="02050604050505020204" pitchFamily="18" charset="0"/>
              </a:rPr>
              <a:t>Thill, J. V., &amp; </a:t>
            </a:r>
            <a:r>
              <a:rPr lang="en-GB" sz="2200" dirty="0" err="1">
                <a:latin typeface="Bookman Old Style" panose="02050604050505020204" pitchFamily="18" charset="0"/>
              </a:rPr>
              <a:t>Bovée</a:t>
            </a:r>
            <a:r>
              <a:rPr lang="en-GB" sz="2200" dirty="0">
                <a:latin typeface="Bookman Old Style" panose="02050604050505020204" pitchFamily="18" charset="0"/>
              </a:rPr>
              <a:t>, C. L. (2021). </a:t>
            </a:r>
            <a:r>
              <a:rPr lang="en-GB" sz="2200" i="1" dirty="0">
                <a:latin typeface="Bookman Old Style" panose="02050604050505020204" pitchFamily="18" charset="0"/>
              </a:rPr>
              <a:t>Excellence in business communication</a:t>
            </a:r>
            <a:r>
              <a:rPr lang="en-GB" sz="2200" dirty="0">
                <a:latin typeface="Bookman Old Style" panose="02050604050505020204" pitchFamily="18" charset="0"/>
              </a:rPr>
              <a:t>. Pearson Higher Ed.</a:t>
            </a:r>
          </a:p>
          <a:p>
            <a:endParaRPr lang="en-GB" sz="2200" dirty="0">
              <a:latin typeface="Bookman Old Style" panose="02050604050505020204" pitchFamily="18" charset="0"/>
            </a:endParaRPr>
          </a:p>
          <a:p>
            <a:endParaRPr lang="en-US" sz="2000" dirty="0">
              <a:latin typeface="+mj-lt"/>
            </a:endParaRPr>
          </a:p>
        </p:txBody>
      </p:sp>
    </p:spTree>
    <p:extLst>
      <p:ext uri="{BB962C8B-B14F-4D97-AF65-F5344CB8AC3E}">
        <p14:creationId xmlns:p14="http://schemas.microsoft.com/office/powerpoint/2010/main" val="274935617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val 32"/>
          <p:cNvSpPr/>
          <p:nvPr/>
        </p:nvSpPr>
        <p:spPr>
          <a:xfrm>
            <a:off x="1839759" y="202285"/>
            <a:ext cx="1764806" cy="171455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39759" y="202281"/>
            <a:ext cx="1764806" cy="1764806"/>
          </a:xfrm>
          <a:prstGeom prst="rect">
            <a:avLst/>
          </a:prstGeom>
        </p:spPr>
      </p:pic>
      <p:pic>
        <p:nvPicPr>
          <p:cNvPr id="1039" name="Picture 15" descr="Top 10 Universities In Uganda(2020 Update) 2024"/>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24510" t="7225" b="21348"/>
          <a:stretch/>
        </p:blipFill>
        <p:spPr bwMode="auto">
          <a:xfrm>
            <a:off x="0" y="0"/>
            <a:ext cx="10801350" cy="6813376"/>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0" y="0"/>
            <a:ext cx="10801350" cy="6841976"/>
          </a:xfrm>
          <a:prstGeom prst="rect">
            <a:avLst/>
          </a:prstGeom>
          <a:solidFill>
            <a:srgbClr val="FFFFFF">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174532" y="-56779"/>
            <a:ext cx="705863" cy="691477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880397" y="836714"/>
            <a:ext cx="7704856" cy="523220"/>
          </a:xfrm>
          <a:prstGeom prst="rect">
            <a:avLst/>
          </a:prstGeom>
          <a:noFill/>
        </p:spPr>
        <p:txBody>
          <a:bodyPr wrap="square" rtlCol="0">
            <a:spAutoFit/>
          </a:bodyPr>
          <a:lstStyle/>
          <a:p>
            <a:pPr algn="ctr"/>
            <a:r>
              <a:rPr lang="en-US" sz="2800" dirty="0">
                <a:latin typeface="Arial Black" pitchFamily="34" charset="0"/>
              </a:rPr>
              <a:t>Thank you for being a great audience</a:t>
            </a:r>
          </a:p>
        </p:txBody>
      </p:sp>
      <p:sp>
        <p:nvSpPr>
          <p:cNvPr id="48" name="TextBox 47"/>
          <p:cNvSpPr txBox="1"/>
          <p:nvPr/>
        </p:nvSpPr>
        <p:spPr>
          <a:xfrm>
            <a:off x="4879165" y="2072465"/>
            <a:ext cx="5274041" cy="492443"/>
          </a:xfrm>
          <a:prstGeom prst="rect">
            <a:avLst/>
          </a:prstGeom>
          <a:noFill/>
          <a:ln>
            <a:solidFill>
              <a:srgbClr val="002060"/>
            </a:solidFill>
          </a:ln>
        </p:spPr>
        <p:txBody>
          <a:bodyPr wrap="square" rtlCol="0">
            <a:spAutoFit/>
          </a:bodyPr>
          <a:lstStyle/>
          <a:p>
            <a:r>
              <a:rPr lang="en-US" sz="1300" u="sng" dirty="0">
                <a:solidFill>
                  <a:srgbClr val="000000"/>
                </a:solidFill>
                <a:latin typeface="Arial Black" pitchFamily="34" charset="0"/>
              </a:rPr>
              <a:t>Address</a:t>
            </a:r>
          </a:p>
          <a:p>
            <a:r>
              <a:rPr lang="en-US" sz="1300" dirty="0">
                <a:solidFill>
                  <a:srgbClr val="0070C0"/>
                </a:solidFill>
                <a:latin typeface="Arial Black" pitchFamily="34" charset="0"/>
              </a:rPr>
              <a:t>Main building , first floor Room 1.0</a:t>
            </a:r>
          </a:p>
        </p:txBody>
      </p:sp>
      <p:sp>
        <p:nvSpPr>
          <p:cNvPr id="49" name="TextBox 48"/>
          <p:cNvSpPr txBox="1"/>
          <p:nvPr/>
        </p:nvSpPr>
        <p:spPr>
          <a:xfrm>
            <a:off x="4807157" y="4782187"/>
            <a:ext cx="5274041" cy="492443"/>
          </a:xfrm>
          <a:prstGeom prst="rect">
            <a:avLst/>
          </a:prstGeom>
          <a:noFill/>
          <a:ln>
            <a:solidFill>
              <a:srgbClr val="002060"/>
            </a:solidFill>
          </a:ln>
        </p:spPr>
        <p:txBody>
          <a:bodyPr wrap="square" rtlCol="0">
            <a:spAutoFit/>
          </a:bodyPr>
          <a:lstStyle/>
          <a:p>
            <a:r>
              <a:rPr lang="en-US" sz="1300" u="sng" dirty="0">
                <a:solidFill>
                  <a:srgbClr val="000000"/>
                </a:solidFill>
                <a:latin typeface="Arial Black" pitchFamily="34" charset="0"/>
              </a:rPr>
              <a:t>Email</a:t>
            </a:r>
          </a:p>
          <a:p>
            <a:r>
              <a:rPr lang="en-GB" sz="1300" dirty="0">
                <a:solidFill>
                  <a:srgbClr val="0070C0"/>
                </a:solidFill>
                <a:latin typeface="Arial Black" panose="020B0A04020102020204" pitchFamily="34" charset="0"/>
                <a:hlinkClick r:id="rId5">
                  <a:extLst>
                    <a:ext uri="{A12FA001-AC4F-418D-AE19-62706E023703}">
                      <ahyp:hlinkClr xmlns:ahyp="http://schemas.microsoft.com/office/drawing/2018/hyperlinkcolor" val="tx"/>
                    </a:ext>
                  </a:extLst>
                </a:hlinkClick>
              </a:rPr>
              <a:t>hodcommunication@mubs.ac.ug/</a:t>
            </a:r>
            <a:r>
              <a:rPr lang="en-GB" sz="1300" dirty="0">
                <a:solidFill>
                  <a:srgbClr val="0070C0"/>
                </a:solidFill>
                <a:latin typeface="Arial Black" panose="020B0A04020102020204" pitchFamily="34" charset="0"/>
              </a:rPr>
              <a:t> jodiya@mubs.ac.ug</a:t>
            </a:r>
            <a:endParaRPr lang="en-US" sz="1300" dirty="0">
              <a:solidFill>
                <a:srgbClr val="0070C0"/>
              </a:solidFill>
              <a:latin typeface="Arial Black" panose="020B0A04020102020204" pitchFamily="34" charset="0"/>
            </a:endParaRPr>
          </a:p>
        </p:txBody>
      </p:sp>
      <p:sp>
        <p:nvSpPr>
          <p:cNvPr id="50" name="TextBox 49"/>
          <p:cNvSpPr txBox="1"/>
          <p:nvPr/>
        </p:nvSpPr>
        <p:spPr>
          <a:xfrm>
            <a:off x="4824613" y="3312571"/>
            <a:ext cx="5274041" cy="692497"/>
          </a:xfrm>
          <a:prstGeom prst="rect">
            <a:avLst/>
          </a:prstGeom>
          <a:noFill/>
          <a:ln>
            <a:solidFill>
              <a:srgbClr val="002060"/>
            </a:solidFill>
          </a:ln>
        </p:spPr>
        <p:txBody>
          <a:bodyPr wrap="square" rtlCol="0">
            <a:spAutoFit/>
          </a:bodyPr>
          <a:lstStyle/>
          <a:p>
            <a:r>
              <a:rPr lang="en-US" sz="1300" u="sng" dirty="0">
                <a:solidFill>
                  <a:srgbClr val="000000"/>
                </a:solidFill>
                <a:latin typeface="Arial Black" pitchFamily="34" charset="0"/>
              </a:rPr>
              <a:t>Contacts</a:t>
            </a:r>
          </a:p>
          <a:p>
            <a:r>
              <a:rPr lang="en-US" sz="1300" dirty="0">
                <a:solidFill>
                  <a:srgbClr val="0070C0"/>
                </a:solidFill>
                <a:latin typeface="Arial Black" pitchFamily="34" charset="0"/>
              </a:rPr>
              <a:t>Facilitator: 	</a:t>
            </a:r>
          </a:p>
          <a:p>
            <a:r>
              <a:rPr lang="en-US" sz="1300" dirty="0">
                <a:solidFill>
                  <a:srgbClr val="0070C0"/>
                </a:solidFill>
                <a:latin typeface="Arial Black" pitchFamily="34" charset="0"/>
              </a:rPr>
              <a:t>Team Leader: +256-772-156-003</a:t>
            </a:r>
          </a:p>
        </p:txBody>
      </p:sp>
      <p:sp>
        <p:nvSpPr>
          <p:cNvPr id="51" name="TextBox 50"/>
          <p:cNvSpPr txBox="1"/>
          <p:nvPr/>
        </p:nvSpPr>
        <p:spPr>
          <a:xfrm>
            <a:off x="3024411" y="6479760"/>
            <a:ext cx="7776939" cy="261610"/>
          </a:xfrm>
          <a:prstGeom prst="rect">
            <a:avLst/>
          </a:prstGeom>
          <a:noFill/>
        </p:spPr>
        <p:txBody>
          <a:bodyPr wrap="square" rtlCol="0">
            <a:spAutoFit/>
          </a:bodyPr>
          <a:lstStyle/>
          <a:p>
            <a:r>
              <a:rPr lang="en-US" sz="1100" dirty="0">
                <a:latin typeface="Arial Black" pitchFamily="34" charset="0"/>
              </a:rPr>
              <a:t>©2024    - FACULTY OF BUSINESS ADMINISTRATION, Department of Communication</a:t>
            </a:r>
          </a:p>
        </p:txBody>
      </p:sp>
      <p:grpSp>
        <p:nvGrpSpPr>
          <p:cNvPr id="16" name="Group 15"/>
          <p:cNvGrpSpPr/>
          <p:nvPr/>
        </p:nvGrpSpPr>
        <p:grpSpPr>
          <a:xfrm>
            <a:off x="2088307" y="5507044"/>
            <a:ext cx="882403" cy="882403"/>
            <a:chOff x="9937179" y="332656"/>
            <a:chExt cx="882403" cy="882403"/>
          </a:xfrm>
        </p:grpSpPr>
        <p:sp>
          <p:nvSpPr>
            <p:cNvPr id="17" name="Oval 16"/>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2" name="Oval 1"/>
          <p:cNvSpPr/>
          <p:nvPr/>
        </p:nvSpPr>
        <p:spPr>
          <a:xfrm>
            <a:off x="1771022" y="2645612"/>
            <a:ext cx="1586388" cy="15863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rbeiterbetriebsrat App - Apps on Google Play"/>
          <p:cNvPicPr>
            <a:picLocks noChangeAspect="1" noChangeArrowheads="1"/>
          </p:cNvPicPr>
          <p:nvPr/>
        </p:nvPicPr>
        <p:blipFill>
          <a:blip r:embed="rId6" cstate="print">
            <a:duotone>
              <a:prstClr val="black"/>
              <a:srgbClr val="002060">
                <a:tint val="45000"/>
                <a:satMod val="400000"/>
              </a:srgbClr>
            </a:duotone>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771021" y="2645612"/>
            <a:ext cx="1586388" cy="15863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ddress, location, map, marker, red icon"/>
          <p:cNvPicPr>
            <a:picLocks noChangeAspect="1" noChangeArrowheads="1"/>
          </p:cNvPicPr>
          <p:nvPr/>
        </p:nvPicPr>
        <p:blipFill>
          <a:blip r:embed="rId8" cstate="print">
            <a:clrChange>
              <a:clrFrom>
                <a:srgbClr val="FEFEFE"/>
              </a:clrFrom>
              <a:clrTo>
                <a:srgbClr val="FEFEFE">
                  <a:alpha val="0"/>
                </a:srgbClr>
              </a:clrTo>
            </a:clrChange>
            <a:duotone>
              <a:schemeClr val="accent1">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021610" y="1854240"/>
            <a:ext cx="928884" cy="92888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Mail Email Address Round Outline Red Icon Transparent PNG | Citypng"/>
          <p:cNvPicPr>
            <a:picLocks noChangeAspect="1" noChangeArrowheads="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81900" y="4692912"/>
            <a:ext cx="677117" cy="6803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Download Telephone Icon Red | Transparent PNG Download | SeekPNG"/>
          <p:cNvPicPr>
            <a:picLocks noChangeAspect="1" noChangeArrowheads="1"/>
          </p:cNvPicPr>
          <p:nvPr/>
        </p:nvPicPr>
        <p:blipFill>
          <a:blip r:embed="rId11" cstate="print">
            <a:clrChange>
              <a:clrFrom>
                <a:srgbClr val="F6F6F6"/>
              </a:clrFrom>
              <a:clrTo>
                <a:srgbClr val="F6F6F6">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64628" y="3312093"/>
            <a:ext cx="711663" cy="694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8515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06F32-C01B-41D4-94BA-0E4E1C749A19}"/>
              </a:ext>
            </a:extLst>
          </p:cNvPr>
          <p:cNvSpPr>
            <a:spLocks noGrp="1"/>
          </p:cNvSpPr>
          <p:nvPr>
            <p:ph type="title"/>
          </p:nvPr>
        </p:nvSpPr>
        <p:spPr/>
        <p:txBody>
          <a:bodyPr/>
          <a:lstStyle/>
          <a:p>
            <a:r>
              <a:rPr lang="en-GB" b="1" dirty="0"/>
              <a:t>Why the Business Communication Skills Course</a:t>
            </a:r>
            <a:endParaRPr lang="en-UG" b="1" dirty="0"/>
          </a:p>
        </p:txBody>
      </p:sp>
      <p:sp>
        <p:nvSpPr>
          <p:cNvPr id="14" name="Content Placeholder 13">
            <a:extLst>
              <a:ext uri="{FF2B5EF4-FFF2-40B4-BE49-F238E27FC236}">
                <a16:creationId xmlns:a16="http://schemas.microsoft.com/office/drawing/2014/main" id="{3BC00BE4-241E-4201-99C5-73E376B2571B}"/>
              </a:ext>
            </a:extLst>
          </p:cNvPr>
          <p:cNvSpPr>
            <a:spLocks noGrp="1"/>
          </p:cNvSpPr>
          <p:nvPr>
            <p:ph idx="1"/>
          </p:nvPr>
        </p:nvSpPr>
        <p:spPr/>
        <p:txBody>
          <a:bodyPr>
            <a:normAutofit/>
          </a:bodyPr>
          <a:lstStyle/>
          <a:p>
            <a:r>
              <a:rPr lang="en-US" sz="2800" dirty="0">
                <a:latin typeface="+mj-lt"/>
              </a:rPr>
              <a:t>Communication is the lifeblood of any </a:t>
            </a:r>
            <a:r>
              <a:rPr lang="en-US" sz="2800" dirty="0" err="1">
                <a:latin typeface="+mj-lt"/>
              </a:rPr>
              <a:t>organisation</a:t>
            </a:r>
            <a:r>
              <a:rPr lang="en-US" sz="2800" dirty="0">
                <a:latin typeface="+mj-lt"/>
              </a:rPr>
              <a:t> in the modern world. </a:t>
            </a:r>
          </a:p>
          <a:p>
            <a:r>
              <a:rPr lang="en-US" sz="2800" dirty="0">
                <a:latin typeface="+mj-lt"/>
              </a:rPr>
              <a:t>It facilitates organizational functions and relations with the internal and external stakeholders. </a:t>
            </a:r>
            <a:endParaRPr lang="en-UG" sz="2800" dirty="0">
              <a:latin typeface="+mj-lt"/>
            </a:endParaRPr>
          </a:p>
          <a:p>
            <a:r>
              <a:rPr lang="en-US" sz="2800" dirty="0">
                <a:latin typeface="+mj-lt"/>
              </a:rPr>
              <a:t>It enables employees to fit in a highly competitive and technologically advanced world.</a:t>
            </a:r>
          </a:p>
          <a:p>
            <a:r>
              <a:rPr lang="en-US" sz="2800" dirty="0">
                <a:latin typeface="+mj-lt"/>
              </a:rPr>
              <a:t>It facilitates interpersonal relations for career advancement in the 21</a:t>
            </a:r>
            <a:r>
              <a:rPr lang="en-US" sz="2800" baseline="30000" dirty="0">
                <a:latin typeface="+mj-lt"/>
              </a:rPr>
              <a:t>st</a:t>
            </a:r>
            <a:r>
              <a:rPr lang="en-US" sz="2800" dirty="0">
                <a:latin typeface="+mj-lt"/>
              </a:rPr>
              <a:t> Century.</a:t>
            </a:r>
          </a:p>
          <a:p>
            <a:endParaRPr lang="en-UG" dirty="0"/>
          </a:p>
        </p:txBody>
      </p:sp>
      <p:sp>
        <p:nvSpPr>
          <p:cNvPr id="12" name="Date Placeholder 11"/>
          <p:cNvSpPr>
            <a:spLocks noGrp="1"/>
          </p:cNvSpPr>
          <p:nvPr>
            <p:ph type="dt" sz="half" idx="10"/>
          </p:nvPr>
        </p:nvSpPr>
        <p:spPr/>
        <p:txBody>
          <a:bodyPr/>
          <a:lstStyle/>
          <a:p>
            <a:fld id="{840401DC-9B37-4341-B08E-32E49C3A82FC}" type="datetime1">
              <a:rPr lang="en-US" smtClean="0"/>
              <a:t>8/14/2024</a:t>
            </a:fld>
            <a:endParaRPr lang="en-US"/>
          </a:p>
        </p:txBody>
      </p:sp>
      <p:sp>
        <p:nvSpPr>
          <p:cNvPr id="13" name="Slide Number Placeholder 12"/>
          <p:cNvSpPr>
            <a:spLocks noGrp="1"/>
          </p:cNvSpPr>
          <p:nvPr>
            <p:ph type="sldNum" sz="quarter" idx="12"/>
          </p:nvPr>
        </p:nvSpPr>
        <p:spPr>
          <a:xfrm>
            <a:off x="10078177" y="5648960"/>
            <a:ext cx="648081" cy="300320"/>
          </a:xfrm>
        </p:spPr>
        <p:txBody>
          <a:bodyPr/>
          <a:lstStyle/>
          <a:p>
            <a:r>
              <a:rPr lang="en-US" dirty="0"/>
              <a:t>2</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Title 1">
            <a:extLst>
              <a:ext uri="{FF2B5EF4-FFF2-40B4-BE49-F238E27FC236}">
                <a16:creationId xmlns:a16="http://schemas.microsoft.com/office/drawing/2014/main" id="{523A5D2A-CC97-4F2D-A561-7F75025CAE53}"/>
              </a:ext>
            </a:extLst>
          </p:cNvPr>
          <p:cNvSpPr txBox="1">
            <a:spLocks/>
          </p:cNvSpPr>
          <p:nvPr/>
        </p:nvSpPr>
        <p:spPr>
          <a:xfrm>
            <a:off x="1" y="312739"/>
            <a:ext cx="10369188" cy="6212601"/>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endParaRPr lang="en-GB" sz="4800" b="1" dirty="0"/>
          </a:p>
          <a:p>
            <a:pPr algn="ctr"/>
            <a:endParaRPr lang="en-GB" sz="4800" b="1" dirty="0"/>
          </a:p>
          <a:p>
            <a:pPr algn="ctr"/>
            <a:endParaRPr lang="en-GB" sz="4800" b="1" dirty="0"/>
          </a:p>
          <a:p>
            <a:pPr algn="ctr"/>
            <a:endParaRPr lang="en-GB" sz="4800" b="1" dirty="0"/>
          </a:p>
          <a:p>
            <a:pPr algn="ctr"/>
            <a:r>
              <a:rPr lang="x-none" sz="4800" b="1" dirty="0"/>
              <a:t> </a:t>
            </a:r>
            <a:endParaRPr lang="en-US" sz="4800" b="1" dirty="0"/>
          </a:p>
        </p:txBody>
      </p:sp>
    </p:spTree>
    <p:extLst>
      <p:ext uri="{BB962C8B-B14F-4D97-AF65-F5344CB8AC3E}">
        <p14:creationId xmlns:p14="http://schemas.microsoft.com/office/powerpoint/2010/main" val="33616172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06F32-C01B-41D4-94BA-0E4E1C749A19}"/>
              </a:ext>
            </a:extLst>
          </p:cNvPr>
          <p:cNvSpPr>
            <a:spLocks noGrp="1"/>
          </p:cNvSpPr>
          <p:nvPr>
            <p:ph type="title"/>
          </p:nvPr>
        </p:nvSpPr>
        <p:spPr/>
        <p:txBody>
          <a:bodyPr/>
          <a:lstStyle/>
          <a:p>
            <a:r>
              <a:rPr lang="en-GB" b="1" dirty="0"/>
              <a:t>Course Learning Outcomes</a:t>
            </a:r>
            <a:endParaRPr lang="en-UG" b="1" dirty="0"/>
          </a:p>
        </p:txBody>
      </p:sp>
      <p:sp>
        <p:nvSpPr>
          <p:cNvPr id="14" name="Content Placeholder 13">
            <a:extLst>
              <a:ext uri="{FF2B5EF4-FFF2-40B4-BE49-F238E27FC236}">
                <a16:creationId xmlns:a16="http://schemas.microsoft.com/office/drawing/2014/main" id="{3BC00BE4-241E-4201-99C5-73E376B2571B}"/>
              </a:ext>
            </a:extLst>
          </p:cNvPr>
          <p:cNvSpPr>
            <a:spLocks noGrp="1"/>
          </p:cNvSpPr>
          <p:nvPr>
            <p:ph idx="1"/>
          </p:nvPr>
        </p:nvSpPr>
        <p:spPr/>
        <p:txBody>
          <a:bodyPr>
            <a:normAutofit/>
          </a:bodyPr>
          <a:lstStyle/>
          <a:p>
            <a:pPr marL="114300" indent="0">
              <a:buNone/>
            </a:pPr>
            <a:r>
              <a:rPr lang="en-US" dirty="0"/>
              <a:t>At the end of this course, students shall be able to;</a:t>
            </a:r>
            <a:endParaRPr lang="en-UG" dirty="0"/>
          </a:p>
          <a:p>
            <a:pPr lvl="0"/>
            <a:r>
              <a:rPr lang="en-US" dirty="0"/>
              <a:t>Explain the key concepts in business communication</a:t>
            </a:r>
          </a:p>
          <a:p>
            <a:r>
              <a:rPr lang="en-US" dirty="0"/>
              <a:t>Plan for communication</a:t>
            </a:r>
          </a:p>
          <a:p>
            <a:r>
              <a:rPr lang="en-US" dirty="0"/>
              <a:t>Develop appropriate messages that suit the audience </a:t>
            </a:r>
          </a:p>
          <a:p>
            <a:pPr lvl="0"/>
            <a:r>
              <a:rPr lang="en-US" dirty="0"/>
              <a:t>Apply the principles of communication</a:t>
            </a:r>
            <a:endParaRPr lang="en-UG" dirty="0"/>
          </a:p>
          <a:p>
            <a:pPr lvl="0"/>
            <a:r>
              <a:rPr lang="en-US" dirty="0"/>
              <a:t>Relate well with people of different personalities</a:t>
            </a:r>
          </a:p>
          <a:p>
            <a:r>
              <a:rPr lang="en-US" dirty="0"/>
              <a:t>Prepare business correspondences like letters, memos and reports </a:t>
            </a:r>
          </a:p>
          <a:p>
            <a:pPr lvl="0"/>
            <a:r>
              <a:rPr lang="en-US" dirty="0"/>
              <a:t>Listen effectively</a:t>
            </a:r>
            <a:endParaRPr lang="en-UG" dirty="0"/>
          </a:p>
          <a:p>
            <a:pPr lvl="0"/>
            <a:r>
              <a:rPr lang="en-US" dirty="0"/>
              <a:t>Make winning public presentations</a:t>
            </a:r>
            <a:endParaRPr lang="en-UG" dirty="0"/>
          </a:p>
          <a:p>
            <a:pPr lvl="0"/>
            <a:r>
              <a:rPr lang="en-US" dirty="0"/>
              <a:t>Hold successful meetings</a:t>
            </a:r>
            <a:endParaRPr lang="en-UG" dirty="0"/>
          </a:p>
          <a:p>
            <a:pPr lvl="0"/>
            <a:r>
              <a:rPr lang="en-US" dirty="0"/>
              <a:t>Use and interpret the non-verbal cues </a:t>
            </a:r>
            <a:endParaRPr lang="en-UG" dirty="0"/>
          </a:p>
          <a:p>
            <a:endParaRPr lang="en-UG" dirty="0"/>
          </a:p>
        </p:txBody>
      </p:sp>
      <p:sp>
        <p:nvSpPr>
          <p:cNvPr id="12" name="Date Placeholder 11"/>
          <p:cNvSpPr>
            <a:spLocks noGrp="1"/>
          </p:cNvSpPr>
          <p:nvPr>
            <p:ph type="dt" sz="half" idx="10"/>
          </p:nvPr>
        </p:nvSpPr>
        <p:spPr/>
        <p:txBody>
          <a:bodyPr/>
          <a:lstStyle/>
          <a:p>
            <a:fld id="{840401DC-9B37-4341-B08E-32E49C3A82FC}" type="datetime1">
              <a:rPr lang="en-US" smtClean="0"/>
              <a:t>8/14/2024</a:t>
            </a:fld>
            <a:endParaRPr lang="en-US"/>
          </a:p>
        </p:txBody>
      </p:sp>
      <p:sp>
        <p:nvSpPr>
          <p:cNvPr id="13" name="Slide Number Placeholder 12"/>
          <p:cNvSpPr>
            <a:spLocks noGrp="1"/>
          </p:cNvSpPr>
          <p:nvPr>
            <p:ph type="sldNum" sz="quarter" idx="12"/>
          </p:nvPr>
        </p:nvSpPr>
        <p:spPr/>
        <p:txBody>
          <a:bodyPr/>
          <a:lstStyle/>
          <a:p>
            <a:r>
              <a:rPr lang="en-US" dirty="0"/>
              <a:t>3</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Title 1">
            <a:extLst>
              <a:ext uri="{FF2B5EF4-FFF2-40B4-BE49-F238E27FC236}">
                <a16:creationId xmlns:a16="http://schemas.microsoft.com/office/drawing/2014/main" id="{523A5D2A-CC97-4F2D-A561-7F75025CAE53}"/>
              </a:ext>
            </a:extLst>
          </p:cNvPr>
          <p:cNvSpPr txBox="1">
            <a:spLocks/>
          </p:cNvSpPr>
          <p:nvPr/>
        </p:nvSpPr>
        <p:spPr>
          <a:xfrm>
            <a:off x="1" y="312739"/>
            <a:ext cx="10369188" cy="6212601"/>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endParaRPr lang="en-GB" sz="4800" b="1" dirty="0"/>
          </a:p>
          <a:p>
            <a:pPr algn="ctr"/>
            <a:endParaRPr lang="en-GB" sz="4800" b="1" dirty="0"/>
          </a:p>
          <a:p>
            <a:pPr algn="ctr"/>
            <a:endParaRPr lang="en-GB" sz="4800" b="1" dirty="0"/>
          </a:p>
          <a:p>
            <a:pPr algn="ctr"/>
            <a:endParaRPr lang="en-GB" sz="4800" b="1" dirty="0"/>
          </a:p>
          <a:p>
            <a:pPr algn="ctr"/>
            <a:r>
              <a:rPr lang="x-none" sz="4800" b="1" dirty="0"/>
              <a:t> </a:t>
            </a:r>
            <a:endParaRPr lang="en-US" sz="4800" b="1" dirty="0"/>
          </a:p>
        </p:txBody>
      </p:sp>
    </p:spTree>
    <p:extLst>
      <p:ext uri="{BB962C8B-B14F-4D97-AF65-F5344CB8AC3E}">
        <p14:creationId xmlns:p14="http://schemas.microsoft.com/office/powerpoint/2010/main" val="23572321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1"/>
          <p:cNvSpPr>
            <a:spLocks noGrp="1"/>
          </p:cNvSpPr>
          <p:nvPr>
            <p:ph type="dt" sz="half" idx="10"/>
          </p:nvPr>
        </p:nvSpPr>
        <p:spPr/>
        <p:txBody>
          <a:bodyPr/>
          <a:lstStyle/>
          <a:p>
            <a:fld id="{840401DC-9B37-4341-B08E-32E49C3A82FC}" type="datetime1">
              <a:rPr lang="en-US" smtClean="0"/>
              <a:t>8/14/2024</a:t>
            </a:fld>
            <a:endParaRPr lang="en-US"/>
          </a:p>
        </p:txBody>
      </p:sp>
      <p:sp>
        <p:nvSpPr>
          <p:cNvPr id="13" name="Slide Number Placeholder 12"/>
          <p:cNvSpPr>
            <a:spLocks noGrp="1"/>
          </p:cNvSpPr>
          <p:nvPr>
            <p:ph type="sldNum" sz="quarter" idx="12"/>
          </p:nvPr>
        </p:nvSpPr>
        <p:spPr/>
        <p:txBody>
          <a:bodyPr/>
          <a:lstStyle/>
          <a:p>
            <a:r>
              <a:rPr lang="en-US" dirty="0"/>
              <a:t>4</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Title 1">
            <a:extLst>
              <a:ext uri="{FF2B5EF4-FFF2-40B4-BE49-F238E27FC236}">
                <a16:creationId xmlns:a16="http://schemas.microsoft.com/office/drawing/2014/main" id="{523A5D2A-CC97-4F2D-A561-7F75025CAE53}"/>
              </a:ext>
            </a:extLst>
          </p:cNvPr>
          <p:cNvSpPr txBox="1">
            <a:spLocks/>
          </p:cNvSpPr>
          <p:nvPr/>
        </p:nvSpPr>
        <p:spPr>
          <a:xfrm>
            <a:off x="1" y="332660"/>
            <a:ext cx="10369188" cy="5712540"/>
          </a:xfrm>
          <a:prstGeom prst="rect">
            <a:avLst/>
          </a:prstGeom>
        </p:spPr>
        <p:txBody>
          <a:bodyPr vert="horz" lIns="91440" tIns="45720" rIns="91440" bIns="45720" rtlCol="0" anchor="ctr">
            <a:normAutofit fontScale="67500" lnSpcReduction="20000"/>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GB" sz="5900" b="1" dirty="0"/>
              <a:t>TOPIC ONE: INTRODUCTION</a:t>
            </a:r>
            <a:r>
              <a:rPr lang="x-none" sz="5900" b="1" dirty="0"/>
              <a:t> </a:t>
            </a:r>
            <a:endParaRPr lang="en-US" sz="5900" b="1" dirty="0"/>
          </a:p>
          <a:p>
            <a:pPr algn="ctr"/>
            <a:endParaRPr lang="en-GB" sz="5900" b="1" dirty="0"/>
          </a:p>
          <a:p>
            <a:pPr algn="ctr"/>
            <a:r>
              <a:rPr lang="x-none" sz="5900" b="1" dirty="0"/>
              <a:t>TO </a:t>
            </a:r>
            <a:endParaRPr lang="en-GB" sz="5900" b="1" dirty="0"/>
          </a:p>
          <a:p>
            <a:pPr algn="ctr"/>
            <a:endParaRPr lang="en-GB" sz="4800" b="1" dirty="0"/>
          </a:p>
          <a:p>
            <a:pPr algn="ctr"/>
            <a:endParaRPr lang="en-US" sz="4800" b="1" dirty="0"/>
          </a:p>
          <a:p>
            <a:pPr algn="ctr"/>
            <a:endParaRPr lang="en-US" sz="4800" b="1" dirty="0"/>
          </a:p>
          <a:p>
            <a:pPr algn="ctr"/>
            <a:endParaRPr lang="en-US" sz="4800" b="1" dirty="0"/>
          </a:p>
          <a:p>
            <a:pPr algn="ctr"/>
            <a:endParaRPr lang="en-GB" sz="4800" b="1" dirty="0"/>
          </a:p>
          <a:p>
            <a:pPr algn="ctr"/>
            <a:endParaRPr lang="en-GB" sz="4800" b="1" dirty="0"/>
          </a:p>
          <a:p>
            <a:pPr algn="ctr"/>
            <a:endParaRPr lang="en-GB" sz="4800" b="1" dirty="0"/>
          </a:p>
          <a:p>
            <a:pPr algn="ctr"/>
            <a:endParaRPr lang="en-GB" sz="4800" b="1" dirty="0"/>
          </a:p>
          <a:p>
            <a:pPr algn="ctr"/>
            <a:endParaRPr lang="en-GB" sz="4800" b="1" dirty="0"/>
          </a:p>
          <a:p>
            <a:pPr algn="ctr"/>
            <a:r>
              <a:rPr lang="en-GB" sz="6400" b="1" dirty="0"/>
              <a:t>SKILLS</a:t>
            </a:r>
            <a:endParaRPr lang="x-none" sz="6400" dirty="0"/>
          </a:p>
        </p:txBody>
      </p:sp>
      <p:pic>
        <p:nvPicPr>
          <p:cNvPr id="8194" name="Picture 2" descr="Business Communication - Definition , Features and Importance">
            <a:extLst>
              <a:ext uri="{FF2B5EF4-FFF2-40B4-BE49-F238E27FC236}">
                <a16:creationId xmlns:a16="http://schemas.microsoft.com/office/drawing/2014/main" id="{1A779AFF-B232-4916-8713-F83CEBABF5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130" y="1966852"/>
            <a:ext cx="9018935" cy="3336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549185"/>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sz="3600" b="1" dirty="0"/>
              <a:t>Topic Outline</a:t>
            </a:r>
          </a:p>
        </p:txBody>
      </p:sp>
      <p:sp>
        <p:nvSpPr>
          <p:cNvPr id="14" name="Content Placeholder 13"/>
          <p:cNvSpPr>
            <a:spLocks noGrp="1"/>
          </p:cNvSpPr>
          <p:nvPr>
            <p:ph sz="half" idx="1"/>
          </p:nvPr>
        </p:nvSpPr>
        <p:spPr>
          <a:xfrm>
            <a:off x="540067" y="1536192"/>
            <a:ext cx="5508680" cy="4917144"/>
          </a:xfrm>
          <a:ln>
            <a:solidFill>
              <a:schemeClr val="accent1"/>
            </a:solidFill>
          </a:ln>
        </p:spPr>
        <p:txBody>
          <a:bodyPr>
            <a:noAutofit/>
          </a:bodyPr>
          <a:lstStyle/>
          <a:p>
            <a:pPr marL="457200" indent="-457200" algn="just"/>
            <a:r>
              <a:rPr lang="en-US" sz="2700" dirty="0">
                <a:latin typeface="+mj-lt"/>
                <a:cs typeface="Times New Roman" panose="02020603050405020304" pitchFamily="18" charset="0"/>
              </a:rPr>
              <a:t>Introduction</a:t>
            </a:r>
          </a:p>
          <a:p>
            <a:pPr marL="457200" indent="-457200" algn="just"/>
            <a:r>
              <a:rPr lang="en-US" sz="2700" dirty="0">
                <a:latin typeface="+mj-lt"/>
                <a:cs typeface="Times New Roman" panose="02020603050405020304" pitchFamily="18" charset="0"/>
              </a:rPr>
              <a:t>Learning Outcomes</a:t>
            </a:r>
          </a:p>
          <a:p>
            <a:pPr marL="457200" indent="-457200" algn="just"/>
            <a:r>
              <a:rPr lang="en-US" sz="2700" dirty="0">
                <a:latin typeface="+mj-lt"/>
                <a:cs typeface="Times New Roman" panose="02020603050405020304" pitchFamily="18" charset="0"/>
              </a:rPr>
              <a:t>Definition of Business Communication</a:t>
            </a:r>
          </a:p>
          <a:p>
            <a:pPr marL="457200" indent="-457200" algn="just"/>
            <a:r>
              <a:rPr lang="en-US" sz="2700" dirty="0">
                <a:latin typeface="+mj-lt"/>
                <a:cs typeface="Times New Roman" panose="02020603050405020304" pitchFamily="18" charset="0"/>
              </a:rPr>
              <a:t>Methods, Forms, Characteristics  of Communication</a:t>
            </a:r>
          </a:p>
          <a:p>
            <a:pPr marL="457200" indent="-457200" algn="just"/>
            <a:r>
              <a:rPr lang="en-US" sz="2700" dirty="0">
                <a:latin typeface="+mj-lt"/>
                <a:cs typeface="Times New Roman" panose="02020603050405020304" pitchFamily="18" charset="0"/>
              </a:rPr>
              <a:t>Trends in Communication</a:t>
            </a:r>
          </a:p>
          <a:p>
            <a:pPr marL="457200" indent="-457200" algn="just"/>
            <a:r>
              <a:rPr lang="en-US" sz="2700" dirty="0">
                <a:latin typeface="+mj-lt"/>
                <a:cs typeface="Times New Roman" panose="02020603050405020304" pitchFamily="18" charset="0"/>
              </a:rPr>
              <a:t>Factors to consider when choosing the method of communication</a:t>
            </a:r>
          </a:p>
          <a:p>
            <a:pPr marL="114300" indent="0">
              <a:spcBef>
                <a:spcPts val="0"/>
              </a:spcBef>
              <a:spcAft>
                <a:spcPts val="800"/>
              </a:spcAft>
              <a:buNone/>
            </a:pPr>
            <a:endParaRPr lang="en-US" sz="2700" dirty="0">
              <a:latin typeface="+mj-lt"/>
              <a:ea typeface="Calibri"/>
              <a:cs typeface="Times New Roman"/>
            </a:endParaRPr>
          </a:p>
          <a:p>
            <a:pPr marL="0" indent="0">
              <a:buNone/>
            </a:pPr>
            <a:endParaRPr lang="en-US" sz="1800" dirty="0">
              <a:latin typeface="+mj-lt"/>
            </a:endParaRPr>
          </a:p>
          <a:p>
            <a:pPr marL="114300" indent="0">
              <a:buNone/>
            </a:pPr>
            <a:endParaRPr lang="en-US" sz="1800" dirty="0">
              <a:latin typeface="+mj-lt"/>
            </a:endParaRPr>
          </a:p>
        </p:txBody>
      </p:sp>
      <p:sp>
        <p:nvSpPr>
          <p:cNvPr id="12" name="Date Placeholder 11"/>
          <p:cNvSpPr>
            <a:spLocks noGrp="1"/>
          </p:cNvSpPr>
          <p:nvPr>
            <p:ph type="dt" sz="half" idx="10"/>
          </p:nvPr>
        </p:nvSpPr>
        <p:spPr/>
        <p:txBody>
          <a:bodyPr/>
          <a:lstStyle/>
          <a:p>
            <a:fld id="{840401DC-9B37-4341-B08E-32E49C3A82FC}" type="datetime1">
              <a:rPr lang="en-US" smtClean="0"/>
              <a:t>8/14/2024</a:t>
            </a:fld>
            <a:endParaRPr lang="en-US"/>
          </a:p>
        </p:txBody>
      </p:sp>
      <p:sp>
        <p:nvSpPr>
          <p:cNvPr id="13" name="Slide Number Placeholder 12"/>
          <p:cNvSpPr>
            <a:spLocks noGrp="1"/>
          </p:cNvSpPr>
          <p:nvPr>
            <p:ph type="sldNum" sz="quarter" idx="12"/>
          </p:nvPr>
        </p:nvSpPr>
        <p:spPr/>
        <p:txBody>
          <a:bodyPr/>
          <a:lstStyle/>
          <a:p>
            <a:r>
              <a:rPr lang="en-US" dirty="0"/>
              <a:t>5</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Rectangle 20"/>
          <p:cNvSpPr/>
          <p:nvPr/>
        </p:nvSpPr>
        <p:spPr>
          <a:xfrm>
            <a:off x="6048747" y="1531942"/>
            <a:ext cx="3528392" cy="4921394"/>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6048747" y="1838245"/>
            <a:ext cx="3816425" cy="4687099"/>
            <a:chOff x="4906128" y="1406198"/>
            <a:chExt cx="4658459" cy="4759105"/>
          </a:xfrm>
        </p:grpSpPr>
        <p:pic>
          <p:nvPicPr>
            <p:cNvPr id="2050" name="Picture 2" descr="Lets get started stock illustration. Illustration of business - 116264815"/>
            <p:cNvPicPr>
              <a:picLocks noChangeAspect="1" noChangeArrowheads="1"/>
            </p:cNvPicPr>
            <p:nvPr/>
          </p:nvPicPr>
          <p:blipFill rotWithShape="1">
            <a:blip r:embed="rId3"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1000" b="7479"/>
            <a:stretch/>
          </p:blipFill>
          <p:spPr bwMode="auto">
            <a:xfrm>
              <a:off x="4906128" y="1406198"/>
              <a:ext cx="4595960" cy="346296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Lets get started stock illustration. Illustration of business - 116264815"/>
            <p:cNvPicPr>
              <a:picLocks noChangeAspect="1" noChangeArrowheads="1"/>
            </p:cNvPicPr>
            <p:nvPr/>
          </p:nvPicPr>
          <p:blipFill rotWithShape="1">
            <a:blip r:embed="rId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1000" t="69259" b="7479"/>
            <a:stretch/>
          </p:blipFill>
          <p:spPr bwMode="auto">
            <a:xfrm rot="10800000">
              <a:off x="4968627" y="4869158"/>
              <a:ext cx="4595960" cy="129614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3533876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sz="half" idx="1"/>
          </p:nvPr>
        </p:nvSpPr>
        <p:spPr>
          <a:xfrm>
            <a:off x="540067" y="404664"/>
            <a:ext cx="5508680" cy="6048672"/>
          </a:xfrm>
          <a:ln>
            <a:solidFill>
              <a:schemeClr val="accent1"/>
            </a:solidFill>
          </a:ln>
        </p:spPr>
        <p:txBody>
          <a:bodyPr>
            <a:noAutofit/>
          </a:bodyPr>
          <a:lstStyle/>
          <a:p>
            <a:r>
              <a:rPr lang="en-GB" sz="2700" dirty="0">
                <a:latin typeface="Bookman Old Style" panose="02050604050505020204" pitchFamily="18" charset="0"/>
              </a:rPr>
              <a:t>Communication is part of all personal, professional and organisational aspects of life. </a:t>
            </a:r>
          </a:p>
          <a:p>
            <a:r>
              <a:rPr lang="en-GB" sz="2700" dirty="0">
                <a:latin typeface="Bookman Old Style" panose="02050604050505020204" pitchFamily="18" charset="0"/>
              </a:rPr>
              <a:t>It influences relationships, decisions and all personal and business operations. </a:t>
            </a:r>
          </a:p>
          <a:p>
            <a:r>
              <a:rPr lang="en-GB" sz="2700" dirty="0">
                <a:latin typeface="Bookman Old Style" panose="02050604050505020204" pitchFamily="18" charset="0"/>
              </a:rPr>
              <a:t>Ensuring understandability of the message is a must for personal and work excellence. </a:t>
            </a:r>
          </a:p>
          <a:p>
            <a:r>
              <a:rPr lang="en-GB" sz="2700" dirty="0">
                <a:latin typeface="Bookman Old Style" panose="02050604050505020204" pitchFamily="18" charset="0"/>
              </a:rPr>
              <a:t>This calls for developing Business Communication Skills.</a:t>
            </a:r>
            <a:endParaRPr lang="en-US" sz="2700" dirty="0">
              <a:latin typeface="Bookman Old Style" panose="02050604050505020204" pitchFamily="18" charset="0"/>
            </a:endParaRPr>
          </a:p>
        </p:txBody>
      </p:sp>
      <p:sp>
        <p:nvSpPr>
          <p:cNvPr id="12" name="Date Placeholder 11"/>
          <p:cNvSpPr>
            <a:spLocks noGrp="1"/>
          </p:cNvSpPr>
          <p:nvPr>
            <p:ph type="dt" sz="half" idx="10"/>
          </p:nvPr>
        </p:nvSpPr>
        <p:spPr/>
        <p:txBody>
          <a:bodyPr/>
          <a:lstStyle/>
          <a:p>
            <a:fld id="{840401DC-9B37-4341-B08E-32E49C3A82FC}" type="datetime1">
              <a:rPr lang="en-US" smtClean="0"/>
              <a:t>8/14/2024</a:t>
            </a:fld>
            <a:endParaRPr lang="en-US"/>
          </a:p>
        </p:txBody>
      </p:sp>
      <p:sp>
        <p:nvSpPr>
          <p:cNvPr id="13" name="Slide Number Placeholder 12"/>
          <p:cNvSpPr>
            <a:spLocks noGrp="1"/>
          </p:cNvSpPr>
          <p:nvPr>
            <p:ph type="sldNum" sz="quarter" idx="12"/>
          </p:nvPr>
        </p:nvSpPr>
        <p:spPr/>
        <p:txBody>
          <a:bodyPr/>
          <a:lstStyle/>
          <a:p>
            <a:r>
              <a:rPr lang="en-US" dirty="0"/>
              <a:t>6</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Rectangle 20"/>
          <p:cNvSpPr/>
          <p:nvPr/>
        </p:nvSpPr>
        <p:spPr>
          <a:xfrm>
            <a:off x="6073164" y="372848"/>
            <a:ext cx="3528392" cy="6048671"/>
          </a:xfrm>
          <a:prstGeom prst="rect">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2" name="Picture 2" descr="Lets get started stock illustration. Illustration of business - 116264815"/>
          <p:cNvPicPr>
            <a:picLocks noChangeAspect="1" noChangeArrowheads="1"/>
          </p:cNvPicPr>
          <p:nvPr/>
        </p:nvPicPr>
        <p:blipFill rotWithShape="1">
          <a:blip r:embed="rId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1000" t="69259" b="7479"/>
          <a:stretch/>
        </p:blipFill>
        <p:spPr bwMode="auto">
          <a:xfrm rot="10800000">
            <a:off x="6099949" y="5164226"/>
            <a:ext cx="3765223" cy="127653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60B92688-A8B8-42ED-876D-610744FB5EDE}"/>
              </a:ext>
            </a:extLst>
          </p:cNvPr>
          <p:cNvPicPr>
            <a:picLocks noChangeAspect="1"/>
          </p:cNvPicPr>
          <p:nvPr/>
        </p:nvPicPr>
        <p:blipFill>
          <a:blip r:embed="rId4"/>
          <a:stretch>
            <a:fillRect/>
          </a:stretch>
        </p:blipFill>
        <p:spPr>
          <a:xfrm>
            <a:off x="6553292" y="2582938"/>
            <a:ext cx="2400300" cy="1926181"/>
          </a:xfrm>
          <a:prstGeom prst="rect">
            <a:avLst/>
          </a:prstGeom>
        </p:spPr>
      </p:pic>
    </p:spTree>
    <p:extLst>
      <p:ext uri="{BB962C8B-B14F-4D97-AF65-F5344CB8AC3E}">
        <p14:creationId xmlns:p14="http://schemas.microsoft.com/office/powerpoint/2010/main" val="199644191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sz="3600" b="1" dirty="0"/>
              <a:t>Topic Learning Outcomes</a:t>
            </a:r>
          </a:p>
        </p:txBody>
      </p:sp>
      <p:sp>
        <p:nvSpPr>
          <p:cNvPr id="14" name="Content Placeholder 13"/>
          <p:cNvSpPr>
            <a:spLocks noGrp="1"/>
          </p:cNvSpPr>
          <p:nvPr>
            <p:ph sz="half" idx="1"/>
          </p:nvPr>
        </p:nvSpPr>
        <p:spPr>
          <a:xfrm>
            <a:off x="540067" y="1536192"/>
            <a:ext cx="8965064" cy="4917144"/>
          </a:xfrm>
          <a:ln>
            <a:solidFill>
              <a:schemeClr val="accent1"/>
            </a:solidFill>
          </a:ln>
        </p:spPr>
        <p:txBody>
          <a:bodyPr>
            <a:noAutofit/>
          </a:bodyPr>
          <a:lstStyle/>
          <a:p>
            <a:pPr marL="0" indent="0" algn="just">
              <a:lnSpc>
                <a:spcPct val="150000"/>
              </a:lnSpc>
              <a:buNone/>
            </a:pPr>
            <a:r>
              <a:rPr lang="en-US" dirty="0">
                <a:latin typeface="+mj-lt"/>
                <a:cs typeface="Times New Roman" panose="02020603050405020304" pitchFamily="18" charset="0"/>
              </a:rPr>
              <a:t>At the end of this topic, students should be able to:</a:t>
            </a:r>
          </a:p>
          <a:p>
            <a:pPr marL="457200" indent="-457200" algn="just">
              <a:lnSpc>
                <a:spcPct val="150000"/>
              </a:lnSpc>
            </a:pPr>
            <a:r>
              <a:rPr lang="en-US" dirty="0">
                <a:latin typeface="+mj-lt"/>
                <a:cs typeface="Times New Roman" panose="02020603050405020304" pitchFamily="18" charset="0"/>
              </a:rPr>
              <a:t>Define communication</a:t>
            </a:r>
          </a:p>
          <a:p>
            <a:pPr marL="457200" indent="-457200" algn="just">
              <a:lnSpc>
                <a:spcPct val="150000"/>
              </a:lnSpc>
            </a:pPr>
            <a:r>
              <a:rPr lang="en-US" dirty="0">
                <a:latin typeface="+mj-lt"/>
                <a:cs typeface="Times New Roman" panose="02020603050405020304" pitchFamily="18" charset="0"/>
              </a:rPr>
              <a:t>Explain the methods of communication and their respective forms</a:t>
            </a:r>
          </a:p>
          <a:p>
            <a:pPr marL="457200" indent="-457200" algn="just">
              <a:lnSpc>
                <a:spcPct val="150000"/>
              </a:lnSpc>
            </a:pPr>
            <a:r>
              <a:rPr lang="en-US" dirty="0">
                <a:latin typeface="+mj-lt"/>
                <a:cs typeface="Times New Roman" panose="02020603050405020304" pitchFamily="18" charset="0"/>
              </a:rPr>
              <a:t>Choose the appropriate method and form of communication in a given scenario.</a:t>
            </a:r>
          </a:p>
          <a:p>
            <a:pPr marL="457200" indent="-457200" algn="just">
              <a:lnSpc>
                <a:spcPct val="150000"/>
              </a:lnSpc>
            </a:pPr>
            <a:endParaRPr lang="en-US" dirty="0">
              <a:latin typeface="Times New Roman" panose="02020603050405020304" pitchFamily="18" charset="0"/>
              <a:cs typeface="Times New Roman" panose="02020603050405020304" pitchFamily="18" charset="0"/>
            </a:endParaRPr>
          </a:p>
          <a:p>
            <a:pPr marL="457200" indent="-457200" algn="just">
              <a:lnSpc>
                <a:spcPct val="150000"/>
              </a:lnSpc>
            </a:pPr>
            <a:endParaRPr lang="en-US" dirty="0">
              <a:latin typeface="+mj-lt"/>
              <a:cs typeface="Times New Roman" panose="02020603050405020304" pitchFamily="18" charset="0"/>
            </a:endParaRPr>
          </a:p>
          <a:p>
            <a:pPr marL="285750" indent="-285750" algn="just">
              <a:lnSpc>
                <a:spcPct val="150000"/>
              </a:lnSpc>
            </a:pPr>
            <a:endParaRPr lang="en-US" sz="1800" dirty="0">
              <a:latin typeface="+mj-lt"/>
              <a:cs typeface="Times New Roman" panose="02020603050405020304" pitchFamily="18" charset="0"/>
            </a:endParaRPr>
          </a:p>
        </p:txBody>
      </p:sp>
      <p:sp>
        <p:nvSpPr>
          <p:cNvPr id="12" name="Date Placeholder 11"/>
          <p:cNvSpPr>
            <a:spLocks noGrp="1"/>
          </p:cNvSpPr>
          <p:nvPr>
            <p:ph type="dt" sz="half" idx="10"/>
          </p:nvPr>
        </p:nvSpPr>
        <p:spPr/>
        <p:txBody>
          <a:bodyPr/>
          <a:lstStyle/>
          <a:p>
            <a:fld id="{840401DC-9B37-4341-B08E-32E49C3A82FC}" type="datetime1">
              <a:rPr lang="en-US" smtClean="0"/>
              <a:t>8/14/2024</a:t>
            </a:fld>
            <a:endParaRPr lang="en-US"/>
          </a:p>
        </p:txBody>
      </p:sp>
      <p:sp>
        <p:nvSpPr>
          <p:cNvPr id="13" name="Slide Number Placeholder 12"/>
          <p:cNvSpPr>
            <a:spLocks noGrp="1"/>
          </p:cNvSpPr>
          <p:nvPr>
            <p:ph type="sldNum" sz="quarter" idx="12"/>
          </p:nvPr>
        </p:nvSpPr>
        <p:spPr/>
        <p:txBody>
          <a:bodyPr/>
          <a:lstStyle/>
          <a:p>
            <a:r>
              <a:rPr lang="en-US" dirty="0"/>
              <a:t>7</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9094202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Premium Photo | Focused young company workers sitting at the coffe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5619" y="1531941"/>
            <a:ext cx="7387992" cy="5047169"/>
          </a:xfrm>
          <a:prstGeom prst="round2DiagRect">
            <a:avLst>
              <a:gd name="adj1" fmla="val 16667"/>
              <a:gd name="adj2" fmla="val 0"/>
            </a:avLst>
          </a:prstGeom>
          <a:ln w="88900" cap="sq">
            <a:no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ln>
            <a:solidFill>
              <a:schemeClr val="accent1"/>
            </a:solidFill>
          </a:ln>
        </p:spPr>
        <p:txBody>
          <a:bodyPr/>
          <a:lstStyle/>
          <a:p>
            <a:r>
              <a:rPr lang="en-US" sz="3600" b="1" dirty="0"/>
              <a:t>Definition of Communication </a:t>
            </a:r>
          </a:p>
        </p:txBody>
      </p:sp>
      <p:sp>
        <p:nvSpPr>
          <p:cNvPr id="14" name="Content Placeholder 13"/>
          <p:cNvSpPr>
            <a:spLocks noGrp="1"/>
          </p:cNvSpPr>
          <p:nvPr>
            <p:ph sz="half" idx="1"/>
          </p:nvPr>
        </p:nvSpPr>
        <p:spPr>
          <a:xfrm>
            <a:off x="540067" y="1536192"/>
            <a:ext cx="5220648" cy="5047170"/>
          </a:xfrm>
          <a:solidFill>
            <a:schemeClr val="bg1"/>
          </a:solidFill>
          <a:ln>
            <a:solidFill>
              <a:schemeClr val="accent1"/>
            </a:solidFill>
          </a:ln>
        </p:spPr>
        <p:txBody>
          <a:bodyPr>
            <a:noAutofit/>
          </a:bodyPr>
          <a:lstStyle/>
          <a:p>
            <a:pPr marL="0" indent="0" algn="just">
              <a:lnSpc>
                <a:spcPct val="150000"/>
              </a:lnSpc>
              <a:buNone/>
            </a:pPr>
            <a:r>
              <a:rPr lang="en-US" sz="2000" dirty="0">
                <a:solidFill>
                  <a:prstClr val="black"/>
                </a:solidFill>
                <a:latin typeface="+mj-lt"/>
                <a:cs typeface="Times New Roman" panose="02020603050405020304" pitchFamily="18" charset="0"/>
              </a:rPr>
              <a:t> It is the process of giving, receiving or exchanging (sharing) information, opinions (views, thoughts) or ideas (facts about something) by writing, speaking or acting so that the message communicated is understood ( by the recipient/ audience. </a:t>
            </a:r>
          </a:p>
          <a:p>
            <a:pPr indent="-342900" algn="just">
              <a:lnSpc>
                <a:spcPct val="150000"/>
              </a:lnSpc>
            </a:pPr>
            <a:r>
              <a:rPr lang="en-US" altLang="en-UG" sz="2000" dirty="0">
                <a:latin typeface="+mj-lt"/>
                <a:cs typeface="Times New Roman" panose="02020603050405020304" pitchFamily="18" charset="0"/>
              </a:rPr>
              <a:t>Pay attention to the </a:t>
            </a:r>
            <a:r>
              <a:rPr lang="en-US" altLang="en-UG" sz="2000" b="1" dirty="0">
                <a:latin typeface="+mj-lt"/>
                <a:cs typeface="Times New Roman" panose="02020603050405020304" pitchFamily="18" charset="0"/>
              </a:rPr>
              <a:t>denotative</a:t>
            </a:r>
            <a:r>
              <a:rPr lang="en-US" altLang="en-UG" sz="2000" dirty="0">
                <a:latin typeface="+mj-lt"/>
                <a:cs typeface="Times New Roman" panose="02020603050405020304" pitchFamily="18" charset="0"/>
              </a:rPr>
              <a:t> (dictionary/ actual) and </a:t>
            </a:r>
            <a:r>
              <a:rPr lang="en-US" altLang="en-UG" sz="2000" b="1" dirty="0">
                <a:latin typeface="+mj-lt"/>
                <a:cs typeface="Times New Roman" panose="02020603050405020304" pitchFamily="18" charset="0"/>
              </a:rPr>
              <a:t>connotative</a:t>
            </a:r>
            <a:r>
              <a:rPr lang="en-US" altLang="en-UG" sz="2000" dirty="0">
                <a:latin typeface="+mj-lt"/>
                <a:cs typeface="Times New Roman" panose="02020603050405020304" pitchFamily="18" charset="0"/>
              </a:rPr>
              <a:t> (implied/ intended) meaning of messages. </a:t>
            </a:r>
          </a:p>
          <a:p>
            <a:pPr indent="-342900" algn="just">
              <a:lnSpc>
                <a:spcPct val="150000"/>
              </a:lnSpc>
            </a:pPr>
            <a:endParaRPr lang="en-US" sz="2200" dirty="0">
              <a:latin typeface="+mj-lt"/>
              <a:cs typeface="Times New Roman" panose="02020603050405020304" pitchFamily="18" charset="0"/>
            </a:endParaRPr>
          </a:p>
        </p:txBody>
      </p:sp>
      <p:sp>
        <p:nvSpPr>
          <p:cNvPr id="12" name="Date Placeholder 11"/>
          <p:cNvSpPr>
            <a:spLocks noGrp="1"/>
          </p:cNvSpPr>
          <p:nvPr>
            <p:ph type="dt" sz="half" idx="10"/>
          </p:nvPr>
        </p:nvSpPr>
        <p:spPr/>
        <p:txBody>
          <a:bodyPr/>
          <a:lstStyle/>
          <a:p>
            <a:fld id="{840401DC-9B37-4341-B08E-32E49C3A82FC}" type="datetime1">
              <a:rPr lang="en-US" smtClean="0"/>
              <a:t>8/14/2024</a:t>
            </a:fld>
            <a:endParaRPr lang="en-US"/>
          </a:p>
        </p:txBody>
      </p:sp>
      <p:sp>
        <p:nvSpPr>
          <p:cNvPr id="13" name="Slide Number Placeholder 12"/>
          <p:cNvSpPr>
            <a:spLocks noGrp="1"/>
          </p:cNvSpPr>
          <p:nvPr>
            <p:ph type="sldNum" sz="quarter" idx="12"/>
          </p:nvPr>
        </p:nvSpPr>
        <p:spPr/>
        <p:txBody>
          <a:bodyPr/>
          <a:lstStyle/>
          <a:p>
            <a:r>
              <a:rPr lang="en-US" dirty="0"/>
              <a:t>8</a:t>
            </a:r>
          </a:p>
        </p:txBody>
      </p:sp>
      <p:grpSp>
        <p:nvGrpSpPr>
          <p:cNvPr id="5" name="Group 4"/>
          <p:cNvGrpSpPr/>
          <p:nvPr/>
        </p:nvGrpSpPr>
        <p:grpSpPr>
          <a:xfrm>
            <a:off x="9937179" y="332660"/>
            <a:ext cx="882403" cy="882403"/>
            <a:chOff x="9937179" y="332656"/>
            <a:chExt cx="882403" cy="882403"/>
          </a:xfrm>
        </p:grpSpPr>
        <p:sp>
          <p:nvSpPr>
            <p:cNvPr id="4" name="Oval 3"/>
            <p:cNvSpPr/>
            <p:nvPr/>
          </p:nvSpPr>
          <p:spPr>
            <a:xfrm>
              <a:off x="10009112" y="404663"/>
              <a:ext cx="720155" cy="72008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37179" y="332656"/>
              <a:ext cx="882403" cy="882403"/>
            </a:xfrm>
            <a:prstGeom prst="rect">
              <a:avLst/>
            </a:prstGeom>
          </p:spPr>
        </p:pic>
      </p:grpSp>
      <p:sp>
        <p:nvSpPr>
          <p:cNvPr id="3" name="AutoShape 2" descr="Image result for employees"/>
          <p:cNvSpPr>
            <a:spLocks noChangeAspect="1" noChangeArrowheads="1"/>
          </p:cNvSpPr>
          <p:nvPr/>
        </p:nvSpPr>
        <p:spPr bwMode="auto">
          <a:xfrm>
            <a:off x="155576"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employees"/>
          <p:cNvSpPr>
            <a:spLocks noChangeAspect="1" noChangeArrowheads="1"/>
          </p:cNvSpPr>
          <p:nvPr/>
        </p:nvSpPr>
        <p:spPr bwMode="auto">
          <a:xfrm>
            <a:off x="307974" y="79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employees"/>
          <p:cNvSpPr>
            <a:spLocks noChangeAspect="1" noChangeArrowheads="1"/>
          </p:cNvSpPr>
          <p:nvPr/>
        </p:nvSpPr>
        <p:spPr bwMode="auto">
          <a:xfrm>
            <a:off x="460375" y="160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employees"/>
          <p:cNvSpPr>
            <a:spLocks noChangeAspect="1" noChangeArrowheads="1"/>
          </p:cNvSpPr>
          <p:nvPr/>
        </p:nvSpPr>
        <p:spPr bwMode="auto">
          <a:xfrm>
            <a:off x="612775" y="312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employees"/>
          <p:cNvSpPr>
            <a:spLocks noChangeAspect="1" noChangeArrowheads="1"/>
          </p:cNvSpPr>
          <p:nvPr/>
        </p:nvSpPr>
        <p:spPr bwMode="auto">
          <a:xfrm>
            <a:off x="765175" y="465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2" descr="Image result for employees"/>
          <p:cNvSpPr>
            <a:spLocks noChangeAspect="1" noChangeArrowheads="1"/>
          </p:cNvSpPr>
          <p:nvPr/>
        </p:nvSpPr>
        <p:spPr bwMode="auto">
          <a:xfrm>
            <a:off x="917575" y="6175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 descr="Image result for uganda government"/>
          <p:cNvSpPr>
            <a:spLocks noChangeAspect="1" noChangeArrowheads="1"/>
          </p:cNvSpPr>
          <p:nvPr/>
        </p:nvSpPr>
        <p:spPr bwMode="auto">
          <a:xfrm>
            <a:off x="1222375" y="9223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4" descr="Image result for uganda government"/>
          <p:cNvSpPr>
            <a:spLocks noChangeAspect="1" noChangeArrowheads="1"/>
          </p:cNvSpPr>
          <p:nvPr/>
        </p:nvSpPr>
        <p:spPr bwMode="auto">
          <a:xfrm>
            <a:off x="1374776" y="10747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AutoShape 6" descr="Image result for uganda government"/>
          <p:cNvSpPr>
            <a:spLocks noChangeAspect="1" noChangeArrowheads="1"/>
          </p:cNvSpPr>
          <p:nvPr/>
        </p:nvSpPr>
        <p:spPr bwMode="auto">
          <a:xfrm>
            <a:off x="1527174" y="122714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0489334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1406</TotalTime>
  <Words>1384</Words>
  <Application>Microsoft Office PowerPoint</Application>
  <PresentationFormat>Custom</PresentationFormat>
  <Paragraphs>248</Paragraphs>
  <Slides>24</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24</vt:i4>
      </vt:variant>
    </vt:vector>
  </HeadingPairs>
  <TitlesOfParts>
    <vt:vector size="34" baseType="lpstr">
      <vt:lpstr>Arial</vt:lpstr>
      <vt:lpstr>Arial Black</vt:lpstr>
      <vt:lpstr>Bookman Old Style</vt:lpstr>
      <vt:lpstr>Calibri</vt:lpstr>
      <vt:lpstr>Gill Sans MT</vt:lpstr>
      <vt:lpstr>Times New Roman</vt:lpstr>
      <vt:lpstr>Wingdings</vt:lpstr>
      <vt:lpstr>Wingdings 2</vt:lpstr>
      <vt:lpstr>Office Theme</vt:lpstr>
      <vt:lpstr>Adjacency</vt:lpstr>
      <vt:lpstr>PowerPoint Presentation</vt:lpstr>
      <vt:lpstr>PowerPoint Presentation</vt:lpstr>
      <vt:lpstr>Why the Business Communication Skills Course</vt:lpstr>
      <vt:lpstr>Course Learning Outcomes</vt:lpstr>
      <vt:lpstr>PowerPoint Presentation</vt:lpstr>
      <vt:lpstr>Topic Outline</vt:lpstr>
      <vt:lpstr>PowerPoint Presentation</vt:lpstr>
      <vt:lpstr>Topic Learning Outcomes</vt:lpstr>
      <vt:lpstr>Definition of Communication </vt:lpstr>
      <vt:lpstr> Importance of Communication</vt:lpstr>
      <vt:lpstr>Methods / Types of Communication</vt:lpstr>
      <vt:lpstr>Verbal Communication</vt:lpstr>
      <vt:lpstr>Oral Communication</vt:lpstr>
      <vt:lpstr>Written Communication</vt:lpstr>
      <vt:lpstr>Non-verbal Communication</vt:lpstr>
      <vt:lpstr>Technology Aided Communication</vt:lpstr>
      <vt:lpstr>Trends in Communication</vt:lpstr>
      <vt:lpstr>Cont’… Trends in Communication</vt:lpstr>
      <vt:lpstr>Assignment</vt:lpstr>
      <vt:lpstr>Factors to Consider when Choosing a Method of Communication</vt:lpstr>
      <vt:lpstr>Scenario Exercise</vt:lpstr>
      <vt:lpstr>Scenario Questions </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HP</cp:lastModifiedBy>
  <cp:revision>127</cp:revision>
  <dcterms:created xsi:type="dcterms:W3CDTF">2024-07-22T14:26:40Z</dcterms:created>
  <dcterms:modified xsi:type="dcterms:W3CDTF">2024-08-14T09:19:06Z</dcterms:modified>
</cp:coreProperties>
</file>