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1" r:id="rId5"/>
    <p:sldId id="262" r:id="rId6"/>
    <p:sldId id="263" r:id="rId7"/>
    <p:sldId id="264" r:id="rId8"/>
    <p:sldId id="265" r:id="rId9"/>
    <p:sldId id="266" r:id="rId10"/>
    <p:sldId id="267" r:id="rId11"/>
    <p:sldId id="268" r:id="rId12"/>
    <p:sldId id="269" r:id="rId13"/>
    <p:sldId id="270" r:id="rId14"/>
    <p:sldId id="271" r:id="rId15"/>
    <p:sldId id="272" r:id="rId16"/>
    <p:sldId id="275" r:id="rId17"/>
    <p:sldId id="276" r:id="rId18"/>
    <p:sldId id="277" r:id="rId19"/>
    <p:sldId id="273" r:id="rId20"/>
    <p:sldId id="274" r:id="rId21"/>
    <p:sldId id="283" r:id="rId22"/>
    <p:sldId id="284" r:id="rId23"/>
    <p:sldId id="278" r:id="rId24"/>
    <p:sldId id="279" r:id="rId25"/>
    <p:sldId id="280" r:id="rId26"/>
    <p:sldId id="285" r:id="rId27"/>
    <p:sldId id="281"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2" d="100"/>
          <a:sy n="82" d="100"/>
        </p:scale>
        <p:origin x="691"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CABA57-71E1-4251-A509-8CB80218EC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8433A17-758B-4353-A1C2-743761AD8FF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FFAE957-3339-47D1-8F40-8287C6B1A51A}"/>
              </a:ext>
            </a:extLst>
          </p:cNvPr>
          <p:cNvSpPr>
            <a:spLocks noGrp="1"/>
          </p:cNvSpPr>
          <p:nvPr>
            <p:ph type="dt" sz="half" idx="10"/>
          </p:nvPr>
        </p:nvSpPr>
        <p:spPr/>
        <p:txBody>
          <a:bodyPr/>
          <a:lstStyle/>
          <a:p>
            <a:fld id="{45FD6B42-C635-4D62-BC06-909D23755994}" type="datetimeFigureOut">
              <a:rPr lang="en-US" smtClean="0"/>
              <a:t>11/8/2023</a:t>
            </a:fld>
            <a:endParaRPr lang="en-US"/>
          </a:p>
        </p:txBody>
      </p:sp>
      <p:sp>
        <p:nvSpPr>
          <p:cNvPr id="5" name="Footer Placeholder 4">
            <a:extLst>
              <a:ext uri="{FF2B5EF4-FFF2-40B4-BE49-F238E27FC236}">
                <a16:creationId xmlns:a16="http://schemas.microsoft.com/office/drawing/2014/main" id="{1B38A60D-9C04-4586-97C9-4B690549D8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7CCBC7-BAB6-4FAB-AE06-BA067B096DAC}"/>
              </a:ext>
            </a:extLst>
          </p:cNvPr>
          <p:cNvSpPr>
            <a:spLocks noGrp="1"/>
          </p:cNvSpPr>
          <p:nvPr>
            <p:ph type="sldNum" sz="quarter" idx="12"/>
          </p:nvPr>
        </p:nvSpPr>
        <p:spPr/>
        <p:txBody>
          <a:bodyPr/>
          <a:lstStyle/>
          <a:p>
            <a:fld id="{9CC59B83-98ED-481B-8F5A-E73D00E92294}" type="slidenum">
              <a:rPr lang="en-US" smtClean="0"/>
              <a:t>‹#›</a:t>
            </a:fld>
            <a:endParaRPr lang="en-US"/>
          </a:p>
        </p:txBody>
      </p:sp>
    </p:spTree>
    <p:extLst>
      <p:ext uri="{BB962C8B-B14F-4D97-AF65-F5344CB8AC3E}">
        <p14:creationId xmlns:p14="http://schemas.microsoft.com/office/powerpoint/2010/main" val="25626881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C9B28-FAE8-43CB-BC19-F51DDDBC8DB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1B74AB7-2A34-49CB-8679-18F298578097}"/>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950E57-5771-447F-9E9C-48DF37D3AC61}"/>
              </a:ext>
            </a:extLst>
          </p:cNvPr>
          <p:cNvSpPr>
            <a:spLocks noGrp="1"/>
          </p:cNvSpPr>
          <p:nvPr>
            <p:ph type="dt" sz="half" idx="10"/>
          </p:nvPr>
        </p:nvSpPr>
        <p:spPr/>
        <p:txBody>
          <a:bodyPr/>
          <a:lstStyle/>
          <a:p>
            <a:fld id="{45FD6B42-C635-4D62-BC06-909D23755994}" type="datetimeFigureOut">
              <a:rPr lang="en-US" smtClean="0"/>
              <a:t>11/8/2023</a:t>
            </a:fld>
            <a:endParaRPr lang="en-US"/>
          </a:p>
        </p:txBody>
      </p:sp>
      <p:sp>
        <p:nvSpPr>
          <p:cNvPr id="5" name="Footer Placeholder 4">
            <a:extLst>
              <a:ext uri="{FF2B5EF4-FFF2-40B4-BE49-F238E27FC236}">
                <a16:creationId xmlns:a16="http://schemas.microsoft.com/office/drawing/2014/main" id="{C2C431AE-809C-429D-AEEC-1AE4929F56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91B7A57-D95B-4DBE-9279-2094948608BF}"/>
              </a:ext>
            </a:extLst>
          </p:cNvPr>
          <p:cNvSpPr>
            <a:spLocks noGrp="1"/>
          </p:cNvSpPr>
          <p:nvPr>
            <p:ph type="sldNum" sz="quarter" idx="12"/>
          </p:nvPr>
        </p:nvSpPr>
        <p:spPr/>
        <p:txBody>
          <a:bodyPr/>
          <a:lstStyle/>
          <a:p>
            <a:fld id="{9CC59B83-98ED-481B-8F5A-E73D00E92294}" type="slidenum">
              <a:rPr lang="en-US" smtClean="0"/>
              <a:t>‹#›</a:t>
            </a:fld>
            <a:endParaRPr lang="en-US"/>
          </a:p>
        </p:txBody>
      </p:sp>
    </p:spTree>
    <p:extLst>
      <p:ext uri="{BB962C8B-B14F-4D97-AF65-F5344CB8AC3E}">
        <p14:creationId xmlns:p14="http://schemas.microsoft.com/office/powerpoint/2010/main" val="9935240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2B261CE-7948-473C-A8B2-1EA6A36C972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4A61F03-98B5-47EE-A63C-AD303695125F}"/>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C8A37E-A3D5-4805-BAC6-F6D189640203}"/>
              </a:ext>
            </a:extLst>
          </p:cNvPr>
          <p:cNvSpPr>
            <a:spLocks noGrp="1"/>
          </p:cNvSpPr>
          <p:nvPr>
            <p:ph type="dt" sz="half" idx="10"/>
          </p:nvPr>
        </p:nvSpPr>
        <p:spPr/>
        <p:txBody>
          <a:bodyPr/>
          <a:lstStyle/>
          <a:p>
            <a:fld id="{45FD6B42-C635-4D62-BC06-909D23755994}" type="datetimeFigureOut">
              <a:rPr lang="en-US" smtClean="0"/>
              <a:t>11/8/2023</a:t>
            </a:fld>
            <a:endParaRPr lang="en-US"/>
          </a:p>
        </p:txBody>
      </p:sp>
      <p:sp>
        <p:nvSpPr>
          <p:cNvPr id="5" name="Footer Placeholder 4">
            <a:extLst>
              <a:ext uri="{FF2B5EF4-FFF2-40B4-BE49-F238E27FC236}">
                <a16:creationId xmlns:a16="http://schemas.microsoft.com/office/drawing/2014/main" id="{89AC1C1C-7F1B-48B7-A757-5118FD7615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30E801-150C-42AB-A375-E7AC56480638}"/>
              </a:ext>
            </a:extLst>
          </p:cNvPr>
          <p:cNvSpPr>
            <a:spLocks noGrp="1"/>
          </p:cNvSpPr>
          <p:nvPr>
            <p:ph type="sldNum" sz="quarter" idx="12"/>
          </p:nvPr>
        </p:nvSpPr>
        <p:spPr/>
        <p:txBody>
          <a:bodyPr/>
          <a:lstStyle/>
          <a:p>
            <a:fld id="{9CC59B83-98ED-481B-8F5A-E73D00E92294}" type="slidenum">
              <a:rPr lang="en-US" smtClean="0"/>
              <a:t>‹#›</a:t>
            </a:fld>
            <a:endParaRPr lang="en-US"/>
          </a:p>
        </p:txBody>
      </p:sp>
    </p:spTree>
    <p:extLst>
      <p:ext uri="{BB962C8B-B14F-4D97-AF65-F5344CB8AC3E}">
        <p14:creationId xmlns:p14="http://schemas.microsoft.com/office/powerpoint/2010/main" val="12277879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FAE6AA-4DDF-48E7-8A36-A1DF182774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88A8C43-6EE7-4B84-958C-E7DF67D0961F}"/>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450D797-F974-4DB8-A0E1-94A296BA4747}"/>
              </a:ext>
            </a:extLst>
          </p:cNvPr>
          <p:cNvSpPr>
            <a:spLocks noGrp="1"/>
          </p:cNvSpPr>
          <p:nvPr>
            <p:ph type="dt" sz="half" idx="10"/>
          </p:nvPr>
        </p:nvSpPr>
        <p:spPr/>
        <p:txBody>
          <a:bodyPr/>
          <a:lstStyle/>
          <a:p>
            <a:fld id="{45FD6B42-C635-4D62-BC06-909D23755994}" type="datetimeFigureOut">
              <a:rPr lang="en-US" smtClean="0"/>
              <a:t>11/8/2023</a:t>
            </a:fld>
            <a:endParaRPr lang="en-US"/>
          </a:p>
        </p:txBody>
      </p:sp>
      <p:sp>
        <p:nvSpPr>
          <p:cNvPr id="5" name="Footer Placeholder 4">
            <a:extLst>
              <a:ext uri="{FF2B5EF4-FFF2-40B4-BE49-F238E27FC236}">
                <a16:creationId xmlns:a16="http://schemas.microsoft.com/office/drawing/2014/main" id="{D6F72679-10B2-451B-AF50-D8AA8EAC1DC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E7FC73-020F-43A3-910C-22B75DE91B12}"/>
              </a:ext>
            </a:extLst>
          </p:cNvPr>
          <p:cNvSpPr>
            <a:spLocks noGrp="1"/>
          </p:cNvSpPr>
          <p:nvPr>
            <p:ph type="sldNum" sz="quarter" idx="12"/>
          </p:nvPr>
        </p:nvSpPr>
        <p:spPr/>
        <p:txBody>
          <a:bodyPr/>
          <a:lstStyle/>
          <a:p>
            <a:fld id="{9CC59B83-98ED-481B-8F5A-E73D00E92294}" type="slidenum">
              <a:rPr lang="en-US" smtClean="0"/>
              <a:t>‹#›</a:t>
            </a:fld>
            <a:endParaRPr lang="en-US"/>
          </a:p>
        </p:txBody>
      </p:sp>
    </p:spTree>
    <p:extLst>
      <p:ext uri="{BB962C8B-B14F-4D97-AF65-F5344CB8AC3E}">
        <p14:creationId xmlns:p14="http://schemas.microsoft.com/office/powerpoint/2010/main" val="41668951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9AD6C4-F0A0-46E2-928E-E691F568566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690D5BD-5A84-4DD0-B143-D2B53471A6F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17AE688-657B-4F90-83E1-3D142952B276}"/>
              </a:ext>
            </a:extLst>
          </p:cNvPr>
          <p:cNvSpPr>
            <a:spLocks noGrp="1"/>
          </p:cNvSpPr>
          <p:nvPr>
            <p:ph type="dt" sz="half" idx="10"/>
          </p:nvPr>
        </p:nvSpPr>
        <p:spPr/>
        <p:txBody>
          <a:bodyPr/>
          <a:lstStyle/>
          <a:p>
            <a:fld id="{45FD6B42-C635-4D62-BC06-909D23755994}" type="datetimeFigureOut">
              <a:rPr lang="en-US" smtClean="0"/>
              <a:t>11/8/2023</a:t>
            </a:fld>
            <a:endParaRPr lang="en-US"/>
          </a:p>
        </p:txBody>
      </p:sp>
      <p:sp>
        <p:nvSpPr>
          <p:cNvPr id="5" name="Footer Placeholder 4">
            <a:extLst>
              <a:ext uri="{FF2B5EF4-FFF2-40B4-BE49-F238E27FC236}">
                <a16:creationId xmlns:a16="http://schemas.microsoft.com/office/drawing/2014/main" id="{0D574C9F-A3D8-47D7-B10A-2507390DA5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09CD3A-BD78-4029-803C-50EF16FA5E10}"/>
              </a:ext>
            </a:extLst>
          </p:cNvPr>
          <p:cNvSpPr>
            <a:spLocks noGrp="1"/>
          </p:cNvSpPr>
          <p:nvPr>
            <p:ph type="sldNum" sz="quarter" idx="12"/>
          </p:nvPr>
        </p:nvSpPr>
        <p:spPr/>
        <p:txBody>
          <a:bodyPr/>
          <a:lstStyle/>
          <a:p>
            <a:fld id="{9CC59B83-98ED-481B-8F5A-E73D00E92294}" type="slidenum">
              <a:rPr lang="en-US" smtClean="0"/>
              <a:t>‹#›</a:t>
            </a:fld>
            <a:endParaRPr lang="en-US"/>
          </a:p>
        </p:txBody>
      </p:sp>
    </p:spTree>
    <p:extLst>
      <p:ext uri="{BB962C8B-B14F-4D97-AF65-F5344CB8AC3E}">
        <p14:creationId xmlns:p14="http://schemas.microsoft.com/office/powerpoint/2010/main" val="8315173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61C0EB-8D56-46CF-93DE-4F7D31B2B36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FC0DB8F-CD69-48FE-9503-94381F7726B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5FCC06F-E0D8-4BE1-8D3F-8DEFB61B0FC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F4CF35B-D111-405A-8020-CEB56341FAC3}"/>
              </a:ext>
            </a:extLst>
          </p:cNvPr>
          <p:cNvSpPr>
            <a:spLocks noGrp="1"/>
          </p:cNvSpPr>
          <p:nvPr>
            <p:ph type="dt" sz="half" idx="10"/>
          </p:nvPr>
        </p:nvSpPr>
        <p:spPr/>
        <p:txBody>
          <a:bodyPr/>
          <a:lstStyle/>
          <a:p>
            <a:fld id="{45FD6B42-C635-4D62-BC06-909D23755994}" type="datetimeFigureOut">
              <a:rPr lang="en-US" smtClean="0"/>
              <a:t>11/8/2023</a:t>
            </a:fld>
            <a:endParaRPr lang="en-US"/>
          </a:p>
        </p:txBody>
      </p:sp>
      <p:sp>
        <p:nvSpPr>
          <p:cNvPr id="6" name="Footer Placeholder 5">
            <a:extLst>
              <a:ext uri="{FF2B5EF4-FFF2-40B4-BE49-F238E27FC236}">
                <a16:creationId xmlns:a16="http://schemas.microsoft.com/office/drawing/2014/main" id="{8516968D-1D46-4A7A-BE14-4176BF7672F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79D7898-23F9-4036-9F6B-5560853BD582}"/>
              </a:ext>
            </a:extLst>
          </p:cNvPr>
          <p:cNvSpPr>
            <a:spLocks noGrp="1"/>
          </p:cNvSpPr>
          <p:nvPr>
            <p:ph type="sldNum" sz="quarter" idx="12"/>
          </p:nvPr>
        </p:nvSpPr>
        <p:spPr/>
        <p:txBody>
          <a:bodyPr/>
          <a:lstStyle/>
          <a:p>
            <a:fld id="{9CC59B83-98ED-481B-8F5A-E73D00E92294}" type="slidenum">
              <a:rPr lang="en-US" smtClean="0"/>
              <a:t>‹#›</a:t>
            </a:fld>
            <a:endParaRPr lang="en-US"/>
          </a:p>
        </p:txBody>
      </p:sp>
    </p:spTree>
    <p:extLst>
      <p:ext uri="{BB962C8B-B14F-4D97-AF65-F5344CB8AC3E}">
        <p14:creationId xmlns:p14="http://schemas.microsoft.com/office/powerpoint/2010/main" val="38349144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ADBD0-9DB5-464A-A1BB-8BDE1628B08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691B891-77E8-43D2-B4AD-8C27451BE7F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502A7B0-12DC-44DB-9317-7C4FF621732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E77935C-373B-400E-B026-44ADAA40E11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53F2092-07FF-4F09-A1E1-759AC1211D88}"/>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F433F52-4944-4F1A-8E62-19D51307444C}"/>
              </a:ext>
            </a:extLst>
          </p:cNvPr>
          <p:cNvSpPr>
            <a:spLocks noGrp="1"/>
          </p:cNvSpPr>
          <p:nvPr>
            <p:ph type="dt" sz="half" idx="10"/>
          </p:nvPr>
        </p:nvSpPr>
        <p:spPr/>
        <p:txBody>
          <a:bodyPr/>
          <a:lstStyle/>
          <a:p>
            <a:fld id="{45FD6B42-C635-4D62-BC06-909D23755994}" type="datetimeFigureOut">
              <a:rPr lang="en-US" smtClean="0"/>
              <a:t>11/8/2023</a:t>
            </a:fld>
            <a:endParaRPr lang="en-US"/>
          </a:p>
        </p:txBody>
      </p:sp>
      <p:sp>
        <p:nvSpPr>
          <p:cNvPr id="8" name="Footer Placeholder 7">
            <a:extLst>
              <a:ext uri="{FF2B5EF4-FFF2-40B4-BE49-F238E27FC236}">
                <a16:creationId xmlns:a16="http://schemas.microsoft.com/office/drawing/2014/main" id="{35569F98-7DB1-4101-B4E3-FB814C06EED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D7DCAAB-4401-433F-88C6-632E37DEABA9}"/>
              </a:ext>
            </a:extLst>
          </p:cNvPr>
          <p:cNvSpPr>
            <a:spLocks noGrp="1"/>
          </p:cNvSpPr>
          <p:nvPr>
            <p:ph type="sldNum" sz="quarter" idx="12"/>
          </p:nvPr>
        </p:nvSpPr>
        <p:spPr/>
        <p:txBody>
          <a:bodyPr/>
          <a:lstStyle/>
          <a:p>
            <a:fld id="{9CC59B83-98ED-481B-8F5A-E73D00E92294}" type="slidenum">
              <a:rPr lang="en-US" smtClean="0"/>
              <a:t>‹#›</a:t>
            </a:fld>
            <a:endParaRPr lang="en-US"/>
          </a:p>
        </p:txBody>
      </p:sp>
    </p:spTree>
    <p:extLst>
      <p:ext uri="{BB962C8B-B14F-4D97-AF65-F5344CB8AC3E}">
        <p14:creationId xmlns:p14="http://schemas.microsoft.com/office/powerpoint/2010/main" val="8521926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5D7DC-D817-4A4B-8EB7-85B3E16D114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5F9455C-1759-4E88-85BB-0A7FA5DA6E79}"/>
              </a:ext>
            </a:extLst>
          </p:cNvPr>
          <p:cNvSpPr>
            <a:spLocks noGrp="1"/>
          </p:cNvSpPr>
          <p:nvPr>
            <p:ph type="dt" sz="half" idx="10"/>
          </p:nvPr>
        </p:nvSpPr>
        <p:spPr/>
        <p:txBody>
          <a:bodyPr/>
          <a:lstStyle/>
          <a:p>
            <a:fld id="{45FD6B42-C635-4D62-BC06-909D23755994}" type="datetimeFigureOut">
              <a:rPr lang="en-US" smtClean="0"/>
              <a:t>11/8/2023</a:t>
            </a:fld>
            <a:endParaRPr lang="en-US"/>
          </a:p>
        </p:txBody>
      </p:sp>
      <p:sp>
        <p:nvSpPr>
          <p:cNvPr id="4" name="Footer Placeholder 3">
            <a:extLst>
              <a:ext uri="{FF2B5EF4-FFF2-40B4-BE49-F238E27FC236}">
                <a16:creationId xmlns:a16="http://schemas.microsoft.com/office/drawing/2014/main" id="{89B1405A-E9C0-4498-A76B-178704D6ABD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884FFE4-58AB-4204-89FD-91A7E4FBA39F}"/>
              </a:ext>
            </a:extLst>
          </p:cNvPr>
          <p:cNvSpPr>
            <a:spLocks noGrp="1"/>
          </p:cNvSpPr>
          <p:nvPr>
            <p:ph type="sldNum" sz="quarter" idx="12"/>
          </p:nvPr>
        </p:nvSpPr>
        <p:spPr/>
        <p:txBody>
          <a:bodyPr/>
          <a:lstStyle/>
          <a:p>
            <a:fld id="{9CC59B83-98ED-481B-8F5A-E73D00E92294}" type="slidenum">
              <a:rPr lang="en-US" smtClean="0"/>
              <a:t>‹#›</a:t>
            </a:fld>
            <a:endParaRPr lang="en-US"/>
          </a:p>
        </p:txBody>
      </p:sp>
    </p:spTree>
    <p:extLst>
      <p:ext uri="{BB962C8B-B14F-4D97-AF65-F5344CB8AC3E}">
        <p14:creationId xmlns:p14="http://schemas.microsoft.com/office/powerpoint/2010/main" val="32967444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BD5305E-C3CC-4BCE-A216-F2163F19D5A0}"/>
              </a:ext>
            </a:extLst>
          </p:cNvPr>
          <p:cNvSpPr>
            <a:spLocks noGrp="1"/>
          </p:cNvSpPr>
          <p:nvPr>
            <p:ph type="dt" sz="half" idx="10"/>
          </p:nvPr>
        </p:nvSpPr>
        <p:spPr/>
        <p:txBody>
          <a:bodyPr/>
          <a:lstStyle/>
          <a:p>
            <a:fld id="{45FD6B42-C635-4D62-BC06-909D23755994}" type="datetimeFigureOut">
              <a:rPr lang="en-US" smtClean="0"/>
              <a:t>11/8/2023</a:t>
            </a:fld>
            <a:endParaRPr lang="en-US"/>
          </a:p>
        </p:txBody>
      </p:sp>
      <p:sp>
        <p:nvSpPr>
          <p:cNvPr id="3" name="Footer Placeholder 2">
            <a:extLst>
              <a:ext uri="{FF2B5EF4-FFF2-40B4-BE49-F238E27FC236}">
                <a16:creationId xmlns:a16="http://schemas.microsoft.com/office/drawing/2014/main" id="{3DC52898-C4AE-453B-9B3F-1281078947A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9068594-0E24-4E4A-B586-E4653AB50A5A}"/>
              </a:ext>
            </a:extLst>
          </p:cNvPr>
          <p:cNvSpPr>
            <a:spLocks noGrp="1"/>
          </p:cNvSpPr>
          <p:nvPr>
            <p:ph type="sldNum" sz="quarter" idx="12"/>
          </p:nvPr>
        </p:nvSpPr>
        <p:spPr/>
        <p:txBody>
          <a:bodyPr/>
          <a:lstStyle/>
          <a:p>
            <a:fld id="{9CC59B83-98ED-481B-8F5A-E73D00E92294}" type="slidenum">
              <a:rPr lang="en-US" smtClean="0"/>
              <a:t>‹#›</a:t>
            </a:fld>
            <a:endParaRPr lang="en-US"/>
          </a:p>
        </p:txBody>
      </p:sp>
    </p:spTree>
    <p:extLst>
      <p:ext uri="{BB962C8B-B14F-4D97-AF65-F5344CB8AC3E}">
        <p14:creationId xmlns:p14="http://schemas.microsoft.com/office/powerpoint/2010/main" val="17593850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1BEA48-4648-4424-B39A-6CF2B14F0BF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B2EAB1B-73DC-4ECA-B341-D7BD2B4E8C2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9C5523B-F84D-4863-B212-C70BB40C2E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406D826-D014-46C9-BE0F-2FC6BF34C4DB}"/>
              </a:ext>
            </a:extLst>
          </p:cNvPr>
          <p:cNvSpPr>
            <a:spLocks noGrp="1"/>
          </p:cNvSpPr>
          <p:nvPr>
            <p:ph type="dt" sz="half" idx="10"/>
          </p:nvPr>
        </p:nvSpPr>
        <p:spPr/>
        <p:txBody>
          <a:bodyPr/>
          <a:lstStyle/>
          <a:p>
            <a:fld id="{45FD6B42-C635-4D62-BC06-909D23755994}" type="datetimeFigureOut">
              <a:rPr lang="en-US" smtClean="0"/>
              <a:t>11/8/2023</a:t>
            </a:fld>
            <a:endParaRPr lang="en-US"/>
          </a:p>
        </p:txBody>
      </p:sp>
      <p:sp>
        <p:nvSpPr>
          <p:cNvPr id="6" name="Footer Placeholder 5">
            <a:extLst>
              <a:ext uri="{FF2B5EF4-FFF2-40B4-BE49-F238E27FC236}">
                <a16:creationId xmlns:a16="http://schemas.microsoft.com/office/drawing/2014/main" id="{54DB0C44-7E52-4D76-A128-9255C89360D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651D1DE-8C12-4F37-A47C-AEF559262ADF}"/>
              </a:ext>
            </a:extLst>
          </p:cNvPr>
          <p:cNvSpPr>
            <a:spLocks noGrp="1"/>
          </p:cNvSpPr>
          <p:nvPr>
            <p:ph type="sldNum" sz="quarter" idx="12"/>
          </p:nvPr>
        </p:nvSpPr>
        <p:spPr/>
        <p:txBody>
          <a:bodyPr/>
          <a:lstStyle/>
          <a:p>
            <a:fld id="{9CC59B83-98ED-481B-8F5A-E73D00E92294}" type="slidenum">
              <a:rPr lang="en-US" smtClean="0"/>
              <a:t>‹#›</a:t>
            </a:fld>
            <a:endParaRPr lang="en-US"/>
          </a:p>
        </p:txBody>
      </p:sp>
    </p:spTree>
    <p:extLst>
      <p:ext uri="{BB962C8B-B14F-4D97-AF65-F5344CB8AC3E}">
        <p14:creationId xmlns:p14="http://schemas.microsoft.com/office/powerpoint/2010/main" val="39064487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A58906-A050-47ED-89A4-45C9B0C487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74146A4-54FD-488E-80E4-34BCAF48E98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3D0ACF7-3AE7-4573-B150-7375D1543C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173E41F-7693-4197-9877-0F6117A7C56F}"/>
              </a:ext>
            </a:extLst>
          </p:cNvPr>
          <p:cNvSpPr>
            <a:spLocks noGrp="1"/>
          </p:cNvSpPr>
          <p:nvPr>
            <p:ph type="dt" sz="half" idx="10"/>
          </p:nvPr>
        </p:nvSpPr>
        <p:spPr/>
        <p:txBody>
          <a:bodyPr/>
          <a:lstStyle/>
          <a:p>
            <a:fld id="{45FD6B42-C635-4D62-BC06-909D23755994}" type="datetimeFigureOut">
              <a:rPr lang="en-US" smtClean="0"/>
              <a:t>11/8/2023</a:t>
            </a:fld>
            <a:endParaRPr lang="en-US"/>
          </a:p>
        </p:txBody>
      </p:sp>
      <p:sp>
        <p:nvSpPr>
          <p:cNvPr id="6" name="Footer Placeholder 5">
            <a:extLst>
              <a:ext uri="{FF2B5EF4-FFF2-40B4-BE49-F238E27FC236}">
                <a16:creationId xmlns:a16="http://schemas.microsoft.com/office/drawing/2014/main" id="{2AC85413-402B-4B05-BE78-CDF5076A14B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FAB1E4C-C516-49C7-A690-3118F662DD68}"/>
              </a:ext>
            </a:extLst>
          </p:cNvPr>
          <p:cNvSpPr>
            <a:spLocks noGrp="1"/>
          </p:cNvSpPr>
          <p:nvPr>
            <p:ph type="sldNum" sz="quarter" idx="12"/>
          </p:nvPr>
        </p:nvSpPr>
        <p:spPr/>
        <p:txBody>
          <a:bodyPr/>
          <a:lstStyle/>
          <a:p>
            <a:fld id="{9CC59B83-98ED-481B-8F5A-E73D00E92294}" type="slidenum">
              <a:rPr lang="en-US" smtClean="0"/>
              <a:t>‹#›</a:t>
            </a:fld>
            <a:endParaRPr lang="en-US"/>
          </a:p>
        </p:txBody>
      </p:sp>
    </p:spTree>
    <p:extLst>
      <p:ext uri="{BB962C8B-B14F-4D97-AF65-F5344CB8AC3E}">
        <p14:creationId xmlns:p14="http://schemas.microsoft.com/office/powerpoint/2010/main" val="34123493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522E2C8-537F-4EE0-8D6C-531532BD7BB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6F7252B-736D-4EA5-A5E0-19A22C81B8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54E23D-D5B4-40CB-8083-F85D3D5CF90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FD6B42-C635-4D62-BC06-909D23755994}" type="datetimeFigureOut">
              <a:rPr lang="en-US" smtClean="0"/>
              <a:t>11/8/2023</a:t>
            </a:fld>
            <a:endParaRPr lang="en-US"/>
          </a:p>
        </p:txBody>
      </p:sp>
      <p:sp>
        <p:nvSpPr>
          <p:cNvPr id="5" name="Footer Placeholder 4">
            <a:extLst>
              <a:ext uri="{FF2B5EF4-FFF2-40B4-BE49-F238E27FC236}">
                <a16:creationId xmlns:a16="http://schemas.microsoft.com/office/drawing/2014/main" id="{388D83A4-B0C3-4608-8FC0-0E228A60179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0EA8BB3-36F1-4545-BEEF-992C11DD9E3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C59B83-98ED-481B-8F5A-E73D00E92294}" type="slidenum">
              <a:rPr lang="en-US" smtClean="0"/>
              <a:t>‹#›</a:t>
            </a:fld>
            <a:endParaRPr lang="en-US"/>
          </a:p>
        </p:txBody>
      </p:sp>
    </p:spTree>
    <p:extLst>
      <p:ext uri="{BB962C8B-B14F-4D97-AF65-F5344CB8AC3E}">
        <p14:creationId xmlns:p14="http://schemas.microsoft.com/office/powerpoint/2010/main" val="42032155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00747-1E53-4B1C-AF57-743FCDE8883C}"/>
              </a:ext>
            </a:extLst>
          </p:cNvPr>
          <p:cNvSpPr>
            <a:spLocks noGrp="1"/>
          </p:cNvSpPr>
          <p:nvPr>
            <p:ph type="ctrTitle"/>
          </p:nvPr>
        </p:nvSpPr>
        <p:spPr/>
        <p:txBody>
          <a:bodyPr/>
          <a:lstStyle/>
          <a:p>
            <a:r>
              <a:rPr lang="en-US" dirty="0"/>
              <a:t>ANALYTICS</a:t>
            </a:r>
          </a:p>
        </p:txBody>
      </p:sp>
      <p:sp>
        <p:nvSpPr>
          <p:cNvPr id="3" name="Subtitle 2">
            <a:extLst>
              <a:ext uri="{FF2B5EF4-FFF2-40B4-BE49-F238E27FC236}">
                <a16:creationId xmlns:a16="http://schemas.microsoft.com/office/drawing/2014/main" id="{8F00A27C-8677-460B-BB81-D82DE2B60606}"/>
              </a:ext>
            </a:extLst>
          </p:cNvPr>
          <p:cNvSpPr>
            <a:spLocks noGrp="1"/>
          </p:cNvSpPr>
          <p:nvPr>
            <p:ph type="subTitle" idx="1"/>
          </p:nvPr>
        </p:nvSpPr>
        <p:spPr/>
        <p:txBody>
          <a:bodyPr/>
          <a:lstStyle/>
          <a:p>
            <a:r>
              <a:rPr lang="en-US" dirty="0"/>
              <a:t>BIB II</a:t>
            </a:r>
          </a:p>
        </p:txBody>
      </p:sp>
    </p:spTree>
    <p:extLst>
      <p:ext uri="{BB962C8B-B14F-4D97-AF65-F5344CB8AC3E}">
        <p14:creationId xmlns:p14="http://schemas.microsoft.com/office/powerpoint/2010/main" val="30791031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5A71F4-2CF1-4751-B8F2-0FBD3418836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DCFB485-B0D7-458B-8123-81ABA0A91925}"/>
              </a:ext>
            </a:extLst>
          </p:cNvPr>
          <p:cNvSpPr>
            <a:spLocks noGrp="1"/>
          </p:cNvSpPr>
          <p:nvPr>
            <p:ph idx="1"/>
          </p:nvPr>
        </p:nvSpPr>
        <p:spPr/>
        <p:txBody>
          <a:bodyPr>
            <a:normAutofit fontScale="70000" lnSpcReduction="20000"/>
          </a:bodyPr>
          <a:lstStyle/>
          <a:p>
            <a:pPr marL="0" indent="0">
              <a:buNone/>
            </a:pPr>
            <a:r>
              <a:rPr lang="en-US" b="1" dirty="0"/>
              <a:t>Cost per click/cost per impressions</a:t>
            </a:r>
          </a:p>
          <a:p>
            <a:r>
              <a:rPr lang="en-US" dirty="0"/>
              <a:t>In digital marketing campaigns, businesses pay for their ads to show up on certain websites. When marketing professionals analyze a cost per click or impression, they can determine the value of their advertising efforts. In digital marketing scenarios, an impression means a user viewed an ad online while a click means the consumer actually went to your website by choosing to click on the ad.</a:t>
            </a:r>
          </a:p>
          <a:p>
            <a:r>
              <a:rPr lang="en-US" dirty="0"/>
              <a:t>Since impressions don't necessarily lead to action, they cost less than a click and are typically calculated in large sums such as 1,000 impressions for a certain fee. Businesses pay a higher cost per click because these are more likely to convert to leads and even customers.</a:t>
            </a:r>
          </a:p>
          <a:p>
            <a:pPr marL="0" indent="0">
              <a:buNone/>
            </a:pPr>
            <a:r>
              <a:rPr lang="en-US" b="1" dirty="0"/>
              <a:t>Cost per lead</a:t>
            </a:r>
          </a:p>
          <a:p>
            <a:r>
              <a:rPr lang="en-US" dirty="0"/>
              <a:t>The cost per lead factors the amount a business has to pay for a lead through impressions, clicks and response rates. This metric reveals the total cost for converting site visitors either through organic traffic or advertising campaigns into viable potential customers. Understanding their cost per lead helps marketing professionals determine the profitability of advertising efforts. It can contribute to budgeting and the allocation of funds to specific campaigns. Cost per lead also helps marketers know to generate the best possible lead volume for the company.</a:t>
            </a:r>
          </a:p>
          <a:p>
            <a:endParaRPr lang="en-US" dirty="0"/>
          </a:p>
        </p:txBody>
      </p:sp>
    </p:spTree>
    <p:extLst>
      <p:ext uri="{BB962C8B-B14F-4D97-AF65-F5344CB8AC3E}">
        <p14:creationId xmlns:p14="http://schemas.microsoft.com/office/powerpoint/2010/main" val="18538758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491CB-43A3-4C07-A889-CDCA08E8401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AC2DB36-FB42-45FC-A179-14793A98D95B}"/>
              </a:ext>
            </a:extLst>
          </p:cNvPr>
          <p:cNvSpPr>
            <a:spLocks noGrp="1"/>
          </p:cNvSpPr>
          <p:nvPr>
            <p:ph idx="1"/>
          </p:nvPr>
        </p:nvSpPr>
        <p:spPr/>
        <p:txBody>
          <a:bodyPr/>
          <a:lstStyle/>
          <a:p>
            <a:pPr marL="0" indent="0">
              <a:buNone/>
            </a:pPr>
            <a:r>
              <a:rPr lang="en-US" b="1" dirty="0"/>
              <a:t>Pageviews</a:t>
            </a:r>
          </a:p>
          <a:p>
            <a:r>
              <a:rPr lang="en-US" dirty="0"/>
              <a:t>Aside from measuring the time a user spends on your website, you can look at the number of pages they viewed on your site. Pageviews can also show the most visited part of your website. For sites that offer e-commerce, online shopping pages could be the most popular, while businesses who offer services may find their informational blog is the most visited part of their site. Understanding where customers look most on your site can help you strategically place information on these pages.</a:t>
            </a:r>
          </a:p>
          <a:p>
            <a:endParaRPr lang="en-US" dirty="0"/>
          </a:p>
        </p:txBody>
      </p:sp>
    </p:spTree>
    <p:extLst>
      <p:ext uri="{BB962C8B-B14F-4D97-AF65-F5344CB8AC3E}">
        <p14:creationId xmlns:p14="http://schemas.microsoft.com/office/powerpoint/2010/main" val="32958188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6E24A5-DAE2-40A4-8096-FB0EF2D0AEFA}"/>
              </a:ext>
            </a:extLst>
          </p:cNvPr>
          <p:cNvSpPr>
            <a:spLocks noGrp="1"/>
          </p:cNvSpPr>
          <p:nvPr>
            <p:ph type="title"/>
          </p:nvPr>
        </p:nvSpPr>
        <p:spPr/>
        <p:txBody>
          <a:bodyPr/>
          <a:lstStyle/>
          <a:p>
            <a:r>
              <a:rPr lang="en-US" dirty="0"/>
              <a:t>WEB ANALYTIC TOOLS</a:t>
            </a:r>
          </a:p>
        </p:txBody>
      </p:sp>
      <p:sp>
        <p:nvSpPr>
          <p:cNvPr id="3" name="Content Placeholder 2">
            <a:extLst>
              <a:ext uri="{FF2B5EF4-FFF2-40B4-BE49-F238E27FC236}">
                <a16:creationId xmlns:a16="http://schemas.microsoft.com/office/drawing/2014/main" id="{3C52D506-A5DA-4BF3-9CC6-6CEB791F9C9B}"/>
              </a:ext>
            </a:extLst>
          </p:cNvPr>
          <p:cNvSpPr>
            <a:spLocks noGrp="1"/>
          </p:cNvSpPr>
          <p:nvPr>
            <p:ph idx="1"/>
          </p:nvPr>
        </p:nvSpPr>
        <p:spPr/>
        <p:txBody>
          <a:bodyPr>
            <a:normAutofit fontScale="92500" lnSpcReduction="10000"/>
          </a:bodyPr>
          <a:lstStyle/>
          <a:p>
            <a:r>
              <a:rPr lang="en-US" dirty="0"/>
              <a:t>Web analytics tools are software designed to track, measure, and report on website activity including site traffic, visitor source, and user clicks.</a:t>
            </a:r>
          </a:p>
          <a:p>
            <a:r>
              <a:rPr lang="en-US" dirty="0"/>
              <a:t>Using web analytics tools helps you understand what’s happening on your website and get insights on what’s working and what’s not.</a:t>
            </a:r>
          </a:p>
          <a:p>
            <a:pPr marL="0" indent="0">
              <a:buNone/>
            </a:pPr>
            <a:r>
              <a:rPr lang="en-US" dirty="0"/>
              <a:t>There are two main types of web analytics tools depending on how data is collected:</a:t>
            </a:r>
          </a:p>
          <a:p>
            <a:r>
              <a:rPr lang="en-US" dirty="0"/>
              <a:t>On-site/hosted: a piece of code installed on your site will generate analytics unique to you (e.g. Google Analytics or </a:t>
            </a:r>
            <a:r>
              <a:rPr lang="en-US" dirty="0" err="1"/>
              <a:t>Clicky</a:t>
            </a:r>
            <a:r>
              <a:rPr lang="en-US" dirty="0"/>
              <a:t>)</a:t>
            </a:r>
          </a:p>
          <a:p>
            <a:r>
              <a:rPr lang="en-US" dirty="0"/>
              <a:t>Third-party/off-site: insights collected from third-party sources (like search engines and toolbars) generates analytics data about multiple websites. Ideal for competitive analysis (e.g. </a:t>
            </a:r>
            <a:r>
              <a:rPr lang="en-US" dirty="0" err="1"/>
              <a:t>SimilarWeb</a:t>
            </a:r>
            <a:r>
              <a:rPr lang="en-US" dirty="0"/>
              <a:t>)</a:t>
            </a:r>
          </a:p>
          <a:p>
            <a:endParaRPr lang="en-US" dirty="0"/>
          </a:p>
        </p:txBody>
      </p:sp>
    </p:spTree>
    <p:extLst>
      <p:ext uri="{BB962C8B-B14F-4D97-AF65-F5344CB8AC3E}">
        <p14:creationId xmlns:p14="http://schemas.microsoft.com/office/powerpoint/2010/main" val="1472857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F819E8-3996-4BE3-9B3F-5BA5ABCD9A78}"/>
              </a:ext>
            </a:extLst>
          </p:cNvPr>
          <p:cNvSpPr>
            <a:spLocks noGrp="1"/>
          </p:cNvSpPr>
          <p:nvPr>
            <p:ph type="title"/>
          </p:nvPr>
        </p:nvSpPr>
        <p:spPr/>
        <p:txBody>
          <a:bodyPr/>
          <a:lstStyle/>
          <a:p>
            <a:r>
              <a:rPr lang="en-US" dirty="0"/>
              <a:t>Web analytics software can be categorized into:</a:t>
            </a:r>
          </a:p>
        </p:txBody>
      </p:sp>
      <p:sp>
        <p:nvSpPr>
          <p:cNvPr id="3" name="Content Placeholder 2">
            <a:extLst>
              <a:ext uri="{FF2B5EF4-FFF2-40B4-BE49-F238E27FC236}">
                <a16:creationId xmlns:a16="http://schemas.microsoft.com/office/drawing/2014/main" id="{28A81880-B67B-4936-86EB-C1459C2595CD}"/>
              </a:ext>
            </a:extLst>
          </p:cNvPr>
          <p:cNvSpPr>
            <a:spLocks noGrp="1"/>
          </p:cNvSpPr>
          <p:nvPr>
            <p:ph idx="1"/>
          </p:nvPr>
        </p:nvSpPr>
        <p:spPr/>
        <p:txBody>
          <a:bodyPr>
            <a:normAutofit lnSpcReduction="10000"/>
          </a:bodyPr>
          <a:lstStyle/>
          <a:p>
            <a:r>
              <a:rPr lang="en-US" dirty="0"/>
              <a:t>Traditional analytics tools: quantitative website traffic data, like bounce rate and pageviews (e.g. Google Analytics)</a:t>
            </a:r>
          </a:p>
          <a:p>
            <a:r>
              <a:rPr lang="en-US" dirty="0"/>
              <a:t>Behavior analytics tools: individual or aggregate qualitative user website behavior data (e.g. Hotjar)</a:t>
            </a:r>
          </a:p>
          <a:p>
            <a:r>
              <a:rPr lang="en-US" dirty="0"/>
              <a:t>Customer journey analytics tools: customer touchpoint data across multiple channels (e.g. </a:t>
            </a:r>
            <a:r>
              <a:rPr lang="en-US" dirty="0" err="1"/>
              <a:t>Woopra</a:t>
            </a:r>
            <a:r>
              <a:rPr lang="en-US" dirty="0"/>
              <a:t>)</a:t>
            </a:r>
          </a:p>
          <a:p>
            <a:r>
              <a:rPr lang="en-US" dirty="0"/>
              <a:t>Content analytics tools: editorial analytics to measure website content performance (e.g. Chartbeat)</a:t>
            </a:r>
          </a:p>
          <a:p>
            <a:r>
              <a:rPr lang="en-US" dirty="0"/>
              <a:t>SEO analytics tools: data on keyword performance, backlinks, search traffic, and competitors (e.g. SEMrush)</a:t>
            </a:r>
          </a:p>
          <a:p>
            <a:endParaRPr lang="en-US" dirty="0"/>
          </a:p>
        </p:txBody>
      </p:sp>
    </p:spTree>
    <p:extLst>
      <p:ext uri="{BB962C8B-B14F-4D97-AF65-F5344CB8AC3E}">
        <p14:creationId xmlns:p14="http://schemas.microsoft.com/office/powerpoint/2010/main" val="25882508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94FD6-8352-4FA6-89FF-6464ACADD83B}"/>
              </a:ext>
            </a:extLst>
          </p:cNvPr>
          <p:cNvSpPr>
            <a:spLocks noGrp="1"/>
          </p:cNvSpPr>
          <p:nvPr>
            <p:ph type="title"/>
          </p:nvPr>
        </p:nvSpPr>
        <p:spPr/>
        <p:txBody>
          <a:bodyPr/>
          <a:lstStyle/>
          <a:p>
            <a:r>
              <a:rPr lang="en-US" dirty="0"/>
              <a:t>Web analytics tools used;</a:t>
            </a:r>
          </a:p>
        </p:txBody>
      </p:sp>
      <p:sp>
        <p:nvSpPr>
          <p:cNvPr id="3" name="Content Placeholder 2">
            <a:extLst>
              <a:ext uri="{FF2B5EF4-FFF2-40B4-BE49-F238E27FC236}">
                <a16:creationId xmlns:a16="http://schemas.microsoft.com/office/drawing/2014/main" id="{BB4192BC-8960-4AEA-8F73-894C35E0624F}"/>
              </a:ext>
            </a:extLst>
          </p:cNvPr>
          <p:cNvSpPr>
            <a:spLocks noGrp="1"/>
          </p:cNvSpPr>
          <p:nvPr>
            <p:ph idx="1"/>
          </p:nvPr>
        </p:nvSpPr>
        <p:spPr/>
        <p:txBody>
          <a:bodyPr/>
          <a:lstStyle/>
          <a:p>
            <a:pPr marL="0" indent="0">
              <a:buNone/>
            </a:pPr>
            <a:r>
              <a:rPr lang="en-US" dirty="0"/>
              <a:t>These tools are used by professionals.</a:t>
            </a:r>
          </a:p>
          <a:p>
            <a:r>
              <a:rPr lang="en-US" dirty="0"/>
              <a:t>Google Analytics</a:t>
            </a:r>
          </a:p>
          <a:p>
            <a:r>
              <a:rPr lang="en-US" dirty="0"/>
              <a:t>Mixpanel</a:t>
            </a:r>
          </a:p>
          <a:p>
            <a:r>
              <a:rPr lang="en-US" dirty="0"/>
              <a:t>Kissmetrics</a:t>
            </a:r>
          </a:p>
          <a:p>
            <a:r>
              <a:rPr lang="en-US" dirty="0"/>
              <a:t>Adobe Analytics</a:t>
            </a:r>
          </a:p>
          <a:p>
            <a:r>
              <a:rPr lang="en-US" dirty="0" err="1"/>
              <a:t>Matomo</a:t>
            </a:r>
            <a:r>
              <a:rPr lang="en-US" dirty="0"/>
              <a:t> (formerly </a:t>
            </a:r>
            <a:r>
              <a:rPr lang="en-US" dirty="0" err="1"/>
              <a:t>Piwik</a:t>
            </a:r>
            <a:r>
              <a:rPr lang="en-US" dirty="0"/>
              <a:t>)</a:t>
            </a:r>
          </a:p>
          <a:p>
            <a:r>
              <a:rPr lang="en-US" dirty="0"/>
              <a:t>Open Web Analytics</a:t>
            </a:r>
          </a:p>
          <a:p>
            <a:endParaRPr lang="en-US" dirty="0"/>
          </a:p>
        </p:txBody>
      </p:sp>
    </p:spTree>
    <p:extLst>
      <p:ext uri="{BB962C8B-B14F-4D97-AF65-F5344CB8AC3E}">
        <p14:creationId xmlns:p14="http://schemas.microsoft.com/office/powerpoint/2010/main" val="5281550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713FF-C8A8-4D52-BFC5-951C65F83112}"/>
              </a:ext>
            </a:extLst>
          </p:cNvPr>
          <p:cNvSpPr>
            <a:spLocks noGrp="1"/>
          </p:cNvSpPr>
          <p:nvPr>
            <p:ph type="title"/>
          </p:nvPr>
        </p:nvSpPr>
        <p:spPr/>
        <p:txBody>
          <a:bodyPr/>
          <a:lstStyle/>
          <a:p>
            <a:r>
              <a:rPr lang="en-US" dirty="0"/>
              <a:t>Google Analytics</a:t>
            </a:r>
          </a:p>
        </p:txBody>
      </p:sp>
      <p:sp>
        <p:nvSpPr>
          <p:cNvPr id="3" name="Content Placeholder 2">
            <a:extLst>
              <a:ext uri="{FF2B5EF4-FFF2-40B4-BE49-F238E27FC236}">
                <a16:creationId xmlns:a16="http://schemas.microsoft.com/office/drawing/2014/main" id="{D21099C5-CF25-498A-87EF-93DC2B001495}"/>
              </a:ext>
            </a:extLst>
          </p:cNvPr>
          <p:cNvSpPr>
            <a:spLocks noGrp="1"/>
          </p:cNvSpPr>
          <p:nvPr>
            <p:ph idx="1"/>
          </p:nvPr>
        </p:nvSpPr>
        <p:spPr/>
        <p:txBody>
          <a:bodyPr/>
          <a:lstStyle/>
          <a:p>
            <a:r>
              <a:rPr lang="en-US" dirty="0"/>
              <a:t>Google Analytics is a traditional web analytics tool providing quantitative user and customer data across devices and platforms. </a:t>
            </a:r>
          </a:p>
          <a:p>
            <a:pPr marL="0" indent="0">
              <a:buNone/>
            </a:pPr>
            <a:r>
              <a:rPr lang="en-US" b="1" dirty="0"/>
              <a:t>Key features</a:t>
            </a:r>
            <a:r>
              <a:rPr lang="en-US" dirty="0"/>
              <a:t>: </a:t>
            </a:r>
          </a:p>
          <a:p>
            <a:r>
              <a:rPr lang="en-US" dirty="0"/>
              <a:t>Track quantitative data, like sessions or bounce rate, organized in dedicated reports, to learn what's happening on your site</a:t>
            </a:r>
          </a:p>
          <a:p>
            <a:r>
              <a:rPr lang="en-US" dirty="0"/>
              <a:t>Collect event-based data from websites and apps with GA4</a:t>
            </a:r>
          </a:p>
          <a:p>
            <a:r>
              <a:rPr lang="en-US" dirty="0"/>
              <a:t>Integrate with the rest of the Google Marketing Platform tools, like </a:t>
            </a:r>
            <a:r>
              <a:rPr lang="en-US" dirty="0" err="1"/>
              <a:t>Adwords</a:t>
            </a:r>
            <a:r>
              <a:rPr lang="en-US" dirty="0"/>
              <a:t> or the Search Console, to combine all your data in one place</a:t>
            </a:r>
          </a:p>
          <a:p>
            <a:endParaRPr lang="en-US" dirty="0"/>
          </a:p>
        </p:txBody>
      </p:sp>
    </p:spTree>
    <p:extLst>
      <p:ext uri="{BB962C8B-B14F-4D97-AF65-F5344CB8AC3E}">
        <p14:creationId xmlns:p14="http://schemas.microsoft.com/office/powerpoint/2010/main" val="8303434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E4E13-42B5-4D76-B953-1444860C075E}"/>
              </a:ext>
            </a:extLst>
          </p:cNvPr>
          <p:cNvSpPr>
            <a:spLocks noGrp="1"/>
          </p:cNvSpPr>
          <p:nvPr>
            <p:ph type="title"/>
          </p:nvPr>
        </p:nvSpPr>
        <p:spPr/>
        <p:txBody>
          <a:bodyPr/>
          <a:lstStyle/>
          <a:p>
            <a:endParaRPr lang="en-US"/>
          </a:p>
        </p:txBody>
      </p:sp>
      <p:pic>
        <p:nvPicPr>
          <p:cNvPr id="1026" name="Picture 2" descr="https://www.hotjar.com/_next/image/?url=https%3A%2F%2Fimages.ctfassets.net%2Flh3zuq09vnm2%2F1n0oPzYau1ZHyJrqGjPzsH%2F19fe0a31550244e8879830ccc41b0c23%2Fgoogle-analytics-dashboard-ga4__1_.png&amp;w=946&amp;q=75">
            <a:extLst>
              <a:ext uri="{FF2B5EF4-FFF2-40B4-BE49-F238E27FC236}">
                <a16:creationId xmlns:a16="http://schemas.microsoft.com/office/drawing/2014/main" id="{3255B3A0-603E-46FC-834C-D39AF7A4107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53143" y="365125"/>
            <a:ext cx="10832841" cy="612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731433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AC9B3-8BC2-44FD-98A4-B1903362ECDC}"/>
              </a:ext>
            </a:extLst>
          </p:cNvPr>
          <p:cNvSpPr>
            <a:spLocks noGrp="1"/>
          </p:cNvSpPr>
          <p:nvPr>
            <p:ph type="title"/>
          </p:nvPr>
        </p:nvSpPr>
        <p:spPr/>
        <p:txBody>
          <a:bodyPr/>
          <a:lstStyle/>
          <a:p>
            <a:r>
              <a:rPr lang="en-US" dirty="0"/>
              <a:t>SOCIAL MEDIA ANALYTICS</a:t>
            </a:r>
          </a:p>
        </p:txBody>
      </p:sp>
      <p:sp>
        <p:nvSpPr>
          <p:cNvPr id="3" name="Content Placeholder 2">
            <a:extLst>
              <a:ext uri="{FF2B5EF4-FFF2-40B4-BE49-F238E27FC236}">
                <a16:creationId xmlns:a16="http://schemas.microsoft.com/office/drawing/2014/main" id="{D165EC25-99D5-43CC-8651-1ED608F35721}"/>
              </a:ext>
            </a:extLst>
          </p:cNvPr>
          <p:cNvSpPr>
            <a:spLocks noGrp="1"/>
          </p:cNvSpPr>
          <p:nvPr>
            <p:ph idx="1"/>
          </p:nvPr>
        </p:nvSpPr>
        <p:spPr/>
        <p:txBody>
          <a:bodyPr>
            <a:normAutofit fontScale="92500" lnSpcReduction="10000"/>
          </a:bodyPr>
          <a:lstStyle/>
          <a:p>
            <a:r>
              <a:rPr lang="en-US" dirty="0"/>
              <a:t>Social media analytics is the ability to gather and find meaning in data gathered from social channels to support business decisions and measure the performance of actions based on those decisions through social media.</a:t>
            </a:r>
          </a:p>
          <a:p>
            <a:r>
              <a:rPr lang="en-US" dirty="0"/>
              <a:t>Social media analytics uses specifically designed software platforms that work similarly to web search tools. Data about keywords or topics is retrieved through search queries or web ‘crawlers’ that span channels. Fragments of text are returned, loaded into a database, categorized and analyzed to derive meaningful insights.</a:t>
            </a:r>
          </a:p>
          <a:p>
            <a:pPr marL="0" indent="0">
              <a:buNone/>
            </a:pPr>
            <a:r>
              <a:rPr lang="en-US" dirty="0"/>
              <a:t>Social media analytics includes the concept of social listening. Listening is monitoring social channels for problems and opportunities. Social media analytics tools typically incorporate listening into more comprehensive reporting that involves listening and performance analysis.</a:t>
            </a:r>
          </a:p>
        </p:txBody>
      </p:sp>
    </p:spTree>
    <p:extLst>
      <p:ext uri="{BB962C8B-B14F-4D97-AF65-F5344CB8AC3E}">
        <p14:creationId xmlns:p14="http://schemas.microsoft.com/office/powerpoint/2010/main" val="30271661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51E5F-03EC-4B43-AB76-405AE32A104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D23A21D-8196-416E-B768-03E144209372}"/>
              </a:ext>
            </a:extLst>
          </p:cNvPr>
          <p:cNvSpPr>
            <a:spLocks noGrp="1"/>
          </p:cNvSpPr>
          <p:nvPr>
            <p:ph idx="1"/>
          </p:nvPr>
        </p:nvSpPr>
        <p:spPr/>
        <p:txBody>
          <a:bodyPr>
            <a:normAutofit fontScale="85000" lnSpcReduction="10000"/>
          </a:bodyPr>
          <a:lstStyle/>
          <a:p>
            <a:pPr marL="0" indent="0" fontAlgn="base">
              <a:buNone/>
            </a:pPr>
            <a:r>
              <a:rPr lang="en-US" dirty="0"/>
              <a:t>Social media analytics helps companies address these experiences and use them to:</a:t>
            </a:r>
          </a:p>
          <a:p>
            <a:pPr fontAlgn="base"/>
            <a:r>
              <a:rPr lang="en-US" dirty="0"/>
              <a:t>Spot trends related to offerings and brands</a:t>
            </a:r>
          </a:p>
          <a:p>
            <a:pPr fontAlgn="base"/>
            <a:r>
              <a:rPr lang="en-US" dirty="0"/>
              <a:t>Understand conversations — what is being said and how it is being received</a:t>
            </a:r>
          </a:p>
          <a:p>
            <a:pPr fontAlgn="base"/>
            <a:r>
              <a:rPr lang="en-US" dirty="0"/>
              <a:t>Derive customer sentiment towards products and services</a:t>
            </a:r>
          </a:p>
          <a:p>
            <a:pPr fontAlgn="base"/>
            <a:r>
              <a:rPr lang="en-US" dirty="0"/>
              <a:t>Gauge response to social media and other communications</a:t>
            </a:r>
          </a:p>
          <a:p>
            <a:pPr fontAlgn="base"/>
            <a:r>
              <a:rPr lang="en-US" dirty="0"/>
              <a:t>Identify high-value features for a product or service</a:t>
            </a:r>
          </a:p>
          <a:p>
            <a:pPr fontAlgn="base"/>
            <a:r>
              <a:rPr lang="en-US" dirty="0"/>
              <a:t>Uncover what competitors are saying and its effectiveness</a:t>
            </a:r>
          </a:p>
          <a:p>
            <a:pPr fontAlgn="base"/>
            <a:r>
              <a:rPr lang="en-US" dirty="0"/>
              <a:t>Map how third-party partners and channels may affect performance</a:t>
            </a:r>
          </a:p>
          <a:p>
            <a:pPr marL="0" indent="0" fontAlgn="base">
              <a:buNone/>
            </a:pPr>
            <a:r>
              <a:rPr lang="en-US" dirty="0"/>
              <a:t>These insights can be used to not only make tactical adjustments, like addressing an angry tweet, they can help drive strategic decisions.</a:t>
            </a:r>
          </a:p>
          <a:p>
            <a:endParaRPr lang="en-US" dirty="0"/>
          </a:p>
        </p:txBody>
      </p:sp>
    </p:spTree>
    <p:extLst>
      <p:ext uri="{BB962C8B-B14F-4D97-AF65-F5344CB8AC3E}">
        <p14:creationId xmlns:p14="http://schemas.microsoft.com/office/powerpoint/2010/main" val="25891353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8AF134-664A-42EE-9DC3-F379A037486C}"/>
              </a:ext>
            </a:extLst>
          </p:cNvPr>
          <p:cNvSpPr>
            <a:spLocks noGrp="1"/>
          </p:cNvSpPr>
          <p:nvPr>
            <p:ph type="title"/>
          </p:nvPr>
        </p:nvSpPr>
        <p:spPr/>
        <p:txBody>
          <a:bodyPr/>
          <a:lstStyle/>
          <a:p>
            <a:r>
              <a:rPr lang="en-US" dirty="0"/>
              <a:t>Social media analytics approaches</a:t>
            </a:r>
          </a:p>
        </p:txBody>
      </p:sp>
      <p:sp>
        <p:nvSpPr>
          <p:cNvPr id="3" name="Content Placeholder 2">
            <a:extLst>
              <a:ext uri="{FF2B5EF4-FFF2-40B4-BE49-F238E27FC236}">
                <a16:creationId xmlns:a16="http://schemas.microsoft.com/office/drawing/2014/main" id="{87C1F961-6D94-46B7-9356-911386548F64}"/>
              </a:ext>
            </a:extLst>
          </p:cNvPr>
          <p:cNvSpPr>
            <a:spLocks noGrp="1"/>
          </p:cNvSpPr>
          <p:nvPr>
            <p:ph idx="1"/>
          </p:nvPr>
        </p:nvSpPr>
        <p:spPr/>
        <p:txBody>
          <a:bodyPr>
            <a:normAutofit fontScale="85000" lnSpcReduction="10000"/>
          </a:bodyPr>
          <a:lstStyle/>
          <a:p>
            <a:pPr fontAlgn="base"/>
            <a:r>
              <a:rPr lang="en-US" b="1" dirty="0"/>
              <a:t>Natural language processing and machine learning technologies</a:t>
            </a:r>
            <a:r>
              <a:rPr lang="en-US" dirty="0"/>
              <a:t> identify entities and relationships in unstructured data information not pre-formatted to work with data analytics. Virtually all social media content is unstructured. These technologies are critical to deriving meaningful insights.</a:t>
            </a:r>
          </a:p>
          <a:p>
            <a:pPr fontAlgn="base"/>
            <a:r>
              <a:rPr lang="en-US" b="1" dirty="0"/>
              <a:t>Segmentation</a:t>
            </a:r>
            <a:r>
              <a:rPr lang="en-US" dirty="0"/>
              <a:t> is a fundamental need in social media analytics. It categorizes social media participants by geography, age, gender, marital status, parental status and other demographics. It can help identify influencers in those categories. Messages, initiatives and responses can be better tuned and targeted by understanding who is interacting on key topics.</a:t>
            </a:r>
          </a:p>
          <a:p>
            <a:pPr fontAlgn="base"/>
            <a:r>
              <a:rPr lang="en-US" b="1" dirty="0"/>
              <a:t>Behavior analysis</a:t>
            </a:r>
            <a:r>
              <a:rPr lang="en-US" dirty="0"/>
              <a:t> is used to understand the concerns of social media participants by assigning behavioral types such as user, recommender, prospective user and detractor. Understanding these roles helps develop targeted messages and responses to meet, change or deflect their perceptions.</a:t>
            </a:r>
          </a:p>
          <a:p>
            <a:endParaRPr lang="en-US" dirty="0"/>
          </a:p>
        </p:txBody>
      </p:sp>
    </p:spTree>
    <p:extLst>
      <p:ext uri="{BB962C8B-B14F-4D97-AF65-F5344CB8AC3E}">
        <p14:creationId xmlns:p14="http://schemas.microsoft.com/office/powerpoint/2010/main" val="3264038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B98575-CAF9-4AA1-B0FF-AF76D1F74FF2}"/>
              </a:ext>
            </a:extLst>
          </p:cNvPr>
          <p:cNvSpPr>
            <a:spLocks noGrp="1"/>
          </p:cNvSpPr>
          <p:nvPr>
            <p:ph type="title"/>
          </p:nvPr>
        </p:nvSpPr>
        <p:spPr/>
        <p:txBody>
          <a:bodyPr/>
          <a:lstStyle/>
          <a:p>
            <a:r>
              <a:rPr lang="en-US" dirty="0"/>
              <a:t>What is Digital Marketing Metrics?</a:t>
            </a:r>
          </a:p>
        </p:txBody>
      </p:sp>
      <p:sp>
        <p:nvSpPr>
          <p:cNvPr id="3" name="Content Placeholder 2">
            <a:extLst>
              <a:ext uri="{FF2B5EF4-FFF2-40B4-BE49-F238E27FC236}">
                <a16:creationId xmlns:a16="http://schemas.microsoft.com/office/drawing/2014/main" id="{D4A4851E-E2EA-47B9-B044-2B43916622F5}"/>
              </a:ext>
            </a:extLst>
          </p:cNvPr>
          <p:cNvSpPr>
            <a:spLocks noGrp="1"/>
          </p:cNvSpPr>
          <p:nvPr>
            <p:ph idx="1"/>
          </p:nvPr>
        </p:nvSpPr>
        <p:spPr/>
        <p:txBody>
          <a:bodyPr>
            <a:normAutofit fontScale="92500" lnSpcReduction="10000"/>
          </a:bodyPr>
          <a:lstStyle/>
          <a:p>
            <a:r>
              <a:rPr lang="en-US" b="1" dirty="0"/>
              <a:t>Digital Marketing Metrics and KPIs</a:t>
            </a:r>
            <a:r>
              <a:rPr lang="en-US" dirty="0"/>
              <a:t> are values that marketing teams use to measure and track the performance of a digital marketing campaign. Digital marketing teams use a number of platforms and tools to promote their product or service offering, and tracking the results can be time-consuming and challenging.</a:t>
            </a:r>
          </a:p>
          <a:p>
            <a:r>
              <a:rPr lang="en-US" dirty="0"/>
              <a:t>Digital marketing KPIs are measurable values that a marketing team uses to track whether or not they are achieving their objectives. KPIs are laser-focused on a target or objective, like increasing revenue or website referral traffic, and outline the goals and activities to achieve it.</a:t>
            </a:r>
          </a:p>
          <a:p>
            <a:r>
              <a:rPr lang="en-US" dirty="0"/>
              <a:t>Digital marketing KPIs can be high-level and focus on how it will impact overall business performance or low-level and focus on how it will impact the marketing department.</a:t>
            </a:r>
          </a:p>
          <a:p>
            <a:endParaRPr lang="en-US" dirty="0"/>
          </a:p>
        </p:txBody>
      </p:sp>
    </p:spTree>
    <p:extLst>
      <p:ext uri="{BB962C8B-B14F-4D97-AF65-F5344CB8AC3E}">
        <p14:creationId xmlns:p14="http://schemas.microsoft.com/office/powerpoint/2010/main" val="16658568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2BF2E-8023-4999-8757-F9DB7AB5C7C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3213212-99C5-485B-B3FB-7FDA046A5C51}"/>
              </a:ext>
            </a:extLst>
          </p:cNvPr>
          <p:cNvSpPr>
            <a:spLocks noGrp="1"/>
          </p:cNvSpPr>
          <p:nvPr>
            <p:ph idx="1"/>
          </p:nvPr>
        </p:nvSpPr>
        <p:spPr/>
        <p:txBody>
          <a:bodyPr>
            <a:normAutofit fontScale="77500" lnSpcReduction="20000"/>
          </a:bodyPr>
          <a:lstStyle/>
          <a:p>
            <a:pPr fontAlgn="base"/>
            <a:r>
              <a:rPr lang="en-US" b="1" dirty="0"/>
              <a:t>Sentiment analysis</a:t>
            </a:r>
            <a:r>
              <a:rPr lang="en-US" dirty="0"/>
              <a:t> measures the tone and intent of social media comments. It typically involves natural language processing technologies to help understand entities and relationships to reveal positive, negative, neutral or ambivalent attributes.</a:t>
            </a:r>
          </a:p>
          <a:p>
            <a:pPr fontAlgn="base"/>
            <a:r>
              <a:rPr lang="en-US" b="1" dirty="0"/>
              <a:t>Share of voice</a:t>
            </a:r>
            <a:r>
              <a:rPr lang="en-US" dirty="0"/>
              <a:t> analyzes prevalence and intensity in conversations regarding brand, products, services, reputation and more. It helps determine key issues and important topics. It also helps classify discussions as positive, negative, neutral or ambivalent.</a:t>
            </a:r>
          </a:p>
          <a:p>
            <a:pPr fontAlgn="base"/>
            <a:r>
              <a:rPr lang="en-US" b="1" dirty="0"/>
              <a:t>Clustering analysis</a:t>
            </a:r>
            <a:r>
              <a:rPr lang="en-US" dirty="0"/>
              <a:t> can uncover hidden conversations and unexpected insights. It makes associations between keywords or phrases that appear together frequently and derives new topics, issues and opportunities. The people that make baking soda, for example, discovered new uses and opportunities using clustering analysis.</a:t>
            </a:r>
          </a:p>
          <a:p>
            <a:pPr fontAlgn="base"/>
            <a:r>
              <a:rPr lang="en-US" b="1" dirty="0"/>
              <a:t>Dashboards and visualization</a:t>
            </a:r>
            <a:r>
              <a:rPr lang="en-US" dirty="0"/>
              <a:t> charts, graphs, tables and other presentation tools summarize and share social media analytics findings a critical capability for communicating and acting on what has been learned. They also enable users to grasp meaning and insights more quickly and look deeper into specific findings without advanced technical skills.</a:t>
            </a:r>
          </a:p>
          <a:p>
            <a:endParaRPr lang="en-US" dirty="0"/>
          </a:p>
        </p:txBody>
      </p:sp>
    </p:spTree>
    <p:extLst>
      <p:ext uri="{BB962C8B-B14F-4D97-AF65-F5344CB8AC3E}">
        <p14:creationId xmlns:p14="http://schemas.microsoft.com/office/powerpoint/2010/main" val="8127686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DEF29D-B740-4856-BC7A-829C1F22D4DE}"/>
              </a:ext>
            </a:extLst>
          </p:cNvPr>
          <p:cNvSpPr>
            <a:spLocks noGrp="1"/>
          </p:cNvSpPr>
          <p:nvPr>
            <p:ph type="title"/>
          </p:nvPr>
        </p:nvSpPr>
        <p:spPr/>
        <p:txBody>
          <a:bodyPr/>
          <a:lstStyle/>
          <a:p>
            <a:r>
              <a:rPr lang="en-US" dirty="0"/>
              <a:t>MOBILE ANALYTICS</a:t>
            </a:r>
          </a:p>
        </p:txBody>
      </p:sp>
      <p:sp>
        <p:nvSpPr>
          <p:cNvPr id="3" name="Content Placeholder 2">
            <a:extLst>
              <a:ext uri="{FF2B5EF4-FFF2-40B4-BE49-F238E27FC236}">
                <a16:creationId xmlns:a16="http://schemas.microsoft.com/office/drawing/2014/main" id="{2972EEE9-63E8-44EF-817B-5AAAA5FFDDBD}"/>
              </a:ext>
            </a:extLst>
          </p:cNvPr>
          <p:cNvSpPr>
            <a:spLocks noGrp="1"/>
          </p:cNvSpPr>
          <p:nvPr>
            <p:ph idx="1"/>
          </p:nvPr>
        </p:nvSpPr>
        <p:spPr/>
        <p:txBody>
          <a:bodyPr>
            <a:normAutofit/>
          </a:bodyPr>
          <a:lstStyle/>
          <a:p>
            <a:r>
              <a:rPr lang="en-US" dirty="0"/>
              <a:t>Mobile analytics or mobile app analytics captures data from mobile apps, website and web app visitors to identify unique users, track  their journeys, record their behavior and report on the apps performance.</a:t>
            </a:r>
          </a:p>
          <a:p>
            <a:pPr marL="0" indent="0">
              <a:buNone/>
            </a:pPr>
            <a:r>
              <a:rPr lang="en-US" dirty="0"/>
              <a:t>It involves;</a:t>
            </a:r>
          </a:p>
          <a:p>
            <a:r>
              <a:rPr lang="en-US" dirty="0"/>
              <a:t>Data collection </a:t>
            </a:r>
          </a:p>
          <a:p>
            <a:r>
              <a:rPr lang="en-US" dirty="0"/>
              <a:t>Data analysis </a:t>
            </a:r>
          </a:p>
          <a:p>
            <a:r>
              <a:rPr lang="en-US" dirty="0"/>
              <a:t>Data interpretation </a:t>
            </a:r>
          </a:p>
        </p:txBody>
      </p:sp>
    </p:spTree>
    <p:extLst>
      <p:ext uri="{BB962C8B-B14F-4D97-AF65-F5344CB8AC3E}">
        <p14:creationId xmlns:p14="http://schemas.microsoft.com/office/powerpoint/2010/main" val="13120462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D2FEB0-72C1-46C8-8E68-A0E87B547B3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EC7E66F-E378-4C21-975C-3CC8A810F79B}"/>
              </a:ext>
            </a:extLst>
          </p:cNvPr>
          <p:cNvSpPr>
            <a:spLocks noGrp="1"/>
          </p:cNvSpPr>
          <p:nvPr>
            <p:ph idx="1"/>
          </p:nvPr>
        </p:nvSpPr>
        <p:spPr/>
        <p:txBody>
          <a:bodyPr>
            <a:normAutofit fontScale="70000" lnSpcReduction="20000"/>
          </a:bodyPr>
          <a:lstStyle/>
          <a:p>
            <a:pPr marL="0" indent="0">
              <a:buNone/>
            </a:pPr>
            <a:r>
              <a:rPr lang="en-US" dirty="0"/>
              <a:t>Any metrics around user devices (whether Android or iOS) are a form of mobile analytics. Common examples include: </a:t>
            </a:r>
          </a:p>
          <a:p>
            <a:r>
              <a:rPr lang="en-US" dirty="0"/>
              <a:t>Advertising KPIs </a:t>
            </a:r>
          </a:p>
          <a:p>
            <a:r>
              <a:rPr lang="en-US" dirty="0"/>
              <a:t>Web analytics </a:t>
            </a:r>
          </a:p>
          <a:p>
            <a:r>
              <a:rPr lang="en-US" dirty="0"/>
              <a:t>Funnel analysis </a:t>
            </a:r>
          </a:p>
          <a:p>
            <a:r>
              <a:rPr lang="en-US" dirty="0"/>
              <a:t>An app’s performance and app usage </a:t>
            </a:r>
          </a:p>
          <a:p>
            <a:r>
              <a:rPr lang="en-US" dirty="0"/>
              <a:t>Heatmaps</a:t>
            </a:r>
          </a:p>
          <a:p>
            <a:r>
              <a:rPr lang="en-US" dirty="0"/>
              <a:t>Retention rates</a:t>
            </a:r>
          </a:p>
          <a:p>
            <a:r>
              <a:rPr lang="en-US" dirty="0"/>
              <a:t>Click-through rates </a:t>
            </a:r>
          </a:p>
          <a:p>
            <a:r>
              <a:rPr lang="en-US" dirty="0"/>
              <a:t>Conversion rates </a:t>
            </a:r>
          </a:p>
          <a:p>
            <a:r>
              <a:rPr lang="en-US" dirty="0"/>
              <a:t>Response rates to push notifications and marketing campaigns </a:t>
            </a:r>
          </a:p>
          <a:p>
            <a:pPr marL="0" indent="0">
              <a:buNone/>
            </a:pPr>
            <a:r>
              <a:rPr lang="en-US" dirty="0"/>
              <a:t>These insights let teams maximize ROI by making informed decisions about new directions and initiatives. </a:t>
            </a:r>
          </a:p>
          <a:p>
            <a:endParaRPr lang="en-US" dirty="0"/>
          </a:p>
        </p:txBody>
      </p:sp>
    </p:spTree>
    <p:extLst>
      <p:ext uri="{BB962C8B-B14F-4D97-AF65-F5344CB8AC3E}">
        <p14:creationId xmlns:p14="http://schemas.microsoft.com/office/powerpoint/2010/main" val="35372847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1D43CA-0623-4DBB-8272-73F8F033FD8F}"/>
              </a:ext>
            </a:extLst>
          </p:cNvPr>
          <p:cNvSpPr>
            <a:spLocks noGrp="1"/>
          </p:cNvSpPr>
          <p:nvPr>
            <p:ph type="title"/>
          </p:nvPr>
        </p:nvSpPr>
        <p:spPr/>
        <p:txBody>
          <a:bodyPr/>
          <a:lstStyle/>
          <a:p>
            <a:r>
              <a:rPr lang="en-US" dirty="0"/>
              <a:t>Why mobile analytics is important?</a:t>
            </a:r>
          </a:p>
        </p:txBody>
      </p:sp>
      <p:sp>
        <p:nvSpPr>
          <p:cNvPr id="3" name="Content Placeholder 2">
            <a:extLst>
              <a:ext uri="{FF2B5EF4-FFF2-40B4-BE49-F238E27FC236}">
                <a16:creationId xmlns:a16="http://schemas.microsoft.com/office/drawing/2014/main" id="{638787DD-07D0-42F6-B605-B3B91885FD56}"/>
              </a:ext>
            </a:extLst>
          </p:cNvPr>
          <p:cNvSpPr>
            <a:spLocks noGrp="1"/>
          </p:cNvSpPr>
          <p:nvPr>
            <p:ph idx="1"/>
          </p:nvPr>
        </p:nvSpPr>
        <p:spPr/>
        <p:txBody>
          <a:bodyPr>
            <a:normAutofit fontScale="92500" lnSpcReduction="10000"/>
          </a:bodyPr>
          <a:lstStyle/>
          <a:p>
            <a:r>
              <a:rPr lang="en-US" dirty="0"/>
              <a:t>Naturally, this means the amount of behavioral data they generate represents a huge opportunity for companies to optimize their target audiences. </a:t>
            </a:r>
          </a:p>
          <a:p>
            <a:r>
              <a:rPr lang="en-US" dirty="0"/>
              <a:t>Mobile analytics help gather detailed insights into users’ experiences (UX), their behavior, and the best ways to improve retention after conversion. </a:t>
            </a:r>
          </a:p>
          <a:p>
            <a:r>
              <a:rPr lang="en-US" dirty="0"/>
              <a:t>Without analytics, businesses can’t fully understand what their customers are looking for. </a:t>
            </a:r>
          </a:p>
          <a:p>
            <a:r>
              <a:rPr lang="en-US" dirty="0"/>
              <a:t>With easy access to competition a few taps away, it’s critical to deliver rich, enjoyable, and convenient experiences to keep existing customers and attract new ones. Just consider this: based on a 2022 </a:t>
            </a:r>
            <a:r>
              <a:rPr lang="en-US" dirty="0" err="1"/>
              <a:t>FullStory</a:t>
            </a:r>
            <a:r>
              <a:rPr lang="en-US" dirty="0"/>
              <a:t> survey, 44% of users are likely to leave a website if they run into a problem or frustration.</a:t>
            </a:r>
          </a:p>
          <a:p>
            <a:endParaRPr lang="en-US" dirty="0"/>
          </a:p>
        </p:txBody>
      </p:sp>
    </p:spTree>
    <p:extLst>
      <p:ext uri="{BB962C8B-B14F-4D97-AF65-F5344CB8AC3E}">
        <p14:creationId xmlns:p14="http://schemas.microsoft.com/office/powerpoint/2010/main" val="3868564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E4ADE-4B76-442D-BA0D-79108FE57042}"/>
              </a:ext>
            </a:extLst>
          </p:cNvPr>
          <p:cNvSpPr>
            <a:spLocks noGrp="1"/>
          </p:cNvSpPr>
          <p:nvPr>
            <p:ph type="title"/>
          </p:nvPr>
        </p:nvSpPr>
        <p:spPr/>
        <p:txBody>
          <a:bodyPr/>
          <a:lstStyle/>
          <a:p>
            <a:r>
              <a:rPr lang="en-US" dirty="0"/>
              <a:t>How it works</a:t>
            </a:r>
          </a:p>
        </p:txBody>
      </p:sp>
      <p:sp>
        <p:nvSpPr>
          <p:cNvPr id="3" name="Content Placeholder 2">
            <a:extLst>
              <a:ext uri="{FF2B5EF4-FFF2-40B4-BE49-F238E27FC236}">
                <a16:creationId xmlns:a16="http://schemas.microsoft.com/office/drawing/2014/main" id="{9852F659-BA72-4DF7-9DA3-94E54E14C295}"/>
              </a:ext>
            </a:extLst>
          </p:cNvPr>
          <p:cNvSpPr>
            <a:spLocks noGrp="1"/>
          </p:cNvSpPr>
          <p:nvPr>
            <p:ph idx="1"/>
          </p:nvPr>
        </p:nvSpPr>
        <p:spPr/>
        <p:txBody>
          <a:bodyPr>
            <a:normAutofit fontScale="92500" lnSpcReduction="20000"/>
          </a:bodyPr>
          <a:lstStyle/>
          <a:p>
            <a:r>
              <a:rPr lang="en-US" dirty="0"/>
              <a:t>If manually gathering and sorting information from each one of your thousands of individual users sounds like a chore, that’s because it is. </a:t>
            </a:r>
          </a:p>
          <a:p>
            <a:r>
              <a:rPr lang="en-US" dirty="0"/>
              <a:t>By integrating proprietary analytics code into your existing mobile app, teams can make </a:t>
            </a:r>
            <a:r>
              <a:rPr lang="en-US" b="1" dirty="0"/>
              <a:t>information gathering easy and scalable. </a:t>
            </a:r>
            <a:r>
              <a:rPr lang="en-US" dirty="0"/>
              <a:t>Not only do these programs then report valuable insights to a centralized dashboard, they </a:t>
            </a:r>
            <a:r>
              <a:rPr lang="en-US" b="1" dirty="0"/>
              <a:t>anonymize user information before logging</a:t>
            </a:r>
            <a:r>
              <a:rPr lang="en-US" dirty="0"/>
              <a:t> it to </a:t>
            </a:r>
            <a:r>
              <a:rPr lang="en-US" b="1" dirty="0"/>
              <a:t>protect your customers. </a:t>
            </a:r>
          </a:p>
          <a:p>
            <a:r>
              <a:rPr lang="en-US" dirty="0"/>
              <a:t>While gathering data in real time, </a:t>
            </a:r>
            <a:r>
              <a:rPr lang="en-US" b="1" dirty="0"/>
              <a:t>analytics dashboards</a:t>
            </a:r>
            <a:r>
              <a:rPr lang="en-US" dirty="0"/>
              <a:t> collect information and translate and visualize your data. With a decentralized analytics platform, it’s easy to keep everyone in the loop, which turns meetings from a reporting requirement into a collaborative, real-time decision-making environment. </a:t>
            </a:r>
            <a:br>
              <a:rPr lang="en-US" dirty="0"/>
            </a:br>
            <a:endParaRPr lang="en-US" dirty="0"/>
          </a:p>
        </p:txBody>
      </p:sp>
    </p:spTree>
    <p:extLst>
      <p:ext uri="{BB962C8B-B14F-4D97-AF65-F5344CB8AC3E}">
        <p14:creationId xmlns:p14="http://schemas.microsoft.com/office/powerpoint/2010/main" val="10533175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75199A-419F-4303-8CB0-0EBF8C6D245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F710166-057F-49A7-A464-D5403822B457}"/>
              </a:ext>
            </a:extLst>
          </p:cNvPr>
          <p:cNvSpPr>
            <a:spLocks noGrp="1"/>
          </p:cNvSpPr>
          <p:nvPr>
            <p:ph idx="1"/>
          </p:nvPr>
        </p:nvSpPr>
        <p:spPr/>
        <p:txBody>
          <a:bodyPr>
            <a:normAutofit fontScale="77500" lnSpcReduction="20000"/>
          </a:bodyPr>
          <a:lstStyle/>
          <a:p>
            <a:pPr marL="0" indent="0">
              <a:buNone/>
            </a:pPr>
            <a:r>
              <a:rPr lang="en-US" dirty="0"/>
              <a:t>With mobile analytics, Marketers can track: </a:t>
            </a:r>
          </a:p>
          <a:p>
            <a:r>
              <a:rPr lang="en-US" dirty="0"/>
              <a:t>App-related campaign effectiveness (attribution) </a:t>
            </a:r>
          </a:p>
          <a:p>
            <a:r>
              <a:rPr lang="en-US" dirty="0"/>
              <a:t>New user installations </a:t>
            </a:r>
          </a:p>
          <a:p>
            <a:r>
              <a:rPr lang="en-US" dirty="0"/>
              <a:t>The purchasing behavior of new and existing users </a:t>
            </a:r>
          </a:p>
          <a:p>
            <a:r>
              <a:rPr lang="en-US" dirty="0"/>
              <a:t>Time spent in app </a:t>
            </a:r>
          </a:p>
          <a:p>
            <a:r>
              <a:rPr lang="en-US" dirty="0"/>
              <a:t>Sales funnel performance and conversions </a:t>
            </a:r>
          </a:p>
          <a:p>
            <a:r>
              <a:rPr lang="en-US" dirty="0"/>
              <a:t>Cart abandonment rates </a:t>
            </a:r>
          </a:p>
          <a:p>
            <a:pPr marL="0" indent="0">
              <a:buNone/>
            </a:pPr>
            <a:endParaRPr lang="en-US" dirty="0"/>
          </a:p>
          <a:p>
            <a:pPr marL="0" indent="0">
              <a:buNone/>
            </a:pPr>
            <a:r>
              <a:rPr lang="en-US" dirty="0"/>
              <a:t>Mobile app analytics tools;</a:t>
            </a:r>
          </a:p>
          <a:p>
            <a:r>
              <a:rPr lang="en-US" dirty="0"/>
              <a:t>Amplitude </a:t>
            </a:r>
          </a:p>
          <a:p>
            <a:r>
              <a:rPr lang="en-US" dirty="0"/>
              <a:t>Flurry </a:t>
            </a:r>
          </a:p>
          <a:p>
            <a:r>
              <a:rPr lang="en-US" dirty="0" err="1"/>
              <a:t>FullStory</a:t>
            </a:r>
            <a:r>
              <a:rPr lang="en-US" dirty="0"/>
              <a:t> </a:t>
            </a:r>
          </a:p>
          <a:p>
            <a:endParaRPr lang="en-US" dirty="0"/>
          </a:p>
        </p:txBody>
      </p:sp>
    </p:spTree>
    <p:extLst>
      <p:ext uri="{BB962C8B-B14F-4D97-AF65-F5344CB8AC3E}">
        <p14:creationId xmlns:p14="http://schemas.microsoft.com/office/powerpoint/2010/main" val="37879358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CB6F8A-E15F-412C-B0CD-A97E9E4F11E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64D7FD2-13BE-44E4-9C06-04676EC83E49}"/>
              </a:ext>
            </a:extLst>
          </p:cNvPr>
          <p:cNvSpPr>
            <a:spLocks noGrp="1"/>
          </p:cNvSpPr>
          <p:nvPr>
            <p:ph idx="1"/>
          </p:nvPr>
        </p:nvSpPr>
        <p:spPr/>
        <p:txBody>
          <a:bodyPr>
            <a:normAutofit fontScale="92500" lnSpcReduction="20000"/>
          </a:bodyPr>
          <a:lstStyle/>
          <a:p>
            <a:pPr marL="0" indent="0">
              <a:buNone/>
            </a:pPr>
            <a:r>
              <a:rPr lang="en-US" dirty="0"/>
              <a:t>Mobile Analytics typically track:</a:t>
            </a:r>
          </a:p>
          <a:p>
            <a:r>
              <a:rPr lang="en-US" dirty="0"/>
              <a:t>Page views</a:t>
            </a:r>
          </a:p>
          <a:p>
            <a:r>
              <a:rPr lang="en-US" dirty="0"/>
              <a:t>Visits</a:t>
            </a:r>
          </a:p>
          <a:p>
            <a:r>
              <a:rPr lang="en-US" dirty="0"/>
              <a:t>Visitors</a:t>
            </a:r>
          </a:p>
          <a:p>
            <a:r>
              <a:rPr lang="en-US" dirty="0"/>
              <a:t>Source data</a:t>
            </a:r>
          </a:p>
          <a:p>
            <a:r>
              <a:rPr lang="en-US" dirty="0"/>
              <a:t>Strings of action</a:t>
            </a:r>
          </a:p>
          <a:p>
            <a:r>
              <a:rPr lang="en-US" dirty="0"/>
              <a:t>Location</a:t>
            </a:r>
          </a:p>
          <a:p>
            <a:r>
              <a:rPr lang="en-US" dirty="0"/>
              <a:t>Device information</a:t>
            </a:r>
          </a:p>
          <a:p>
            <a:r>
              <a:rPr lang="en-US" dirty="0"/>
              <a:t>Login / logout</a:t>
            </a:r>
          </a:p>
          <a:p>
            <a:r>
              <a:rPr lang="en-US" dirty="0"/>
              <a:t>Customer event data</a:t>
            </a:r>
          </a:p>
        </p:txBody>
      </p:sp>
    </p:spTree>
    <p:extLst>
      <p:ext uri="{BB962C8B-B14F-4D97-AF65-F5344CB8AC3E}">
        <p14:creationId xmlns:p14="http://schemas.microsoft.com/office/powerpoint/2010/main" val="33124916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B43F54-2A55-435B-96A3-7BBB83F22376}"/>
              </a:ext>
            </a:extLst>
          </p:cNvPr>
          <p:cNvSpPr>
            <a:spLocks noGrp="1"/>
          </p:cNvSpPr>
          <p:nvPr>
            <p:ph type="title"/>
          </p:nvPr>
        </p:nvSpPr>
        <p:spPr/>
        <p:txBody>
          <a:bodyPr/>
          <a:lstStyle/>
          <a:p>
            <a:endParaRPr lang="en-US"/>
          </a:p>
        </p:txBody>
      </p:sp>
      <p:pic>
        <p:nvPicPr>
          <p:cNvPr id="5" name="Content Placeholder 4">
            <a:extLst>
              <a:ext uri="{FF2B5EF4-FFF2-40B4-BE49-F238E27FC236}">
                <a16:creationId xmlns:a16="http://schemas.microsoft.com/office/drawing/2014/main" id="{CF9BBB85-72A2-46E8-B051-8E0AF0729CA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199" y="365125"/>
            <a:ext cx="10601131" cy="6127750"/>
          </a:xfrm>
        </p:spPr>
      </p:pic>
    </p:spTree>
    <p:extLst>
      <p:ext uri="{BB962C8B-B14F-4D97-AF65-F5344CB8AC3E}">
        <p14:creationId xmlns:p14="http://schemas.microsoft.com/office/powerpoint/2010/main" val="41583394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949D04-E151-4D43-9EA3-2BCA885588E8}"/>
              </a:ext>
            </a:extLst>
          </p:cNvPr>
          <p:cNvSpPr>
            <a:spLocks noGrp="1"/>
          </p:cNvSpPr>
          <p:nvPr>
            <p:ph type="title"/>
          </p:nvPr>
        </p:nvSpPr>
        <p:spPr/>
        <p:txBody>
          <a:bodyPr/>
          <a:lstStyle/>
          <a:p>
            <a:r>
              <a:rPr lang="en-US" dirty="0"/>
              <a:t>Digital Marketing Metrics</a:t>
            </a:r>
          </a:p>
        </p:txBody>
      </p:sp>
      <p:sp>
        <p:nvSpPr>
          <p:cNvPr id="3" name="Content Placeholder 2">
            <a:extLst>
              <a:ext uri="{FF2B5EF4-FFF2-40B4-BE49-F238E27FC236}">
                <a16:creationId xmlns:a16="http://schemas.microsoft.com/office/drawing/2014/main" id="{6F6DCB4D-EF08-44FE-8CF5-7D03EF2FE46F}"/>
              </a:ext>
            </a:extLst>
          </p:cNvPr>
          <p:cNvSpPr>
            <a:spLocks noGrp="1"/>
          </p:cNvSpPr>
          <p:nvPr>
            <p:ph idx="1"/>
          </p:nvPr>
        </p:nvSpPr>
        <p:spPr/>
        <p:txBody>
          <a:bodyPr>
            <a:normAutofit fontScale="85000" lnSpcReduction="20000"/>
          </a:bodyPr>
          <a:lstStyle/>
          <a:p>
            <a:r>
              <a:rPr lang="en-US" dirty="0"/>
              <a:t>Web Traffic Sources</a:t>
            </a:r>
          </a:p>
          <a:p>
            <a:r>
              <a:rPr lang="en-US" dirty="0"/>
              <a:t>Leads</a:t>
            </a:r>
          </a:p>
          <a:p>
            <a:r>
              <a:rPr lang="en-US" dirty="0"/>
              <a:t>Page Views</a:t>
            </a:r>
          </a:p>
          <a:p>
            <a:r>
              <a:rPr lang="en-US" dirty="0"/>
              <a:t>Cost per Lead</a:t>
            </a:r>
          </a:p>
          <a:p>
            <a:r>
              <a:rPr lang="en-US" dirty="0"/>
              <a:t>Returning Visitors</a:t>
            </a:r>
          </a:p>
          <a:p>
            <a:r>
              <a:rPr lang="en-US" dirty="0"/>
              <a:t>Conversion Rate</a:t>
            </a:r>
          </a:p>
          <a:p>
            <a:r>
              <a:rPr lang="en-US" dirty="0"/>
              <a:t>Goal Completion Rate</a:t>
            </a:r>
          </a:p>
          <a:p>
            <a:r>
              <a:rPr lang="en-US" dirty="0"/>
              <a:t>Click-Through Rate</a:t>
            </a:r>
          </a:p>
          <a:p>
            <a:r>
              <a:rPr lang="en-US" dirty="0"/>
              <a:t>Customer Acquisition Cost</a:t>
            </a:r>
          </a:p>
          <a:p>
            <a:r>
              <a:rPr lang="en-US" dirty="0"/>
              <a:t>Customer Lifetime Value</a:t>
            </a:r>
          </a:p>
          <a:p>
            <a:pPr marL="0" indent="0">
              <a:buNone/>
            </a:pPr>
            <a:r>
              <a:rPr lang="en-US" dirty="0"/>
              <a:t>Note: Revenue is the most important digital marketing metric.</a:t>
            </a:r>
          </a:p>
          <a:p>
            <a:endParaRPr lang="en-US" dirty="0"/>
          </a:p>
        </p:txBody>
      </p:sp>
    </p:spTree>
    <p:extLst>
      <p:ext uri="{BB962C8B-B14F-4D97-AF65-F5344CB8AC3E}">
        <p14:creationId xmlns:p14="http://schemas.microsoft.com/office/powerpoint/2010/main" val="16292203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9F11D3-E506-4A91-9ADE-778799C28107}"/>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7B8C43D2-566D-44AA-89F7-766E1F8BB37F}"/>
              </a:ext>
            </a:extLst>
          </p:cNvPr>
          <p:cNvSpPr>
            <a:spLocks noGrp="1"/>
          </p:cNvSpPr>
          <p:nvPr>
            <p:ph idx="1"/>
          </p:nvPr>
        </p:nvSpPr>
        <p:spPr/>
        <p:txBody>
          <a:bodyPr>
            <a:normAutofit fontScale="77500" lnSpcReduction="20000"/>
          </a:bodyPr>
          <a:lstStyle/>
          <a:p>
            <a:pPr marL="0" indent="0">
              <a:buNone/>
            </a:pPr>
            <a:r>
              <a:rPr lang="en-US" b="1" dirty="0"/>
              <a:t>Search engine optimization (SEO)/keywords</a:t>
            </a:r>
          </a:p>
          <a:p>
            <a:r>
              <a:rPr lang="en-US" dirty="0"/>
              <a:t>Search engine optimization is both a strategy and a metric marketing used to drive website traffic and analyze results. SEO uses keywords to produce organic search results that can bring more users to your site. SEO metrics are used to generate potential keywords, analyze the main keywords that are relevant to your website and determine how keyword strategies have driven more traffic to your website content.</a:t>
            </a:r>
          </a:p>
          <a:p>
            <a:pPr marL="0" indent="0">
              <a:buNone/>
            </a:pPr>
            <a:r>
              <a:rPr lang="en-US" b="1" dirty="0"/>
              <a:t>Total website traffic</a:t>
            </a:r>
          </a:p>
          <a:p>
            <a:r>
              <a:rPr lang="en-US" dirty="0"/>
              <a:t>Measuring the total traffic or visits to your website can help you look at the overall picture of where your traffic comes from, how many potential customers are visiting and trends in the number of visits at certain points in time. Businesses work to produce steady growth in the total traffic to their website.</a:t>
            </a:r>
          </a:p>
          <a:p>
            <a:r>
              <a:rPr lang="en-US" dirty="0"/>
              <a:t>Looking at the number of website visits can give you a basic understanding of your online presence. Checking your total website traffic can give you an idea of the success of a campaign to drive visitors to your site, who can then become conversions into customer purchases.</a:t>
            </a:r>
          </a:p>
          <a:p>
            <a:endParaRPr lang="en-US" dirty="0"/>
          </a:p>
        </p:txBody>
      </p:sp>
    </p:spTree>
    <p:extLst>
      <p:ext uri="{BB962C8B-B14F-4D97-AF65-F5344CB8AC3E}">
        <p14:creationId xmlns:p14="http://schemas.microsoft.com/office/powerpoint/2010/main" val="30475961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E2F1A6-E12C-46B6-BD0A-B4F9245D7EA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25FF96A-07A0-46C0-BC10-DA7E1E737F87}"/>
              </a:ext>
            </a:extLst>
          </p:cNvPr>
          <p:cNvSpPr>
            <a:spLocks noGrp="1"/>
          </p:cNvSpPr>
          <p:nvPr>
            <p:ph idx="1"/>
          </p:nvPr>
        </p:nvSpPr>
        <p:spPr/>
        <p:txBody>
          <a:bodyPr>
            <a:normAutofit fontScale="70000" lnSpcReduction="20000"/>
          </a:bodyPr>
          <a:lstStyle/>
          <a:p>
            <a:pPr marL="0" indent="0">
              <a:buNone/>
            </a:pPr>
            <a:r>
              <a:rPr lang="en-US" b="1" dirty="0"/>
              <a:t>Traffic from channels</a:t>
            </a:r>
          </a:p>
          <a:p>
            <a:r>
              <a:rPr lang="en-US" dirty="0"/>
              <a:t>By analyzing the way users arrived on your site, you can evaluate which methods are the most effective ways to gain traffic. Using the metric of channel traffic, marketing professionals ask where consumers were online before heading to their website and question how users arrived at the site. This includes the following channel possibilities:</a:t>
            </a:r>
          </a:p>
          <a:p>
            <a:pPr>
              <a:buFontTx/>
              <a:buChar char="-"/>
            </a:pPr>
            <a:r>
              <a:rPr lang="en-US" dirty="0"/>
              <a:t>Organic traffic</a:t>
            </a:r>
          </a:p>
          <a:p>
            <a:pPr>
              <a:buFontTx/>
              <a:buChar char="-"/>
            </a:pPr>
            <a:r>
              <a:rPr lang="en-US" dirty="0"/>
              <a:t>Organic search results</a:t>
            </a:r>
          </a:p>
          <a:p>
            <a:pPr>
              <a:buFontTx/>
              <a:buChar char="-"/>
            </a:pPr>
            <a:r>
              <a:rPr lang="en-US" dirty="0"/>
              <a:t>Social media platforms</a:t>
            </a:r>
          </a:p>
          <a:p>
            <a:pPr>
              <a:buFontTx/>
              <a:buChar char="-"/>
            </a:pPr>
            <a:r>
              <a:rPr lang="en-US" dirty="0"/>
              <a:t>Referrals</a:t>
            </a:r>
          </a:p>
          <a:p>
            <a:pPr marL="0" indent="0">
              <a:buNone/>
            </a:pPr>
            <a:r>
              <a:rPr lang="en-US" b="1" dirty="0"/>
              <a:t>Conversions</a:t>
            </a:r>
          </a:p>
          <a:p>
            <a:r>
              <a:rPr lang="en-US" dirty="0"/>
              <a:t>Conversions tell marketers how many website visitors actually turned into subscribers or paying customers. Conversion metrics also count users who download content from your website. Converting visitors to clients is the goal of increased website traffic because it leads to more followers or direct purchases. Higher conversion rates indicate successful marketing campaigns, attractive web content and effective product incentives.</a:t>
            </a:r>
          </a:p>
        </p:txBody>
      </p:sp>
    </p:spTree>
    <p:extLst>
      <p:ext uri="{BB962C8B-B14F-4D97-AF65-F5344CB8AC3E}">
        <p14:creationId xmlns:p14="http://schemas.microsoft.com/office/powerpoint/2010/main" val="19711210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A26F2F-82C3-448F-AC92-924491B21EA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8EBE850-CFEF-4209-9A5D-D6C87A78D8BB}"/>
              </a:ext>
            </a:extLst>
          </p:cNvPr>
          <p:cNvSpPr>
            <a:spLocks noGrp="1"/>
          </p:cNvSpPr>
          <p:nvPr>
            <p:ph idx="1"/>
          </p:nvPr>
        </p:nvSpPr>
        <p:spPr/>
        <p:txBody>
          <a:bodyPr>
            <a:normAutofit fontScale="85000" lnSpcReduction="20000"/>
          </a:bodyPr>
          <a:lstStyle/>
          <a:p>
            <a:pPr marL="0" indent="0">
              <a:buNone/>
            </a:pPr>
            <a:r>
              <a:rPr lang="en-US" b="1" dirty="0"/>
              <a:t> Average bounce rate</a:t>
            </a:r>
          </a:p>
          <a:p>
            <a:r>
              <a:rPr lang="en-US" dirty="0"/>
              <a:t>Bounce rates show the number of users who left after viewing a single page on your website. Bounce rate metrics can show you the amount of time consumers spent on your page, down to the second, before leaving. The shorter the amount of time, the more significant the bounce rate. Low bounce rates indicate that users find the content they want and are willing to spend time on your site, which can lead to more possible conversions instead of missed opportunities.</a:t>
            </a:r>
          </a:p>
          <a:p>
            <a:pPr marL="0" indent="0">
              <a:buNone/>
            </a:pPr>
            <a:r>
              <a:rPr lang="en-US" b="1" dirty="0"/>
              <a:t>Trends in searches</a:t>
            </a:r>
          </a:p>
          <a:p>
            <a:r>
              <a:rPr lang="en-US" dirty="0"/>
              <a:t>Search trends study the way people use organic search results to get to your website. Trends in keywords may signal a need for updating content like blog articles and landing pages. Depending on your industry, trends may shift in predictable patterns like seasonal increases in organic traffic for certain products or services. You can also use search trends from certain data periods to compare yearly fluctuations in search results, allowing you to gauge high and low periods in traffic.</a:t>
            </a:r>
          </a:p>
          <a:p>
            <a:endParaRPr lang="en-US" dirty="0"/>
          </a:p>
        </p:txBody>
      </p:sp>
    </p:spTree>
    <p:extLst>
      <p:ext uri="{BB962C8B-B14F-4D97-AF65-F5344CB8AC3E}">
        <p14:creationId xmlns:p14="http://schemas.microsoft.com/office/powerpoint/2010/main" val="38603218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463891-1851-40A6-A424-1EEEDA6A2A5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AA2A36B-790D-4804-9CAC-586F22B94FA5}"/>
              </a:ext>
            </a:extLst>
          </p:cNvPr>
          <p:cNvSpPr>
            <a:spLocks noGrp="1"/>
          </p:cNvSpPr>
          <p:nvPr>
            <p:ph idx="1"/>
          </p:nvPr>
        </p:nvSpPr>
        <p:spPr/>
        <p:txBody>
          <a:bodyPr>
            <a:normAutofit fontScale="85000" lnSpcReduction="20000"/>
          </a:bodyPr>
          <a:lstStyle/>
          <a:p>
            <a:pPr marL="0" indent="0">
              <a:buNone/>
            </a:pPr>
            <a:r>
              <a:rPr lang="en-US" b="1" dirty="0"/>
              <a:t>First-time visitors and Returning Visitors</a:t>
            </a:r>
          </a:p>
          <a:p>
            <a:r>
              <a:rPr lang="en-US" dirty="0"/>
              <a:t>Tracking the number of first-time visitors to a site allows marketing professionals to measure the success of targeted campaigns like banner ads and strategic partnerships. It can also be used to determine the effectiveness of new content by analyzing new visitors in daily, weekly or monthly increments. Website analysis tools often provide the number of new visitors as a percent of total traffic.</a:t>
            </a:r>
            <a:endParaRPr lang="en-US" b="1" dirty="0"/>
          </a:p>
          <a:p>
            <a:r>
              <a:rPr lang="en-US" dirty="0"/>
              <a:t>Measuring the number of returning visitors can also give insight into the value of your website content. Return visitors signal interest and relevant information that is both attractive to your audience and evergreen or timeless.</a:t>
            </a:r>
          </a:p>
          <a:p>
            <a:pPr marL="0" indent="0">
              <a:buNone/>
            </a:pPr>
            <a:r>
              <a:rPr lang="en-US" b="1" dirty="0"/>
              <a:t>Demographic data</a:t>
            </a:r>
          </a:p>
          <a:p>
            <a:r>
              <a:rPr lang="en-US" dirty="0"/>
              <a:t>Demographic data is used to determine the traits of their website visitors. This information helps decide where to place ads and how to create the best content for their target audience.</a:t>
            </a:r>
          </a:p>
          <a:p>
            <a:endParaRPr lang="en-US" dirty="0"/>
          </a:p>
          <a:p>
            <a:endParaRPr lang="en-US" dirty="0"/>
          </a:p>
        </p:txBody>
      </p:sp>
    </p:spTree>
    <p:extLst>
      <p:ext uri="{BB962C8B-B14F-4D97-AF65-F5344CB8AC3E}">
        <p14:creationId xmlns:p14="http://schemas.microsoft.com/office/powerpoint/2010/main" val="36508641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9CE5C-59E9-48D7-9F2A-B41ADD28D7A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7DE88D1-AF1E-41DF-BEEC-5297FCF1B3FC}"/>
              </a:ext>
            </a:extLst>
          </p:cNvPr>
          <p:cNvSpPr>
            <a:spLocks noGrp="1"/>
          </p:cNvSpPr>
          <p:nvPr>
            <p:ph idx="1"/>
          </p:nvPr>
        </p:nvSpPr>
        <p:spPr/>
        <p:txBody>
          <a:bodyPr>
            <a:normAutofit fontScale="92500" lnSpcReduction="20000"/>
          </a:bodyPr>
          <a:lstStyle/>
          <a:p>
            <a:pPr marL="0" indent="0">
              <a:buNone/>
            </a:pPr>
            <a:r>
              <a:rPr lang="en-US" b="1" dirty="0"/>
              <a:t>Brand awareness</a:t>
            </a:r>
          </a:p>
          <a:p>
            <a:r>
              <a:rPr lang="en-US" dirty="0"/>
              <a:t>Although brand awareness can be a challenging metric to measure with specific numerical data, anecdotal evidence like brand mentions through third-party reviews and social media conversations gives marketers an idea of a brand's performance in the general marketplace. You can measure brand awareness through the following ways:</a:t>
            </a:r>
          </a:p>
          <a:p>
            <a:pPr>
              <a:buFontTx/>
              <a:buChar char="-"/>
            </a:pPr>
            <a:r>
              <a:rPr lang="en-US" dirty="0"/>
              <a:t>Brand searches</a:t>
            </a:r>
          </a:p>
          <a:p>
            <a:pPr>
              <a:buFontTx/>
              <a:buChar char="-"/>
            </a:pPr>
            <a:r>
              <a:rPr lang="en-US" dirty="0"/>
              <a:t>Social media post likes</a:t>
            </a:r>
          </a:p>
          <a:p>
            <a:pPr>
              <a:buFontTx/>
              <a:buChar char="-"/>
            </a:pPr>
            <a:r>
              <a:rPr lang="en-US" dirty="0"/>
              <a:t>Content shares</a:t>
            </a:r>
          </a:p>
          <a:p>
            <a:pPr>
              <a:buFontTx/>
              <a:buChar char="-"/>
            </a:pPr>
            <a:r>
              <a:rPr lang="en-US" dirty="0"/>
              <a:t>Social media comments</a:t>
            </a:r>
          </a:p>
          <a:p>
            <a:pPr>
              <a:buFontTx/>
              <a:buChar char="-"/>
            </a:pPr>
            <a:r>
              <a:rPr lang="en-US" dirty="0"/>
              <a:t>Number of followers</a:t>
            </a:r>
          </a:p>
          <a:p>
            <a:pPr>
              <a:buFontTx/>
              <a:buChar char="-"/>
            </a:pPr>
            <a:r>
              <a:rPr lang="en-US" dirty="0"/>
              <a:t>Brand mentions</a:t>
            </a:r>
          </a:p>
          <a:p>
            <a:pPr marL="0" indent="0">
              <a:buNone/>
            </a:pPr>
            <a:endParaRPr lang="en-US" dirty="0"/>
          </a:p>
        </p:txBody>
      </p:sp>
    </p:spTree>
    <p:extLst>
      <p:ext uri="{BB962C8B-B14F-4D97-AF65-F5344CB8AC3E}">
        <p14:creationId xmlns:p14="http://schemas.microsoft.com/office/powerpoint/2010/main" val="1873133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A35DC4-EA97-4B4F-A4D3-7E0DAD45B4D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EFF6EC3-F660-400C-8C48-A37A993F9634}"/>
              </a:ext>
            </a:extLst>
          </p:cNvPr>
          <p:cNvSpPr>
            <a:spLocks noGrp="1"/>
          </p:cNvSpPr>
          <p:nvPr>
            <p:ph idx="1"/>
          </p:nvPr>
        </p:nvSpPr>
        <p:spPr/>
        <p:txBody>
          <a:bodyPr>
            <a:normAutofit fontScale="85000" lnSpcReduction="20000"/>
          </a:bodyPr>
          <a:lstStyle/>
          <a:p>
            <a:pPr marL="0" indent="0">
              <a:buNone/>
            </a:pPr>
            <a:r>
              <a:rPr lang="en-US" b="1" dirty="0"/>
              <a:t>Click-through rate</a:t>
            </a:r>
          </a:p>
          <a:p>
            <a:r>
              <a:rPr lang="en-US" dirty="0"/>
              <a:t>Click-through rates measure the percentage of people who clicked on an ad that linked to your website. Marketing professionals acknowledge that although many consumers may see your ad, a smaller number will actually click on it. The strive is to gain lots of views or impressions so a larger percentage will click through the advertisement. Improving click-through rates is an important goal for marketing professionals as it can generate more leads.</a:t>
            </a:r>
          </a:p>
          <a:p>
            <a:pPr marL="0" indent="0">
              <a:buNone/>
            </a:pPr>
            <a:r>
              <a:rPr lang="en-US" b="1" dirty="0"/>
              <a:t>Response rate</a:t>
            </a:r>
          </a:p>
          <a:p>
            <a:r>
              <a:rPr lang="en-US" dirty="0"/>
              <a:t>Response rates for digital marketing communications show how many users reply or investigate company offers. This could mean the number of subscribers who fill out a survey sent through an email newsletter or if potential clients fill out an interest form for the business. Analyzing response rates helps marketing professionals calculate the number of leads generated by marketing efforts. Improving response rates also helps marketing teams know where to spend their money more effectively to increase their return on investment (ROI).</a:t>
            </a:r>
          </a:p>
          <a:p>
            <a:endParaRPr lang="en-US" dirty="0"/>
          </a:p>
        </p:txBody>
      </p:sp>
    </p:spTree>
    <p:extLst>
      <p:ext uri="{BB962C8B-B14F-4D97-AF65-F5344CB8AC3E}">
        <p14:creationId xmlns:p14="http://schemas.microsoft.com/office/powerpoint/2010/main" val="10796870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690</TotalTime>
  <Words>2760</Words>
  <Application>Microsoft Office PowerPoint</Application>
  <PresentationFormat>Widescreen</PresentationFormat>
  <Paragraphs>154</Paragraphs>
  <Slides>27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Arial</vt:lpstr>
      <vt:lpstr>Calibri</vt:lpstr>
      <vt:lpstr>Calibri Light</vt:lpstr>
      <vt:lpstr>Office Theme</vt:lpstr>
      <vt:lpstr>ANALYTICS</vt:lpstr>
      <vt:lpstr>What is Digital Marketing Metrics?</vt:lpstr>
      <vt:lpstr>Digital Marketing Metrics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WEB ANALYTIC TOOLS</vt:lpstr>
      <vt:lpstr>Web analytics software can be categorized into:</vt:lpstr>
      <vt:lpstr>Web analytics tools used;</vt:lpstr>
      <vt:lpstr>Google Analytics</vt:lpstr>
      <vt:lpstr>PowerPoint Presentation</vt:lpstr>
      <vt:lpstr>SOCIAL MEDIA ANALYTICS</vt:lpstr>
      <vt:lpstr>PowerPoint Presentation</vt:lpstr>
      <vt:lpstr>Social media analytics approaches</vt:lpstr>
      <vt:lpstr>PowerPoint Presentation</vt:lpstr>
      <vt:lpstr>MOBILE ANALYTICS</vt:lpstr>
      <vt:lpstr>PowerPoint Presentation</vt:lpstr>
      <vt:lpstr>Why mobile analytics is important?</vt:lpstr>
      <vt:lpstr>How it works</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Stex Curter</dc:creator>
  <cp:lastModifiedBy>Stex Curter</cp:lastModifiedBy>
  <cp:revision>15</cp:revision>
  <dcterms:created xsi:type="dcterms:W3CDTF">2023-11-08T18:26:47Z</dcterms:created>
  <dcterms:modified xsi:type="dcterms:W3CDTF">2023-11-09T05:57:23Z</dcterms:modified>
</cp:coreProperties>
</file>