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58" r:id="rId5"/>
    <p:sldId id="260" r:id="rId6"/>
    <p:sldId id="259" r:id="rId7"/>
    <p:sldId id="261" r:id="rId8"/>
    <p:sldId id="262" r:id="rId9"/>
    <p:sldId id="263" r:id="rId10"/>
    <p:sldId id="265" r:id="rId11"/>
    <p:sldId id="267" r:id="rId12"/>
    <p:sldId id="268" r:id="rId13"/>
    <p:sldId id="278" r:id="rId14"/>
    <p:sldId id="269" r:id="rId15"/>
    <p:sldId id="266" r:id="rId16"/>
    <p:sldId id="272" r:id="rId17"/>
    <p:sldId id="273" r:id="rId18"/>
    <p:sldId id="274" r:id="rId19"/>
    <p:sldId id="271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8119" autoAdjust="0"/>
  </p:normalViewPr>
  <p:slideViewPr>
    <p:cSldViewPr snapToGrid="0">
      <p:cViewPr varScale="1">
        <p:scale>
          <a:sx n="59" d="100"/>
          <a:sy n="59" d="100"/>
        </p:scale>
        <p:origin x="11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C7FE3-AD39-E287-3112-87272D21B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B1097F-8B4D-7DA4-F9F5-060CA653B5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D61E88-CA8C-9184-2EFA-81687500C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3B1E1-E3B6-4ECF-AA81-98FD41E3DFAE}" type="datetimeFigureOut">
              <a:rPr lang="en-DK" smtClean="0"/>
              <a:t>30/03/2025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F9AD5-8496-C585-2304-32F84A1CB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CC4A51-570E-5F1C-1030-5ADC61985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73099-353F-43E6-ADB1-469520847B33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277474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51749-2D4C-1EDA-CE1D-2B7119A05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6193F0-2FBD-EDB9-DE23-9419403561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D76A6-24A4-108C-A09F-0AFFCABE2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3B1E1-E3B6-4ECF-AA81-98FD41E3DFAE}" type="datetimeFigureOut">
              <a:rPr lang="en-DK" smtClean="0"/>
              <a:t>30/03/2025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D914A6-9DF1-40D4-08FE-C51EB69EA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B8CBD7-17D5-570D-D569-3F25E069F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73099-353F-43E6-ADB1-469520847B33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434044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3FD7DA-F331-5B96-3C4B-1E6181A604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4A34A3-BE0C-9559-DB28-2A4A00564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1A57FD-AC15-0CA5-CE76-E73432AC1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3B1E1-E3B6-4ECF-AA81-98FD41E3DFAE}" type="datetimeFigureOut">
              <a:rPr lang="en-DK" smtClean="0"/>
              <a:t>30/03/2025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BEF95-2E19-20B3-9931-9D98F4037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B9342-E600-9FD2-32BB-C295D4495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73099-353F-43E6-ADB1-469520847B33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70500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CFB85-7CBE-A539-84F1-4D4E34BA1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5692E-7B7C-ED6C-EB4F-750A5BE12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D9DC8-EE3D-77B7-5961-1576AA6DF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3B1E1-E3B6-4ECF-AA81-98FD41E3DFAE}" type="datetimeFigureOut">
              <a:rPr lang="en-DK" smtClean="0"/>
              <a:t>30/03/2025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D4BA85-2144-39B7-22AA-E508E10C6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11172D-D434-3FD8-D71C-4320D7F90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73099-353F-43E6-ADB1-469520847B33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357147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C653A-77CB-8609-2464-60F466EB2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007DD8-C80B-0636-AB25-C01661A32B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8670CF-DAE8-A631-0FFF-15A026F37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3B1E1-E3B6-4ECF-AA81-98FD41E3DFAE}" type="datetimeFigureOut">
              <a:rPr lang="en-DK" smtClean="0"/>
              <a:t>30/03/2025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977126-E549-80EB-524F-2B1FCC9B6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C5F94E-6B0E-30E7-0BB1-F6308E33F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73099-353F-43E6-ADB1-469520847B33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363373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8ED29-4549-0319-49EB-158D834D3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645FD1-F18C-3E09-6DE9-8DB6D2AFBF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F5986E-8B41-70A9-9429-B51250BF8E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FC1A37-59A0-77FD-A36B-4CAFA1EED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3B1E1-E3B6-4ECF-AA81-98FD41E3DFAE}" type="datetimeFigureOut">
              <a:rPr lang="en-DK" smtClean="0"/>
              <a:t>30/03/2025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52EB6C-B684-7131-13DD-AD9615098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810CD0-4D1D-5081-547D-E019C9D07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73099-353F-43E6-ADB1-469520847B33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833182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0C9FB-8CD0-9BFB-FF02-F80A5159C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6848CD-652E-B677-6302-7166B45186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FCFECA-EDAD-89BD-D773-3A8783AFF4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1832B1-3994-CEA8-0442-C4AA0A2F2D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0B7FCF-CC9F-9B22-FBFF-258BAB9307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BC13C0-0595-CD07-2469-B8060187D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3B1E1-E3B6-4ECF-AA81-98FD41E3DFAE}" type="datetimeFigureOut">
              <a:rPr lang="en-DK" smtClean="0"/>
              <a:t>30/03/2025</a:t>
            </a:fld>
            <a:endParaRPr lang="en-D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22B0D1-312C-E010-284C-A5019B9C3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F671D5-9AAB-695E-E36C-E6710495C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73099-353F-43E6-ADB1-469520847B33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258816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BD063-52DE-D4A5-9765-C4976B484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60A16B-C94C-149A-05A7-D67EF65FA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3B1E1-E3B6-4ECF-AA81-98FD41E3DFAE}" type="datetimeFigureOut">
              <a:rPr lang="en-DK" smtClean="0"/>
              <a:t>30/03/2025</a:t>
            </a:fld>
            <a:endParaRPr lang="en-D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AAD257-26F8-36ED-9DD7-8AE27C926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4E458D-6054-D18E-EC04-A37DE7467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73099-353F-43E6-ADB1-469520847B33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414578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051A3F-4D6B-1BA1-32D2-20C325641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3B1E1-E3B6-4ECF-AA81-98FD41E3DFAE}" type="datetimeFigureOut">
              <a:rPr lang="en-DK" smtClean="0"/>
              <a:t>30/03/2025</a:t>
            </a:fld>
            <a:endParaRPr lang="en-D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1C5E24-B7A3-A21D-6E61-C4BB7741A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1F38A4-81E3-1E94-98ED-F7D722B4D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73099-353F-43E6-ADB1-469520847B33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049456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1F7B7-640D-7B79-0F3D-946FEE972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8FA68-61D1-A081-1356-A2ADC18732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7EC1B5-84FE-9644-F10A-A77A3980D9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61B906-D0CD-5151-81F0-A7261B610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3B1E1-E3B6-4ECF-AA81-98FD41E3DFAE}" type="datetimeFigureOut">
              <a:rPr lang="en-DK" smtClean="0"/>
              <a:t>30/03/2025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11AE0-C3CA-DA9C-8DF4-CDB930BE4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CE1508-1E71-AD13-5D41-E8FF33A04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73099-353F-43E6-ADB1-469520847B33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024033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2F011-2A42-FB23-BB27-FE0C42C8B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091745-D7E9-7298-2391-86F05D215A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74DBF1-EA2D-04F8-6E08-9DD2B91339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D0AAE9-D828-DEA0-5D30-FE838CCC9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3B1E1-E3B6-4ECF-AA81-98FD41E3DFAE}" type="datetimeFigureOut">
              <a:rPr lang="en-DK" smtClean="0"/>
              <a:t>30/03/2025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83CE0D-9F71-5D30-7EE1-D5DDF4CC0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23A13-83AC-73C3-83D2-CB96E71A6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73099-353F-43E6-ADB1-469520847B33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817655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893673-534B-293A-7E46-CD6819F10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FF596D-447C-A99B-FE82-50971D1C1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40642D-EB49-20E9-DE4B-EC5AE7A804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3B1E1-E3B6-4ECF-AA81-98FD41E3DFAE}" type="datetimeFigureOut">
              <a:rPr lang="en-DK" smtClean="0"/>
              <a:t>30/03/2025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87E00-DB08-2958-A31F-D741B10BA4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A95EC-831A-4860-1E14-F046896A03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73099-353F-43E6-ADB1-469520847B33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8106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35C4F-406E-2642-AD80-F74401D647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529" y="529080"/>
            <a:ext cx="13852965" cy="2387600"/>
          </a:xfrm>
        </p:spPr>
        <p:txBody>
          <a:bodyPr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0" lang="en-DK" altLang="en-DK" sz="5000" b="0" i="0" u="none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DHCP (Dynamic Host Configuration Protocol)</a:t>
            </a:r>
            <a:br>
              <a:rPr kumimoji="0" lang="en-DK" altLang="en-DK" sz="5000" b="0" i="0" u="none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kumimoji="0" lang="en-DK" altLang="en-DK" sz="5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DK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4A418B5-876D-CA0A-3A58-B4FD4C852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CC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14245" tIns="214245" rIns="214245" bIns="214245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DK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6832155-C909-ED2A-C8F3-1D7A5FC144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DK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56A0372-17A5-212D-016A-5CABBFAE4D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435"/>
            <a:ext cx="65" cy="45808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179331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44ECC5E-DE26-9CF5-B2E3-0D5B568018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740" y="2200714"/>
            <a:ext cx="8919660" cy="3905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084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614C8-2DD1-9D0B-5FE1-D0B993285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DHCPv6 Overview</a:t>
            </a:r>
            <a:b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lang="en-DK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1B23FF1-EC2B-2110-4DF0-B95D6DB1835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11480" y="1434423"/>
            <a:ext cx="11384806" cy="5617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DHCPv6 communicates over UDP port 546 (client) and 547 (server)​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DHCPv6 uses IPv6 multicast addresses to reach servers (e.g., ff02::1:2 for all DHCP agents on the local link)​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DHCPv6 does </a:t>
            </a: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provide the default gateway</a:t>
            </a:r>
            <a:r>
              <a:rPr kumimoji="0" lang="en-US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so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routers use ICMPv6 Router Advertisements to inform hosts of the local router’s presence (the default route). DHCPv6 focuses on addresses and options like DNS. </a:t>
            </a:r>
            <a:endParaRPr kumimoji="0" lang="en-US" altLang="en-DK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Use Cases: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Networks might use stateless DHCPv6 when they want to use SLAAC for addresses but still need to send DNS server info to clients.</a:t>
            </a:r>
            <a:endParaRPr kumimoji="0" lang="en-US" altLang="en-DK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Stateful DHCPv6 is used when administrators want central control of IPv6 addressing (similar to DHCPv4), or for things like IPv6 Prefix Delegation to assign subnets to downstream routers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0" lang="en-DK" altLang="en-DK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2502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FFDFA-4DC3-5947-581C-54C6FD64D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040" y="0"/>
            <a:ext cx="10515600" cy="1325563"/>
          </a:xfrm>
        </p:spPr>
        <p:txBody>
          <a:bodyPr/>
          <a:lstStyle/>
          <a:p>
            <a:r>
              <a:rPr lang="en-GB" b="1" dirty="0"/>
              <a:t>DHCPv6 Process (Stateful SARR)</a:t>
            </a:r>
            <a:br>
              <a:rPr lang="en-GB" b="1" dirty="0"/>
            </a:br>
            <a:endParaRPr lang="en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79C88D-579A-D796-8291-A51BC8FFD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040" y="784066"/>
            <a:ext cx="10515600" cy="4351338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Solicit: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IPv6 client that needs configuration sends a DHCPv6 Solicit message, typically to the all-DHCP-servers multicast address, to find available DHCPv6 servers​</a:t>
            </a:r>
          </a:p>
          <a:p>
            <a:pPr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Advertise: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or more DHCPv6 servers respond with an Advertise message</a:t>
            </a:r>
          </a:p>
          <a:p>
            <a:pPr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Request: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client typically receives one or multiple Advertises.</a:t>
            </a:r>
          </a:p>
          <a:p>
            <a:pPr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Reply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The DHCPv6 server, upon receiving the Request, will allocate the address for that client and reply with a DHCPv6 Reply message​.</a:t>
            </a:r>
          </a:p>
          <a:p>
            <a:pPr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(If the server cannot </a:t>
            </a:r>
            <a:r>
              <a:rPr lang="en-GB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honor</a:t>
            </a: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request, it would send a decline message; also, clients can Renew and Release leases similarly with DHCPv6 specific messages.)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8803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B625E-76CB-18AB-294A-EADE4BA37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0"/>
            <a:ext cx="10515600" cy="1325563"/>
          </a:xfrm>
        </p:spPr>
        <p:txBody>
          <a:bodyPr/>
          <a:lstStyle/>
          <a:p>
            <a: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DHCPv6 Configuration (Cisco IOS)</a:t>
            </a:r>
            <a:b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lang="en-DK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0EE9D84-6DC5-E041-B76F-C631E729B2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25930" y="324363"/>
            <a:ext cx="11216639" cy="696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DK" altLang="en-DK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Create Pool:</a:t>
            </a:r>
            <a:r>
              <a:rPr kumimoji="0" lang="en-DK" altLang="en-DK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On the router acting as DHCPv6 server, define an IPv6 DHCP pool with a name. Within the pool, specify the IPv6 network prefix to be handed out (e.g., a </a:t>
            </a:r>
            <a:r>
              <a:rPr kumimoji="0" lang="en-DK" altLang="en-DK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/64</a:t>
            </a:r>
            <a:r>
              <a:rPr kumimoji="0" lang="en-DK" altLang="en-DK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prefix) and any options like DNS servers and domain name​</a:t>
            </a:r>
          </a:p>
          <a:p>
            <a:pPr lvl="2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DK" altLang="en-DK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ipv6 </a:t>
            </a:r>
            <a:r>
              <a:rPr kumimoji="0" lang="en-DK" altLang="en-DK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dhcp</a:t>
            </a:r>
            <a:r>
              <a:rPr kumimoji="0" lang="en-DK" altLang="en-DK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pool VLAN10_IPV6</a:t>
            </a:r>
          </a:p>
          <a:p>
            <a:pPr lvl="2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DK" altLang="en-DK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address prefix 2001:db8:10:1::/64 (prefix to delegate to clients)</a:t>
            </a:r>
          </a:p>
          <a:p>
            <a:pPr lvl="2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DK" altLang="en-DK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dns</a:t>
            </a:r>
            <a:r>
              <a:rPr kumimoji="0" lang="en-DK" altLang="en-DK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-server 2001:4860:4860::8888 (DNS IPv6 address)</a:t>
            </a:r>
          </a:p>
          <a:p>
            <a:pPr lvl="2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DK" altLang="en-DK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domain-name example.com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DK" altLang="en-DK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Interface Setup:</a:t>
            </a:r>
            <a:r>
              <a:rPr kumimoji="0" lang="en-DK" altLang="en-DK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On the interface that will serve the clients (e.g., the VLAN interface or physical interface facing the client network), enable DHCPv6. </a:t>
            </a:r>
            <a:endParaRPr kumimoji="0" lang="en-US" altLang="en-DK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DK" altLang="en-DK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Assign the interface a static IPv6 address for the subnet, and use the </a:t>
            </a:r>
            <a:r>
              <a:rPr kumimoji="0" lang="en-DK" altLang="en-DK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ipv6 </a:t>
            </a:r>
            <a:r>
              <a:rPr kumimoji="0" lang="en-DK" altLang="en-DK" sz="2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dhcp</a:t>
            </a:r>
            <a:r>
              <a:rPr kumimoji="0" lang="en-DK" altLang="en-DK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server &lt;pool-name&gt;</a:t>
            </a:r>
            <a:r>
              <a:rPr kumimoji="0" lang="en-DK" altLang="en-DK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DK" altLang="en-DK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command to link the previously created pool to that interface​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DK" altLang="en-DK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configure IPv6 RA flags: for stateful DHCPv6, </a:t>
            </a:r>
            <a:r>
              <a:rPr kumimoji="0" lang="en-DK" altLang="en-DK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set ipv6 </a:t>
            </a:r>
            <a:r>
              <a:rPr kumimoji="0" lang="en-DK" altLang="en-DK" sz="2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nd</a:t>
            </a:r>
            <a:r>
              <a:rPr kumimoji="0" lang="en-DK" altLang="en-DK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managed-config-flag </a:t>
            </a:r>
            <a:r>
              <a:rPr kumimoji="0" lang="en-DK" altLang="en-DK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 the interface (this tells clients via RA to use DHCPv6 for addresses)​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n-DK" altLang="en-DK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6913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DB1DAA-F49C-DB5B-9DB0-D01BB0E008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087A2-45CD-F3C5-DAD5-2C39B4F0C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0"/>
            <a:ext cx="10515600" cy="1325563"/>
          </a:xfrm>
        </p:spPr>
        <p:txBody>
          <a:bodyPr/>
          <a:lstStyle/>
          <a:p>
            <a: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DHCPv6 Configuration (Cisco IOS)</a:t>
            </a:r>
            <a:b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lang="en-DK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225F40E-2894-1AA8-0BD7-5D99359210D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1" y="1954193"/>
            <a:ext cx="11216639" cy="4094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DK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DHCPv6 Client Configuration: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On an IPv6 client (could be a router interface or a host), configure the interface to use DHCPv6. In Cisco IOS, this is done with 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ipv6 address </a:t>
            </a:r>
            <a:r>
              <a:rPr kumimoji="0" lang="en-DK" altLang="en-DK" sz="2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dhcp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on 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interface, along with ipv6 enable​</a:t>
            </a:r>
            <a:endParaRPr kumimoji="0" lang="en-US" altLang="en-DK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D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When the interface comes up, it will send a DHCPv6 Solicit. The client will receive an address from the DHCPv6 server if all is set up correctly. </a:t>
            </a:r>
            <a:endParaRPr kumimoji="0" lang="en-US" altLang="en-DK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 can verify on the client with 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show 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ipv6 interface brief 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(to see the assigned IPv6 address) and on the server with 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show ipv6 </a:t>
            </a:r>
            <a:r>
              <a:rPr kumimoji="0" lang="en-DK" altLang="en-DK" sz="2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dhcp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binding 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see active leases).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n-DK" altLang="en-DK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5517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0AC79-790A-E56D-0265-89C3908F0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DHCPv6 Configuration Example</a:t>
            </a:r>
            <a:b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lang="en-DK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FDC3824-7FFB-2BBB-8BD0-658DA689BED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908139"/>
            <a:ext cx="9020418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! On Router R1 (DHCPv6 Server for VLAN 10)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R1(config)# ipv6 dhcp pool VLAN10_IPV6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R1(config-dhcpv6)# address prefix 2001:db8:10:1::/64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R1(config-dhcpv6)# dns-server 2001:4860:4860::8888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R1(config-dhcpv6)# domain-name example.com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R1(config-dhcpv6)# exit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R1(config)# interface GigabitEthernet0/0.10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R1(config-if)# ipv6 address 2001:db8:10:1::1/64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R1(config-if)# ipv6 dhcp server VLAN10_IPV6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R1(config-if)# ipv6 nd managed-config-flag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R1(config-if)# no shutdown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f-ZA" altLang="en-DK" sz="2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! On Router R2 (DHCPv6 Client)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R2(config)# interface GigabitEthernet0/0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R2(config-if)# ipv6 address dhcp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R2(config-if)# ipv6 enable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R2(config-if)# no shutdown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2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0034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B3E404C-240D-DA36-E8CE-CC132129F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839" y="0"/>
            <a:ext cx="10515600" cy="715963"/>
          </a:xfrm>
        </p:spPr>
        <p:txBody>
          <a:bodyPr/>
          <a:lstStyle/>
          <a:p>
            <a:r>
              <a:rPr lang="af-ZA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comparing DHCPv4 and DHCPv6</a:t>
            </a:r>
            <a:endParaRPr lang="en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DC8B9104-5D75-E0AB-6B87-D64E8E21C4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1618425"/>
              </p:ext>
            </p:extLst>
          </p:nvPr>
        </p:nvGraphicFramePr>
        <p:xfrm>
          <a:off x="182880" y="715963"/>
          <a:ext cx="11826240" cy="6285520"/>
        </p:xfrm>
        <a:graphic>
          <a:graphicData uri="http://schemas.openxmlformats.org/drawingml/2006/table">
            <a:tbl>
              <a:tblPr/>
              <a:tblGrid>
                <a:gridCol w="3942080">
                  <a:extLst>
                    <a:ext uri="{9D8B030D-6E8A-4147-A177-3AD203B41FA5}">
                      <a16:colId xmlns:a16="http://schemas.microsoft.com/office/drawing/2014/main" val="2529299118"/>
                    </a:ext>
                  </a:extLst>
                </a:gridCol>
                <a:gridCol w="3942080">
                  <a:extLst>
                    <a:ext uri="{9D8B030D-6E8A-4147-A177-3AD203B41FA5}">
                      <a16:colId xmlns:a16="http://schemas.microsoft.com/office/drawing/2014/main" val="29873700"/>
                    </a:ext>
                  </a:extLst>
                </a:gridCol>
                <a:gridCol w="3942080">
                  <a:extLst>
                    <a:ext uri="{9D8B030D-6E8A-4147-A177-3AD203B41FA5}">
                      <a16:colId xmlns:a16="http://schemas.microsoft.com/office/drawing/2014/main" val="531409823"/>
                    </a:ext>
                  </a:extLst>
                </a:gridCol>
              </a:tblGrid>
              <a:tr h="334718">
                <a:tc>
                  <a:txBody>
                    <a:bodyPr/>
                    <a:lstStyle/>
                    <a:p>
                      <a:r>
                        <a:rPr lang="af-ZA" sz="2200" b="1"/>
                        <a:t>Feature</a:t>
                      </a:r>
                      <a:endParaRPr lang="af-ZA" sz="2200"/>
                    </a:p>
                  </a:txBody>
                  <a:tcPr marL="83680" marR="83680" marT="41840" marB="418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f-ZA" sz="2200" b="1" dirty="0"/>
                        <a:t>DHCPv4</a:t>
                      </a:r>
                      <a:endParaRPr lang="af-ZA" sz="2200" dirty="0"/>
                    </a:p>
                  </a:txBody>
                  <a:tcPr marL="83680" marR="83680" marT="41840" marB="418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f-ZA" sz="2200" b="1"/>
                        <a:t>DHCPv6</a:t>
                      </a:r>
                      <a:endParaRPr lang="af-ZA" sz="2200"/>
                    </a:p>
                  </a:txBody>
                  <a:tcPr marL="83680" marR="83680" marT="41840" marB="418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6315668"/>
                  </a:ext>
                </a:extLst>
              </a:tr>
              <a:tr h="836796">
                <a:tc>
                  <a:txBody>
                    <a:bodyPr/>
                    <a:lstStyle/>
                    <a:p>
                      <a:r>
                        <a:rPr lang="af-ZA" sz="2200" b="1"/>
                        <a:t>Communication</a:t>
                      </a:r>
                      <a:endParaRPr lang="af-ZA" sz="2200"/>
                    </a:p>
                  </a:txBody>
                  <a:tcPr marL="83680" marR="83680" marT="41840" marB="418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200"/>
                        <a:t>Uses </a:t>
                      </a:r>
                      <a:r>
                        <a:rPr lang="en-GB" sz="2200" b="1"/>
                        <a:t>IPv4 broadcasts</a:t>
                      </a:r>
                      <a:r>
                        <a:rPr lang="en-GB" sz="2200"/>
                        <a:t> (e.g., 255.255.255.255) to discover and offer IP addresses.</a:t>
                      </a:r>
                    </a:p>
                  </a:txBody>
                  <a:tcPr marL="83680" marR="83680" marT="41840" marB="418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200"/>
                        <a:t>Uses </a:t>
                      </a:r>
                      <a:r>
                        <a:rPr lang="en-GB" sz="2200" b="1"/>
                        <a:t>IPv6 multicast</a:t>
                      </a:r>
                      <a:r>
                        <a:rPr lang="en-GB" sz="2200"/>
                        <a:t> (e.g., ff02::1:2) for discovery and communication.</a:t>
                      </a:r>
                    </a:p>
                  </a:txBody>
                  <a:tcPr marL="83680" marR="83680" marT="41840" marB="418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6462876"/>
                  </a:ext>
                </a:extLst>
              </a:tr>
              <a:tr h="585757">
                <a:tc>
                  <a:txBody>
                    <a:bodyPr/>
                    <a:lstStyle/>
                    <a:p>
                      <a:r>
                        <a:rPr lang="af-ZA" sz="2200" b="1" dirty="0"/>
                        <a:t>Message Names</a:t>
                      </a:r>
                      <a:endParaRPr lang="af-ZA" sz="2200" dirty="0"/>
                    </a:p>
                  </a:txBody>
                  <a:tcPr marL="83680" marR="83680" marT="41840" marB="418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200" b="1"/>
                        <a:t>DORA</a:t>
                      </a:r>
                      <a:r>
                        <a:rPr lang="en-GB" sz="2200"/>
                        <a:t>: Discover → Offer → Request → Acknowledge</a:t>
                      </a:r>
                    </a:p>
                  </a:txBody>
                  <a:tcPr marL="83680" marR="83680" marT="41840" marB="418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f-ZA" sz="2200" b="1"/>
                        <a:t>SARR</a:t>
                      </a:r>
                      <a:r>
                        <a:rPr lang="af-ZA" sz="2200"/>
                        <a:t>: Solicit → Advertise → Request → Reply</a:t>
                      </a:r>
                    </a:p>
                  </a:txBody>
                  <a:tcPr marL="83680" marR="83680" marT="41840" marB="418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3171783"/>
                  </a:ext>
                </a:extLst>
              </a:tr>
              <a:tr h="836796">
                <a:tc>
                  <a:txBody>
                    <a:bodyPr/>
                    <a:lstStyle/>
                    <a:p>
                      <a:r>
                        <a:rPr lang="af-ZA" sz="2200" b="1" dirty="0"/>
                        <a:t>Default Gateway</a:t>
                      </a:r>
                      <a:endParaRPr lang="af-ZA" sz="2200" dirty="0"/>
                    </a:p>
                  </a:txBody>
                  <a:tcPr marL="83680" marR="83680" marT="41840" marB="418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200"/>
                        <a:t>Provided by DHCP as an option to clients.</a:t>
                      </a:r>
                    </a:p>
                  </a:txBody>
                  <a:tcPr marL="83680" marR="83680" marT="41840" marB="418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200"/>
                        <a:t>Not provided by DHCPv6; clients learn the gateway via </a:t>
                      </a:r>
                      <a:r>
                        <a:rPr lang="en-GB" sz="2200" b="1"/>
                        <a:t>Router Advertisements (RA)</a:t>
                      </a:r>
                      <a:r>
                        <a:rPr lang="en-GB" sz="2200"/>
                        <a:t>.</a:t>
                      </a:r>
                    </a:p>
                  </a:txBody>
                  <a:tcPr marL="83680" marR="83680" marT="41840" marB="418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4714755"/>
                  </a:ext>
                </a:extLst>
              </a:tr>
              <a:tr h="836796">
                <a:tc>
                  <a:txBody>
                    <a:bodyPr/>
                    <a:lstStyle/>
                    <a:p>
                      <a:r>
                        <a:rPr lang="af-ZA" sz="2200" b="1"/>
                        <a:t>Optional Addressing</a:t>
                      </a:r>
                      <a:endParaRPr lang="af-ZA" sz="2200"/>
                    </a:p>
                  </a:txBody>
                  <a:tcPr marL="83680" marR="83680" marT="41840" marB="418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200"/>
                        <a:t>Address comes from DHCP server (only one mode).</a:t>
                      </a:r>
                    </a:p>
                  </a:txBody>
                  <a:tcPr marL="83680" marR="83680" marT="41840" marB="418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200"/>
                        <a:t>Can operate in </a:t>
                      </a:r>
                      <a:r>
                        <a:rPr lang="en-GB" sz="2200" b="1"/>
                        <a:t>stateless</a:t>
                      </a:r>
                      <a:r>
                        <a:rPr lang="en-GB" sz="2200"/>
                        <a:t> (only options) or </a:t>
                      </a:r>
                      <a:r>
                        <a:rPr lang="en-GB" sz="2200" b="1"/>
                        <a:t>stateful</a:t>
                      </a:r>
                      <a:r>
                        <a:rPr lang="en-GB" sz="2200"/>
                        <a:t> (full address + options) modes.</a:t>
                      </a:r>
                    </a:p>
                  </a:txBody>
                  <a:tcPr marL="83680" marR="83680" marT="41840" marB="418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9196834"/>
                  </a:ext>
                </a:extLst>
              </a:tr>
              <a:tr h="334718">
                <a:tc>
                  <a:txBody>
                    <a:bodyPr/>
                    <a:lstStyle/>
                    <a:p>
                      <a:r>
                        <a:rPr lang="af-ZA" sz="2200" b="1"/>
                        <a:t>Ports Used</a:t>
                      </a:r>
                      <a:endParaRPr lang="af-ZA" sz="2200"/>
                    </a:p>
                  </a:txBody>
                  <a:tcPr marL="83680" marR="83680" marT="41840" marB="418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f-ZA" sz="2200" b="1"/>
                        <a:t>UDP 67</a:t>
                      </a:r>
                      <a:r>
                        <a:rPr lang="af-ZA" sz="2200"/>
                        <a:t> (server), </a:t>
                      </a:r>
                      <a:r>
                        <a:rPr lang="af-ZA" sz="2200" b="1"/>
                        <a:t>UDP 68</a:t>
                      </a:r>
                      <a:r>
                        <a:rPr lang="af-ZA" sz="2200"/>
                        <a:t> (client)</a:t>
                      </a:r>
                    </a:p>
                  </a:txBody>
                  <a:tcPr marL="83680" marR="83680" marT="41840" marB="418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f-ZA" sz="2200" b="1"/>
                        <a:t>UDP 547</a:t>
                      </a:r>
                      <a:r>
                        <a:rPr lang="af-ZA" sz="2200"/>
                        <a:t> (server), </a:t>
                      </a:r>
                      <a:r>
                        <a:rPr lang="af-ZA" sz="2200" b="1"/>
                        <a:t>UDP 546</a:t>
                      </a:r>
                      <a:r>
                        <a:rPr lang="af-ZA" sz="2200"/>
                        <a:t> (client)</a:t>
                      </a:r>
                    </a:p>
                  </a:txBody>
                  <a:tcPr marL="83680" marR="83680" marT="41840" marB="418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5812495"/>
                  </a:ext>
                </a:extLst>
              </a:tr>
              <a:tr h="585757">
                <a:tc>
                  <a:txBody>
                    <a:bodyPr/>
                    <a:lstStyle/>
                    <a:p>
                      <a:r>
                        <a:rPr lang="af-ZA" sz="2200" b="1"/>
                        <a:t>Protocol Response</a:t>
                      </a:r>
                      <a:endParaRPr lang="af-ZA" sz="2200"/>
                    </a:p>
                  </a:txBody>
                  <a:tcPr marL="83680" marR="83680" marT="41840" marB="418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200"/>
                        <a:t>DHCPv4 will not respond to DHCPv6 messages and vice versa.</a:t>
                      </a:r>
                    </a:p>
                  </a:txBody>
                  <a:tcPr marL="83680" marR="83680" marT="41840" marB="418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200" dirty="0"/>
                        <a:t>Separate protocol; only responds to DHCPv6 messages.</a:t>
                      </a:r>
                    </a:p>
                  </a:txBody>
                  <a:tcPr marL="83680" marR="83680" marT="41840" marB="418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72764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77755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25263-ACA9-36FB-9A10-85C7CDD87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lang="af-ZA" dirty="0"/>
              <a:t>The “Power of 2”</a:t>
            </a:r>
            <a:endParaRPr lang="en-DK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1FEB493-6BB2-76DB-ED0A-56E3AA62D7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7562412"/>
              </p:ext>
            </p:extLst>
          </p:nvPr>
        </p:nvGraphicFramePr>
        <p:xfrm>
          <a:off x="609600" y="3932555"/>
          <a:ext cx="10515600" cy="256032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270148649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34705124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4145518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af-ZA"/>
                        <a:t>Power of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f-ZA"/>
                        <a:t>Number of IPs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f-ZA"/>
                        <a:t>Usable Hosts (IPs - 2)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790841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/>
                        <a:t>2² =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DK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DK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810351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/>
                        <a:t>2³ =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DK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DK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160271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 dirty="0"/>
                        <a:t>2⁴ = 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DK" dirty="0"/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DK"/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013305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/>
                        <a:t>2⁵ = 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DK" dirty="0"/>
                        <a:t>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DK"/>
                        <a:t>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613605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/>
                        <a:t>2⁶ = 64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DK" dirty="0"/>
                        <a:t>64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DK" dirty="0"/>
                        <a:t>62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386297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/>
                        <a:t>2⁷ = 128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DK"/>
                        <a:t>128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DK" dirty="0"/>
                        <a:t>126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565106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F5E881B-2D47-4A83-907A-A678C2F8AF59}"/>
              </a:ext>
            </a:extLst>
          </p:cNvPr>
          <p:cNvSpPr txBox="1"/>
          <p:nvPr/>
        </p:nvSpPr>
        <p:spPr>
          <a:xfrm>
            <a:off x="609600" y="1930064"/>
            <a:ext cx="1188720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IP addressing, the number of </a:t>
            </a: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available IP addresses in a subnet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must always be a power of 2:</a:t>
            </a:r>
            <a:endParaRPr kumimoji="0" lang="en-US" altLang="en-DK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We subtract </a:t>
            </a: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IPs from each subnet:</a:t>
            </a:r>
            <a:b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 for </a:t>
            </a: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Network Address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(e.g. 192.168.1.0)</a:t>
            </a:r>
            <a:b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 for </a:t>
            </a: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Broadcast Address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(e.g. 192.168.1.63)</a:t>
            </a:r>
            <a:b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DK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4840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B4572-80CE-B62A-D0C5-86F62C893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Match Your Hosts to the Right Power</a:t>
            </a:r>
            <a:b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9791F-FB48-CE04-58A6-AFC43643C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/>
              <a:t>Let’s say you need to support </a:t>
            </a:r>
            <a:r>
              <a:rPr lang="en-GB" b="1" dirty="0"/>
              <a:t>58 devices</a:t>
            </a:r>
            <a:r>
              <a:rPr lang="en-GB" dirty="0"/>
              <a:t> in a network (like in your Subnet A):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Start checking which power of 2 gives you </a:t>
            </a:r>
            <a:r>
              <a:rPr lang="en-GB" b="1" dirty="0"/>
              <a:t>enough usable IPs</a:t>
            </a:r>
            <a:r>
              <a:rPr lang="en-GB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2⁵ = 32 → ❌ too small (only 30 usable)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2⁶ = 64 → ✅ perfect (62 usable IPs)</a:t>
            </a:r>
          </a:p>
          <a:p>
            <a:r>
              <a:rPr lang="en-GB" dirty="0"/>
              <a:t>So, we go with </a:t>
            </a:r>
            <a:r>
              <a:rPr lang="en-GB" b="1" dirty="0"/>
              <a:t>2⁶ = 64 IPs</a:t>
            </a:r>
            <a:endParaRPr lang="en-GB" dirty="0"/>
          </a:p>
          <a:p>
            <a:endParaRPr lang="en-DK" dirty="0"/>
          </a:p>
        </p:txBody>
      </p:sp>
    </p:spTree>
    <p:extLst>
      <p:ext uri="{BB962C8B-B14F-4D97-AF65-F5344CB8AC3E}">
        <p14:creationId xmlns:p14="http://schemas.microsoft.com/office/powerpoint/2010/main" val="26594777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AC610-3D0A-E7D5-853A-54DEB1E3E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Convert IP Count to Subnet Mask</a:t>
            </a:r>
            <a:b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lang="en-DK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5BF8D11-1433-A2E9-4258-869E297D36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73529" y="1116200"/>
            <a:ext cx="10335985" cy="4662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Now, how do we know what subnet mask gives </a:t>
            </a: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64 IPs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kumimoji="0" lang="en-US" altLang="en-DK" sz="3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0" lang="en-DK" altLang="en-DK" sz="3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IPv4 has </a:t>
            </a: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32 bits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total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kumimoji="0" lang="en-US" altLang="en-DK" sz="3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Subnet mask length (like /26, /27, etc.) tells you how many bits are used for the </a:t>
            </a: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network portion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DK" sz="3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32 = 2^(32 - x)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→ 32 - x = 6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→ x = 27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✅ Therefore, /26 gives you 64 IPs.</a:t>
            </a:r>
            <a:endParaRPr kumimoji="0" lang="en-DK" altLang="en-DK" sz="3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8488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5F0F9-49BB-4CA5-6124-EC06F2C0E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560" y="1096645"/>
            <a:ext cx="10515600" cy="1325563"/>
          </a:xfrm>
        </p:spPr>
        <p:txBody>
          <a:bodyPr>
            <a:normAutofit fontScale="90000"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Last Octet Values for Common Subnet Masks</a:t>
            </a:r>
            <a:b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br>
              <a:rPr kumimoji="0" lang="en-DK" altLang="en-DK" sz="5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lang="en-DK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7A04B9D-E828-4AF9-471D-EF6C4A5658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4313460"/>
              </p:ext>
            </p:extLst>
          </p:nvPr>
        </p:nvGraphicFramePr>
        <p:xfrm>
          <a:off x="838200" y="2538254"/>
          <a:ext cx="10515600" cy="292608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83790197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91892917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0123570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af-ZA"/>
                        <a:t>CIDR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f-ZA"/>
                        <a:t>Last Octet Binary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f-ZA"/>
                        <a:t>Decimal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387095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/>
                        <a:t>/24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DK"/>
                        <a:t>00000000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DK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959895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 dirty="0"/>
                        <a:t>/25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DK"/>
                        <a:t>10000000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DK" dirty="0"/>
                        <a:t>128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925475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 dirty="0"/>
                        <a:t>/26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DK"/>
                        <a:t>11000000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DK"/>
                        <a:t>192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5549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/>
                        <a:t>/27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DK"/>
                        <a:t>11100000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DK" dirty="0"/>
                        <a:t>224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253151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/>
                        <a:t>/28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DK"/>
                        <a:t>11110000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DK"/>
                        <a:t>240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038549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/>
                        <a:t>/29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DK"/>
                        <a:t>11111000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DK"/>
                        <a:t>248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77369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/>
                        <a:t>/30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DK"/>
                        <a:t>11111100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DK" dirty="0"/>
                        <a:t>252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62611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1267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8C6D3-888D-17CB-D5B1-D588DB2BA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f-ZA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DHCP?</a:t>
            </a:r>
            <a:br>
              <a:rPr lang="af-ZA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DK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3A6E5-E480-D7C7-5A3C-346AA3AEA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280" y="1253331"/>
            <a:ext cx="10515600" cy="4351338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af-ZA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Dynamic Host Configuration Protocol (DHCP)</a:t>
            </a:r>
            <a:r>
              <a:rPr lang="af-Z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client-server protocol that automatically assigns IP configuration to hosts on a network​.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f-Z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Instead of configuring IP addresses manually, devices request their network settings from a DHCP server.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f-Z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DHCP provides key network parameters to clients, including: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af-Z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 address and subnet mask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af-Z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Default gateway (router) address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af-Z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DNS server addresses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af-Z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settings (domain name, lease time, etc.)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f-Z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DHCP uses a centralized server to manage IP address pools, ensuring each client gets a unique address and preventing conflicts.</a:t>
            </a:r>
          </a:p>
        </p:txBody>
      </p:sp>
    </p:spTree>
    <p:extLst>
      <p:ext uri="{BB962C8B-B14F-4D97-AF65-F5344CB8AC3E}">
        <p14:creationId xmlns:p14="http://schemas.microsoft.com/office/powerpoint/2010/main" val="22598510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08367-CB1C-809D-8873-93AFD55B1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Subnet the network </a:t>
            </a:r>
            <a:r>
              <a:rPr lang="en-GB" dirty="0">
                <a:solidFill>
                  <a:srgbClr val="FF0000"/>
                </a:solidFill>
              </a:rPr>
              <a:t>192.168.1.0/</a:t>
            </a:r>
            <a:r>
              <a:rPr lang="en-GB" dirty="0"/>
              <a:t>24 to meet the following requirements:</a:t>
            </a:r>
            <a:br>
              <a:rPr lang="en-GB" dirty="0"/>
            </a:br>
            <a:endParaRPr lang="en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7831A-A64F-3DE0-D7FF-E5BA916A3A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a. One subnet, “Subnet A”, supporting 58 hosts (the client VLAN at R1). Subnet A: </a:t>
            </a:r>
          </a:p>
          <a:p>
            <a:pPr marL="0" indent="0">
              <a:buNone/>
            </a:pPr>
            <a:r>
              <a:rPr lang="en-GB" dirty="0"/>
              <a:t>	network :</a:t>
            </a:r>
            <a:r>
              <a:rPr lang="en-GB" i="1" dirty="0">
                <a:solidFill>
                  <a:srgbClr val="FF0000"/>
                </a:solidFill>
              </a:rPr>
              <a:t>192.168.1.0/26</a:t>
            </a:r>
          </a:p>
          <a:p>
            <a:pPr marL="0" indent="0">
              <a:buNone/>
            </a:pPr>
            <a:r>
              <a:rPr lang="en-GB" dirty="0"/>
              <a:t>	available </a:t>
            </a:r>
            <a:r>
              <a:rPr lang="en-GB" dirty="0" err="1"/>
              <a:t>ip</a:t>
            </a:r>
            <a:r>
              <a:rPr lang="en-GB" dirty="0"/>
              <a:t> address </a:t>
            </a:r>
            <a:r>
              <a:rPr lang="en-GB" i="1" dirty="0">
                <a:solidFill>
                  <a:srgbClr val="FF0000"/>
                </a:solidFill>
              </a:rPr>
              <a:t>192.168.1.1-192.168.1.62</a:t>
            </a:r>
          </a:p>
          <a:p>
            <a:pPr marL="0" indent="0">
              <a:buNone/>
            </a:pPr>
            <a:r>
              <a:rPr lang="en-GB" dirty="0"/>
              <a:t>	network address:</a:t>
            </a:r>
            <a:r>
              <a:rPr lang="en-GB" i="1" dirty="0">
                <a:solidFill>
                  <a:srgbClr val="FF0000"/>
                </a:solidFill>
              </a:rPr>
              <a:t>192.168.1.0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	broadcast address:</a:t>
            </a:r>
            <a:r>
              <a:rPr lang="en-GB" i="1" dirty="0">
                <a:solidFill>
                  <a:srgbClr val="FF0000"/>
                </a:solidFill>
              </a:rPr>
              <a:t>192.168.1.63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	</a:t>
            </a:r>
            <a:endParaRPr lang="en-DK" dirty="0"/>
          </a:p>
        </p:txBody>
      </p:sp>
    </p:spTree>
    <p:extLst>
      <p:ext uri="{BB962C8B-B14F-4D97-AF65-F5344CB8AC3E}">
        <p14:creationId xmlns:p14="http://schemas.microsoft.com/office/powerpoint/2010/main" val="29110389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844DE-D42D-A238-5DDB-B435B3694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4142D-504C-1027-2DA6-0B85566521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One subnet, “Subnet B”, supporting 28 hosts (the management VLAN at R1). </a:t>
            </a:r>
          </a:p>
          <a:p>
            <a:r>
              <a:rPr lang="en-GB" dirty="0"/>
              <a:t>Subnet B: </a:t>
            </a:r>
          </a:p>
          <a:p>
            <a:pPr marL="0" indent="0">
              <a:buNone/>
            </a:pPr>
            <a:r>
              <a:rPr lang="en-GB" dirty="0"/>
              <a:t>	network :</a:t>
            </a:r>
            <a:r>
              <a:rPr lang="en-GB" i="1" dirty="0">
                <a:solidFill>
                  <a:srgbClr val="FF0000"/>
                </a:solidFill>
              </a:rPr>
              <a:t>192.168.1.64/27</a:t>
            </a:r>
          </a:p>
          <a:p>
            <a:pPr marL="0" indent="0">
              <a:buNone/>
            </a:pPr>
            <a:r>
              <a:rPr lang="en-GB" dirty="0"/>
              <a:t>	available </a:t>
            </a:r>
            <a:r>
              <a:rPr lang="en-GB" dirty="0" err="1"/>
              <a:t>ip</a:t>
            </a:r>
            <a:r>
              <a:rPr lang="en-GB" dirty="0"/>
              <a:t> address </a:t>
            </a:r>
            <a:r>
              <a:rPr lang="en-GB" i="1" dirty="0">
                <a:solidFill>
                  <a:srgbClr val="FF0000"/>
                </a:solidFill>
              </a:rPr>
              <a:t>192.168.1.65-192.168.1.94</a:t>
            </a:r>
          </a:p>
          <a:p>
            <a:pPr marL="0" indent="0">
              <a:buNone/>
            </a:pPr>
            <a:r>
              <a:rPr lang="en-GB" dirty="0"/>
              <a:t>	network address:</a:t>
            </a:r>
            <a:r>
              <a:rPr lang="en-GB" i="1" dirty="0">
                <a:solidFill>
                  <a:srgbClr val="FF0000"/>
                </a:solidFill>
              </a:rPr>
              <a:t>192.168.1.64</a:t>
            </a:r>
          </a:p>
          <a:p>
            <a:pPr marL="0" indent="0">
              <a:buNone/>
            </a:pPr>
            <a:r>
              <a:rPr lang="en-GB" dirty="0"/>
              <a:t>	broadcast address:</a:t>
            </a:r>
            <a:r>
              <a:rPr lang="en-GB" i="1" dirty="0">
                <a:solidFill>
                  <a:srgbClr val="FF0000"/>
                </a:solidFill>
              </a:rPr>
              <a:t>192.168.1.95</a:t>
            </a:r>
          </a:p>
          <a:p>
            <a:pPr lvl="1"/>
            <a:endParaRPr lang="en-DK" dirty="0"/>
          </a:p>
        </p:txBody>
      </p:sp>
    </p:spTree>
    <p:extLst>
      <p:ext uri="{BB962C8B-B14F-4D97-AF65-F5344CB8AC3E}">
        <p14:creationId xmlns:p14="http://schemas.microsoft.com/office/powerpoint/2010/main" val="3120798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FB148-22AC-C829-AD03-12C97F4FE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0FAE7-1680-F57D-26D6-9F0335A4B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One subnet, “Subnet C”, supporting 12 hosts (the client network at R2). </a:t>
            </a:r>
          </a:p>
          <a:p>
            <a:r>
              <a:rPr lang="en-GB" dirty="0"/>
              <a:t>Subnet C: </a:t>
            </a:r>
          </a:p>
          <a:p>
            <a:pPr marL="0" indent="0">
              <a:buNone/>
            </a:pPr>
            <a:r>
              <a:rPr lang="en-GB" dirty="0"/>
              <a:t>	network :</a:t>
            </a:r>
            <a:r>
              <a:rPr lang="en-GB" i="1" dirty="0">
                <a:solidFill>
                  <a:srgbClr val="FF0000"/>
                </a:solidFill>
              </a:rPr>
              <a:t>192.168.1.96/28</a:t>
            </a:r>
          </a:p>
          <a:p>
            <a:pPr marL="0" indent="0">
              <a:buNone/>
            </a:pPr>
            <a:r>
              <a:rPr lang="en-GB" dirty="0"/>
              <a:t>	available </a:t>
            </a:r>
            <a:r>
              <a:rPr lang="en-GB" dirty="0" err="1"/>
              <a:t>ip</a:t>
            </a:r>
            <a:r>
              <a:rPr lang="en-GB" dirty="0"/>
              <a:t> address </a:t>
            </a:r>
            <a:r>
              <a:rPr lang="en-GB" i="1" dirty="0">
                <a:solidFill>
                  <a:srgbClr val="FF0000"/>
                </a:solidFill>
              </a:rPr>
              <a:t>192.168.1.97-192.168.1.110</a:t>
            </a:r>
          </a:p>
          <a:p>
            <a:pPr marL="0" indent="0">
              <a:buNone/>
            </a:pPr>
            <a:r>
              <a:rPr lang="en-GB" dirty="0"/>
              <a:t>	network address:</a:t>
            </a:r>
            <a:r>
              <a:rPr lang="en-GB" i="1" dirty="0">
                <a:solidFill>
                  <a:srgbClr val="FF0000"/>
                </a:solidFill>
              </a:rPr>
              <a:t>192.168.1.96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	broadcast address:</a:t>
            </a:r>
            <a:r>
              <a:rPr lang="en-GB" i="1" dirty="0">
                <a:solidFill>
                  <a:srgbClr val="FF0000"/>
                </a:solidFill>
              </a:rPr>
              <a:t>192.168.1.111</a:t>
            </a:r>
            <a:endParaRPr lang="en-DK" dirty="0"/>
          </a:p>
        </p:txBody>
      </p:sp>
    </p:spTree>
    <p:extLst>
      <p:ext uri="{BB962C8B-B14F-4D97-AF65-F5344CB8AC3E}">
        <p14:creationId xmlns:p14="http://schemas.microsoft.com/office/powerpoint/2010/main" val="1327920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Benefits of DHCP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Centralized IP management</a:t>
            </a:r>
          </a:p>
          <a:p>
            <a:pPr marL="0" indent="0">
              <a:lnSpc>
                <a:spcPct val="150000"/>
              </a:lnSpc>
              <a:buNone/>
            </a:pPr>
            <a:r>
              <a:rPr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Reduces configuration errors</a:t>
            </a:r>
          </a:p>
          <a:p>
            <a:pPr marL="0" indent="0">
              <a:lnSpc>
                <a:spcPct val="150000"/>
              </a:lnSpc>
              <a:buNone/>
            </a:pPr>
            <a:r>
              <a:rPr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Enables flexible IP allocation</a:t>
            </a:r>
          </a:p>
          <a:p>
            <a:pPr marL="0" indent="0">
              <a:lnSpc>
                <a:spcPct val="150000"/>
              </a:lnSpc>
              <a:buNone/>
            </a:pPr>
            <a:r>
              <a:rPr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Efficient use of IP addresses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F2C1A-1638-7BE6-3F07-52E6876B0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55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DHCP Operation</a:t>
            </a:r>
            <a:br>
              <a:rPr lang="en-GB" sz="55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DK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49A422-E926-AF7F-B2BE-5DD871A514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fontAlgn="base">
              <a:lnSpc>
                <a:spcPct val="150000"/>
              </a:lnSpc>
              <a:spcAft>
                <a:spcPts val="1500"/>
              </a:spcAft>
              <a:buNone/>
            </a:pPr>
            <a:r>
              <a:rPr lang="en-GB" sz="3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 accomplishes these tasks in one of three ways:</a:t>
            </a:r>
          </a:p>
          <a:p>
            <a:pPr algn="l" fontAlgn="base">
              <a:lnSpc>
                <a:spcPct val="15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3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Manual IP allocation </a:t>
            </a:r>
          </a:p>
          <a:p>
            <a:pPr algn="l" fontAlgn="base">
              <a:lnSpc>
                <a:spcPct val="15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3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Automatic IP allocation </a:t>
            </a:r>
          </a:p>
          <a:p>
            <a:pPr algn="l" fontAlgn="base">
              <a:lnSpc>
                <a:spcPct val="15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3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Dynamic IP allocation </a:t>
            </a:r>
          </a:p>
        </p:txBody>
      </p:sp>
    </p:spTree>
    <p:extLst>
      <p:ext uri="{BB962C8B-B14F-4D97-AF65-F5344CB8AC3E}">
        <p14:creationId xmlns:p14="http://schemas.microsoft.com/office/powerpoint/2010/main" val="3467738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2B27F-C4AD-4620-BEA3-060A5812C4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1253331"/>
            <a:ext cx="10515600" cy="435133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Discover: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new client (or one that needs an IP) broadcasts a </a:t>
            </a:r>
            <a:r>
              <a:rPr lang="en-GB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DHCPDISCOVER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message to find any DHCP servers​.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Offer: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DHCP server replies with a </a:t>
            </a:r>
            <a:r>
              <a:rPr lang="en-GB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DHCPOFFER, 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offering an available IP address and other network parameters to the client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Request: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client responds with a </a:t>
            </a:r>
            <a:r>
              <a:rPr lang="en-GB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DHCPREQUEST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message, indicating it accepts the offer and requests that IP address from the server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Acknowledge: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chosen DHCP server sends a </a:t>
            </a:r>
            <a:r>
              <a:rPr lang="en-GB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DHCPACK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(Acknowledgement) confirming the lease of the IP address to that client.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BE3F0B4-C473-89B0-E153-323B61EB86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135355"/>
            <a:ext cx="8851269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GB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DHCP DORA Process (IPv4)</a:t>
            </a:r>
            <a:br>
              <a:rPr lang="en-GB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kumimoji="0" lang="en-DK" altLang="en-DK" sz="5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380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CF03527-E48D-C03E-B025-6402C137DF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" y="165776"/>
            <a:ext cx="10942320" cy="6524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9938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09726-7FE4-3FBE-5EE8-F4C0CB168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0" lang="en-DK" altLang="en-DK" sz="4400" b="0" i="0" u="none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Ubuntu" panose="020B0504030602030204" pitchFamily="34" charset="0"/>
              </a:rPr>
              <a:t>parameters </a:t>
            </a:r>
            <a:r>
              <a:rPr kumimoji="0" lang="en-US" altLang="en-DK" sz="4400" b="0" i="0" u="none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Ubuntu" panose="020B0504030602030204" pitchFamily="34" charset="0"/>
              </a:rPr>
              <a:t>needed to </a:t>
            </a:r>
            <a:r>
              <a:rPr kumimoji="0" lang="en-DK" altLang="en-DK" sz="4400" b="0" i="0" u="none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Ubuntu" panose="020B0504030602030204" pitchFamily="34" charset="0"/>
              </a:rPr>
              <a:t>communicate fully on the network.</a:t>
            </a:r>
            <a:endParaRPr lang="en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446CE-118A-EB9B-1D1A-5984E3E8F9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en-DK" dirty="0"/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3B832137-3224-E353-F260-7C7EB04FB6D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150" y="-682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DK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A11F74-FEC6-A935-F7B1-140617380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3521" y="2514602"/>
            <a:ext cx="7594602" cy="3797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293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E5888-4E6A-7D88-FE11-299E6C7A9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f-ZA" sz="55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Configuring DHCP</a:t>
            </a:r>
            <a:br>
              <a:rPr lang="af-ZA" sz="55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DK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D6B1E-FFC2-07A0-5134-38072AB418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>
              <a:lnSpc>
                <a:spcPct val="150000"/>
              </a:lnSpc>
              <a:spcAft>
                <a:spcPts val="1500"/>
              </a:spcAft>
            </a:pPr>
            <a:r>
              <a:rPr lang="en-GB" sz="33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 will configure a DHCP server using a CISCO router and see how it assigns addresses to clients as we discussed in the previous section.</a:t>
            </a:r>
          </a:p>
          <a:p>
            <a:pPr algn="l" fontAlgn="base">
              <a:lnSpc>
                <a:spcPct val="150000"/>
              </a:lnSpc>
              <a:spcAft>
                <a:spcPts val="1500"/>
              </a:spcAft>
            </a:pPr>
            <a:r>
              <a:rPr lang="en-GB" sz="33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router’s interfaces as well as the HTTP server will be configured with static </a:t>
            </a:r>
            <a:r>
              <a:rPr lang="en-GB" sz="3300" b="0" i="0" dirty="0" err="1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ip</a:t>
            </a:r>
            <a:r>
              <a:rPr lang="en-GB" sz="33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addresses. The HTTP server is also acting as the DNS server.</a:t>
            </a:r>
          </a:p>
          <a:p>
            <a:pPr>
              <a:lnSpc>
                <a:spcPct val="150000"/>
              </a:lnSpc>
            </a:pPr>
            <a:endParaRPr lang="en-DK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473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DB58C-5AC2-686A-A4D2-F22287FDB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0" lang="en-US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SENARIO:</a:t>
            </a:r>
            <a:br>
              <a:rPr kumimoji="0" lang="en-US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</a:br>
            <a:r>
              <a:rPr kumimoji="0" lang="en-DK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You have a router that needs to assign IP addresses to devices in VLAN 10 using DHCP. The network for VLAN 10 is </a:t>
            </a:r>
            <a:r>
              <a:rPr kumimoji="0" lang="en-DK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 Unicode MS"/>
              </a:rPr>
              <a:t>10.1.10.0/24</a:t>
            </a:r>
            <a:r>
              <a:rPr kumimoji="0" lang="en-DK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, and the router's </a:t>
            </a:r>
            <a:r>
              <a:rPr kumimoji="0" lang="en-DK" altLang="en-DK" sz="22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subinterface</a:t>
            </a:r>
            <a:r>
              <a:rPr kumimoji="0" lang="en-DK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for this VLAN is </a:t>
            </a:r>
            <a:r>
              <a:rPr kumimoji="0" lang="en-DK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 Unicode MS"/>
              </a:rPr>
              <a:t>GigabitEthernet0/0.10</a:t>
            </a:r>
            <a:r>
              <a:rPr kumimoji="0" lang="en-DK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, with IP </a:t>
            </a:r>
            <a:r>
              <a:rPr kumimoji="0" lang="en-DK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 Unicode MS"/>
              </a:rPr>
              <a:t>10.1.10.1</a:t>
            </a:r>
            <a:r>
              <a:rPr kumimoji="0" lang="en-DK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. </a:t>
            </a:r>
            <a:br>
              <a:rPr kumimoji="0" lang="en-US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</a:br>
            <a:endParaRPr lang="en-DK" sz="2200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545C8-062D-F922-D12F-D029B597A0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kumimoji="0" lang="af-ZA" altLang="en-DK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Router(config)# interface GigabitEthernet0/0.10</a:t>
            </a:r>
          </a:p>
          <a:p>
            <a:pPr marL="0" indent="0">
              <a:buNone/>
            </a:pPr>
            <a:r>
              <a:rPr kumimoji="0" lang="af-ZA" altLang="en-DK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Router(config-subif)# encapsulation dot1Q 10</a:t>
            </a:r>
          </a:p>
          <a:p>
            <a:pPr marL="0" indent="0">
              <a:buNone/>
            </a:pPr>
            <a:r>
              <a:rPr kumimoji="0" lang="af-ZA" altLang="en-DK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Router(config-subif)# ip address 10.1.10.1 255.255.255.0</a:t>
            </a:r>
          </a:p>
          <a:p>
            <a:pPr marL="0" indent="0">
              <a:buNone/>
            </a:pPr>
            <a:r>
              <a:rPr kumimoji="0" lang="af-ZA" altLang="en-DK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Router(config-subif)# exit</a:t>
            </a:r>
          </a:p>
          <a:p>
            <a:pPr marL="0" indent="0">
              <a:buNone/>
            </a:pPr>
            <a:endParaRPr kumimoji="0" lang="af-ZA" altLang="en-DK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kumimoji="0" lang="af-ZA" altLang="en-DK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Router(config)# ip dhcp pool VLAN10</a:t>
            </a:r>
          </a:p>
          <a:p>
            <a:pPr marL="0" indent="0">
              <a:buNone/>
            </a:pPr>
            <a:r>
              <a:rPr kumimoji="0" lang="af-ZA" altLang="en-DK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Router(dhcp-config)# network 10.1.10.0 255.255.255.0</a:t>
            </a:r>
          </a:p>
          <a:p>
            <a:pPr marL="0" indent="0">
              <a:buNone/>
            </a:pPr>
            <a:r>
              <a:rPr kumimoji="0" lang="af-ZA" altLang="en-DK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Router(dhcp-config)# default-router 10.1.10.1</a:t>
            </a:r>
          </a:p>
          <a:p>
            <a:pPr marL="0" indent="0">
              <a:buNone/>
            </a:pPr>
            <a:r>
              <a:rPr kumimoji="0" lang="af-ZA" altLang="en-DK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Router(dhcp-config)# dns-server 8.8.8.8</a:t>
            </a:r>
          </a:p>
          <a:p>
            <a:pPr marL="0" indent="0">
              <a:buNone/>
            </a:pPr>
            <a:r>
              <a:rPr kumimoji="0" lang="af-ZA" altLang="en-DK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Router(dhcp-config)# exit</a:t>
            </a:r>
          </a:p>
          <a:p>
            <a:endParaRPr kumimoji="0" lang="en-DK" altLang="en-DK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en-DK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0A6F772-D4F1-25E6-9B14-180F27B796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54124131-03B9-136C-5559-77F35D7BF79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150" y="79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15261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1446</TotalTime>
  <Words>1707</Words>
  <Application>Microsoft Office PowerPoint</Application>
  <PresentationFormat>Widescreen</PresentationFormat>
  <Paragraphs>189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Arial Unicode MS</vt:lpstr>
      <vt:lpstr>Calibri</vt:lpstr>
      <vt:lpstr>Calibri Light</vt:lpstr>
      <vt:lpstr>Courier New</vt:lpstr>
      <vt:lpstr>Times New Roman</vt:lpstr>
      <vt:lpstr>Ubuntu</vt:lpstr>
      <vt:lpstr>Office Theme</vt:lpstr>
      <vt:lpstr>DHCP (Dynamic Host Configuration Protocol)  </vt:lpstr>
      <vt:lpstr>What is DHCP? </vt:lpstr>
      <vt:lpstr>Benefits of DHCP</vt:lpstr>
      <vt:lpstr>DHCP Operation </vt:lpstr>
      <vt:lpstr>DHCP DORA Process (IPv4) </vt:lpstr>
      <vt:lpstr>PowerPoint Presentation</vt:lpstr>
      <vt:lpstr>parameters needed to communicate fully on the network.</vt:lpstr>
      <vt:lpstr>Configuring DHCP </vt:lpstr>
      <vt:lpstr>SENARIO: You have a router that needs to assign IP addresses to devices in VLAN 10 using DHCP. The network for VLAN 10 is 10.1.10.0/24, and the router's subinterface for this VLAN is GigabitEthernet0/0.10, with IP 10.1.10.1.  </vt:lpstr>
      <vt:lpstr>DHCPv6 Overview </vt:lpstr>
      <vt:lpstr>DHCPv6 Process (Stateful SARR) </vt:lpstr>
      <vt:lpstr>DHCPv6 Configuration (Cisco IOS) </vt:lpstr>
      <vt:lpstr>DHCPv6 Configuration (Cisco IOS) </vt:lpstr>
      <vt:lpstr>DHCPv6 Configuration Example </vt:lpstr>
      <vt:lpstr>comparing DHCPv4 and DHCPv6</vt:lpstr>
      <vt:lpstr>The “Power of 2”</vt:lpstr>
      <vt:lpstr>Match Your Hosts to the Right Power </vt:lpstr>
      <vt:lpstr>Convert IP Count to Subnet Mask </vt:lpstr>
      <vt:lpstr>Last Octet Values for Common Subnet Masks  </vt:lpstr>
      <vt:lpstr>Subnet the network 192.168.1.0/24 to meet the following requirements: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hajarah ali</dc:creator>
  <cp:lastModifiedBy>hajarah ali</cp:lastModifiedBy>
  <cp:revision>4</cp:revision>
  <dcterms:created xsi:type="dcterms:W3CDTF">2025-03-24T18:29:47Z</dcterms:created>
  <dcterms:modified xsi:type="dcterms:W3CDTF">2025-03-31T11:31:58Z</dcterms:modified>
</cp:coreProperties>
</file>