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7" r:id="rId12"/>
    <p:sldId id="268" r:id="rId13"/>
    <p:sldId id="278" r:id="rId14"/>
    <p:sldId id="269" r:id="rId15"/>
    <p:sldId id="266" r:id="rId16"/>
    <p:sldId id="272" r:id="rId17"/>
    <p:sldId id="273" r:id="rId18"/>
    <p:sldId id="274" r:id="rId19"/>
    <p:sldId id="271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119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7FE3-AD39-E287-3112-87272D21B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B1097F-8B4D-7DA4-F9F5-060CA653B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1E88-CA8C-9184-2EFA-81687500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9AD5-8496-C585-2304-32F84A1C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C4A51-570E-5F1C-1030-5ADC6198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7747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1749-2D4C-1EDA-CE1D-2B7119A0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193F0-2FBD-EDB9-DE23-941940356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D76A6-24A4-108C-A09F-0AFFCABE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14A6-9DF1-40D4-08FE-C51EB69EA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8CBD7-17D5-570D-D569-3F25E069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3404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FD7DA-F331-5B96-3C4B-1E6181A60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A34A3-BE0C-9559-DB28-2A4A00564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A57FD-AC15-0CA5-CE76-E73432AC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EF95-2E19-20B3-9931-9D98F403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B9342-E600-9FD2-32BB-C295D449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050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FB85-7CBE-A539-84F1-4D4E34BA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5692E-7B7C-ED6C-EB4F-750A5BE12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D9DC8-EE3D-77B7-5961-1576AA6D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4BA85-2144-39B7-22AA-E508E10C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172D-D434-3FD8-D71C-4320D7F9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5714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653A-77CB-8609-2464-60F466EB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07DD8-C80B-0636-AB25-C01661A32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670CF-DAE8-A631-0FFF-15A026F3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77126-E549-80EB-524F-2B1FCC9B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F94E-6B0E-30E7-0BB1-F6308E33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6337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8ED29-4549-0319-49EB-158D834D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45FD1-F18C-3E09-6DE9-8DB6D2AFB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5986E-8B41-70A9-9429-B51250BF8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C1A37-59A0-77FD-A36B-4CAFA1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2EB6C-B684-7131-13DD-AD961509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10CD0-4D1D-5081-547D-E019C9D0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331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C9FB-8CD0-9BFB-FF02-F80A5159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848CD-652E-B677-6302-7166B4518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CFECA-EDAD-89BD-D773-3A8783AFF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832B1-3994-CEA8-0442-C4AA0A2F2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B7FCF-CC9F-9B22-FBFF-258BAB930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BC13C0-0595-CD07-2469-B8060187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2B0D1-312C-E010-284C-A5019B9C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71D5-9AAB-695E-E36C-E6710495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5881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D063-52DE-D4A5-9765-C4976B48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0A16B-C94C-149A-05A7-D67EF65F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D257-26F8-36ED-9DD7-8AE27C92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E458D-6054-D18E-EC04-A37DE746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457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51A3F-4D6B-1BA1-32D2-20C32564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C5E24-B7A3-A21D-6E61-C4BB7741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F38A4-81E3-1E94-98ED-F7D722B4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494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1F7B7-640D-7B79-0F3D-946FEE97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8FA68-61D1-A081-1356-A2ADC1873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EC1B5-84FE-9644-F10A-A77A3980D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1B906-D0CD-5151-81F0-A7261B61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11AE0-C3CA-DA9C-8DF4-CDB930BE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E1508-1E71-AD13-5D41-E8FF33A0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2403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F011-2A42-FB23-BB27-FE0C42C8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91745-D7E9-7298-2391-86F05D215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4DBF1-EA2D-04F8-6E08-9DD2B9133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AAE9-D828-DEA0-5D30-FE838CCC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3CE0D-9F71-5D30-7EE1-D5DDF4CC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23A13-83AC-73C3-83D2-CB96E71A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765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93673-534B-293A-7E46-CD6819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F596D-447C-A99B-FE82-50971D1C1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0642D-EB49-20E9-DE4B-EC5AE7A8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B1E1-E3B6-4ECF-AA81-98FD41E3DFAE}" type="datetimeFigureOut">
              <a:rPr lang="en-DK" smtClean="0"/>
              <a:t>30/03/2025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7E00-DB08-2958-A31F-D741B10BA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95EC-831A-4860-1E14-F046896A0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3099-353F-43E6-ADB1-469520847B3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0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5C4F-406E-2642-AD80-F74401D64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29" y="529080"/>
            <a:ext cx="13852965" cy="238760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DK" altLang="en-DK" sz="5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DHCP (Dynamic Host Configuration Protocol)</a:t>
            </a:r>
            <a:br>
              <a:rPr kumimoji="0" lang="en-DK" altLang="en-DK" sz="5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DK" altLang="en-DK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A418B5-876D-CA0A-3A58-B4FD4C852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14245" tIns="214245" rIns="214245" bIns="21424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DK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832155-C909-ED2A-C8F3-1D7A5FC1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DK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6A0372-17A5-212D-016A-5CABBFAE4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35"/>
            <a:ext cx="65" cy="4580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4ECC5E-DE26-9CF5-B2E3-0D5B56801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40" y="2200714"/>
            <a:ext cx="8919660" cy="390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8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14C8-2DD1-9D0B-5FE1-D0B99328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DHCPv6 Overview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B23FF1-EC2B-2110-4DF0-B95D6DB18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1480" y="1434423"/>
            <a:ext cx="11384806" cy="561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DHCPv6 communicates over UDP port 546 (client) and 547 (server)​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DHCPv6 uses IPv6 multicast addresses to reach servers (e.g., ff02::1:2 for all DHCP agents on the local link)​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DHCPv6 does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provide the default gateway</a:t>
            </a:r>
            <a:r>
              <a:rPr kumimoji="0" lang="en-US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routers use ICMPv6 Router Advertisements to inform hosts of the local router’s presence (the default route). DHCPv6 focuses on addresses and options like DNS.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Cases: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Networks might use stateless DHCPv6 when they want to use SLAAC for addresses but still need to send DNS server info to clients.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Stateful DHCPv6 is used when administrators want central control of IPv6 addressing (similar to DHCPv4), or for things like IPv6 Prefix Delegation to assign subnets to downstream routers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5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FDFA-4DC3-5947-581C-54C6FD64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0"/>
            <a:ext cx="10515600" cy="1325563"/>
          </a:xfrm>
        </p:spPr>
        <p:txBody>
          <a:bodyPr/>
          <a:lstStyle/>
          <a:p>
            <a:r>
              <a:rPr lang="en-GB" b="1" dirty="0"/>
              <a:t>DHCPv6 Process (Stateful SARR)</a:t>
            </a:r>
            <a:br>
              <a:rPr lang="en-GB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9C88D-579A-D796-8291-A51BC8FFD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78406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IPv6 client that needs configuration sends a DHCPv6 Solicit message, typically to the all-DHCP-servers multicast address, to find available DHCPv6 servers​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Advertise: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or more DHCPv6 servers respond with an Advertise message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typically receives one or multiple Advertises.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DHCPv6 server, upon receiving the Request, will allocate the address for that client and reply with a DHCPv6 Reply message​.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the server cannot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request, it would send a decline message; also, clients can Renew and Release leases similarly with DHCPv6 specific messages.)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8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625E-76CB-18AB-294A-EADE4BA3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DHCPv6 Configuration (Cisco IOS)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0EE9D84-6DC5-E041-B76F-C631E729B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5930" y="324363"/>
            <a:ext cx="11216639" cy="696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Pool: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the router acting as DHCPv6 server, define an IPv6 DHCP pool with a name. Within the pool, specify the IPv6 network prefix to be handed out (e.g., a </a:t>
            </a:r>
            <a:r>
              <a:rPr kumimoji="0" lang="en-DK" altLang="en-DK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/64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prefix) and any options like DNS servers and domain name​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DK" altLang="en-DK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</a:t>
            </a:r>
            <a:r>
              <a:rPr kumimoji="0" lang="en-DK" altLang="en-DK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dhcp</a:t>
            </a:r>
            <a:r>
              <a:rPr kumimoji="0" lang="en-DK" altLang="en-DK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pool VLAN10_IPV6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DK" altLang="en-DK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address prefix 2001:db8:10:1::/64 (prefix to delegate to clients)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DK" altLang="en-DK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kumimoji="0" lang="en-DK" altLang="en-DK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-server 2001:4860:4860::8888 (DNS IPv6 address)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DK" altLang="en-DK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domain-name example.com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Interface Setup: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the interface that will serve the clients (e.g., the VLAN interface or physical interface facing the client network), enable DHCPv6. </a:t>
            </a:r>
            <a:endParaRPr kumimoji="0" lang="en-US" altLang="en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Assign the interface a static IPv6 address for the subnet, and use the 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</a:t>
            </a:r>
            <a:r>
              <a:rPr kumimoji="0" lang="en-DK" altLang="en-DK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dhcp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server &lt;pool-name&gt;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command to link the previously created pool to that interface​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configure IPv6 RA flags: for stateful DHCPv6, 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 ipv6 </a:t>
            </a:r>
            <a:r>
              <a:rPr kumimoji="0" lang="en-DK" altLang="en-DK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managed-config-flag 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the interface (this tells clients via RA to use DHCPv6 for addresses)​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DK" altLang="en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9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DB1DAA-F49C-DB5B-9DB0-D01BB0E00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87A2-45CD-F3C5-DAD5-2C39B4F0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DHCPv6 Configuration (Cisco IOS)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225F40E-2894-1AA8-0BD7-5D99359210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954193"/>
            <a:ext cx="11216639" cy="409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DK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DHCPv6 Client Configuration: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an IPv6 client (could be a router interface or a host), configure the interface to use DHCPv6. In Cisco IOS, this is done with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address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dhcp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interface, along with ipv6 enable​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D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When the interface comes up, it will send a DHCPv6 Solicit. The client will receive an address from the DHCPv6 server if all is set up correctly.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can verify on the client with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interface brief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(to see the assigned IPv6 address) and on the server with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 ipv6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dhcp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binding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see active leases).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51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AC79-790A-E56D-0265-89C3908F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DHCPv6 Configuration Example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DC3824-7FFB-2BBB-8BD0-658DA689B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908139"/>
            <a:ext cx="902041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 On Router R1 (DHCPv6 Server for VLAN 10)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R1(config)# ipv6 dhcp pool VLAN10_IPV6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R1(config-dhcpv6)# address prefix 2001:db8:10:1::/64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R1(config-dhcpv6)# dns-server 2001:4860:4860::8888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R1(config-dhcpv6)# domain-name example.com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R1(config-dhcpv6)# exit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R1(config)# interface GigabitEthernet0/0.10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R1(config-if)# ipv6 address 2001:db8:10:1::1/64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R1(config-if)# ipv6 dhcp server VLAN10_IPV6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R1(config-if)# ipv6 nd managed-config-flag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R1(config-if)# no shutdown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f-ZA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 On Router R2 (DHCPv6 Client)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R2(config)# interface GigabitEthernet0/0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R2(config-if)# ipv6 address dhcp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R2(config-if)# ipv6 enable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R2(config-if)# no shutdown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0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3E404C-240D-DA36-E8CE-CC132129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39" y="0"/>
            <a:ext cx="10515600" cy="715963"/>
          </a:xfrm>
        </p:spPr>
        <p:txBody>
          <a:bodyPr/>
          <a:lstStyle/>
          <a:p>
            <a:r>
              <a:rPr lang="af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DHCPv4 and DHCPv6</a:t>
            </a: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C8B9104-5D75-E0AB-6B87-D64E8E21C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618425"/>
              </p:ext>
            </p:extLst>
          </p:nvPr>
        </p:nvGraphicFramePr>
        <p:xfrm>
          <a:off x="182880" y="715963"/>
          <a:ext cx="11826240" cy="6285520"/>
        </p:xfrm>
        <a:graphic>
          <a:graphicData uri="http://schemas.openxmlformats.org/drawingml/2006/table">
            <a:tbl>
              <a:tblPr/>
              <a:tblGrid>
                <a:gridCol w="3942080">
                  <a:extLst>
                    <a:ext uri="{9D8B030D-6E8A-4147-A177-3AD203B41FA5}">
                      <a16:colId xmlns:a16="http://schemas.microsoft.com/office/drawing/2014/main" val="2529299118"/>
                    </a:ext>
                  </a:extLst>
                </a:gridCol>
                <a:gridCol w="3942080">
                  <a:extLst>
                    <a:ext uri="{9D8B030D-6E8A-4147-A177-3AD203B41FA5}">
                      <a16:colId xmlns:a16="http://schemas.microsoft.com/office/drawing/2014/main" val="29873700"/>
                    </a:ext>
                  </a:extLst>
                </a:gridCol>
                <a:gridCol w="3942080">
                  <a:extLst>
                    <a:ext uri="{9D8B030D-6E8A-4147-A177-3AD203B41FA5}">
                      <a16:colId xmlns:a16="http://schemas.microsoft.com/office/drawing/2014/main" val="531409823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r>
                        <a:rPr lang="af-ZA" sz="2200" b="1"/>
                        <a:t>Feature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2200" b="1" dirty="0"/>
                        <a:t>DHCPv4</a:t>
                      </a:r>
                      <a:endParaRPr lang="af-ZA" sz="2200" dirty="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2200" b="1"/>
                        <a:t>DHCPv6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315668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r>
                        <a:rPr lang="af-ZA" sz="2200" b="1"/>
                        <a:t>Communication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Uses </a:t>
                      </a:r>
                      <a:r>
                        <a:rPr lang="en-GB" sz="2200" b="1"/>
                        <a:t>IPv4 broadcasts</a:t>
                      </a:r>
                      <a:r>
                        <a:rPr lang="en-GB" sz="2200"/>
                        <a:t> (e.g., 255.255.255.255) to discover and offer IP addresses.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Uses </a:t>
                      </a:r>
                      <a:r>
                        <a:rPr lang="en-GB" sz="2200" b="1"/>
                        <a:t>IPv6 multicast</a:t>
                      </a:r>
                      <a:r>
                        <a:rPr lang="en-GB" sz="2200"/>
                        <a:t> (e.g., ff02::1:2) for discovery and communication.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62876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r>
                        <a:rPr lang="af-ZA" sz="2200" b="1" dirty="0"/>
                        <a:t>Message Names</a:t>
                      </a:r>
                      <a:endParaRPr lang="af-ZA" sz="2200" dirty="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/>
                        <a:t>DORA</a:t>
                      </a:r>
                      <a:r>
                        <a:rPr lang="en-GB" sz="2200"/>
                        <a:t>: Discover → Offer → Request → Acknowledge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2200" b="1"/>
                        <a:t>SARR</a:t>
                      </a:r>
                      <a:r>
                        <a:rPr lang="af-ZA" sz="2200"/>
                        <a:t>: Solicit → Advertise → Request → Reply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171783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r>
                        <a:rPr lang="af-ZA" sz="2200" b="1" dirty="0"/>
                        <a:t>Default Gateway</a:t>
                      </a:r>
                      <a:endParaRPr lang="af-ZA" sz="2200" dirty="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Provided by DHCP as an option to clients.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Not provided by DHCPv6; clients learn the gateway via </a:t>
                      </a:r>
                      <a:r>
                        <a:rPr lang="en-GB" sz="2200" b="1"/>
                        <a:t>Router Advertisements (RA)</a:t>
                      </a:r>
                      <a:r>
                        <a:rPr lang="en-GB" sz="2200"/>
                        <a:t>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714755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r>
                        <a:rPr lang="af-ZA" sz="2200" b="1"/>
                        <a:t>Optional Addressing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Address comes from DHCP server (only one mode).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Can operate in </a:t>
                      </a:r>
                      <a:r>
                        <a:rPr lang="en-GB" sz="2200" b="1"/>
                        <a:t>stateless</a:t>
                      </a:r>
                      <a:r>
                        <a:rPr lang="en-GB" sz="2200"/>
                        <a:t> (only options) or </a:t>
                      </a:r>
                      <a:r>
                        <a:rPr lang="en-GB" sz="2200" b="1"/>
                        <a:t>stateful</a:t>
                      </a:r>
                      <a:r>
                        <a:rPr lang="en-GB" sz="2200"/>
                        <a:t> (full address + options) modes.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19683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af-ZA" sz="2200" b="1"/>
                        <a:t>Ports Used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2200" b="1"/>
                        <a:t>UDP 67</a:t>
                      </a:r>
                      <a:r>
                        <a:rPr lang="af-ZA" sz="2200"/>
                        <a:t> (server), </a:t>
                      </a:r>
                      <a:r>
                        <a:rPr lang="af-ZA" sz="2200" b="1"/>
                        <a:t>UDP 68</a:t>
                      </a:r>
                      <a:r>
                        <a:rPr lang="af-ZA" sz="2200"/>
                        <a:t> (client)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2200" b="1"/>
                        <a:t>UDP 547</a:t>
                      </a:r>
                      <a:r>
                        <a:rPr lang="af-ZA" sz="2200"/>
                        <a:t> (server), </a:t>
                      </a:r>
                      <a:r>
                        <a:rPr lang="af-ZA" sz="2200" b="1"/>
                        <a:t>UDP 546</a:t>
                      </a:r>
                      <a:r>
                        <a:rPr lang="af-ZA" sz="2200"/>
                        <a:t> (client)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12495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r>
                        <a:rPr lang="af-ZA" sz="2200" b="1"/>
                        <a:t>Protocol Response</a:t>
                      </a:r>
                      <a:endParaRPr lang="af-ZA" sz="2200"/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DHCPv4 will not respond to DHCPv6 messages and vice versa.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Separate protocol; only responds to DHCPv6 messages.</a:t>
                      </a:r>
                    </a:p>
                  </a:txBody>
                  <a:tcPr marL="83680" marR="83680" marT="41840" marB="41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276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7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5263-ACA9-36FB-9A10-85C7CDD8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lang="af-ZA" dirty="0"/>
              <a:t>The “Power of 2”</a:t>
            </a:r>
            <a:endParaRPr lang="en-D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FEB493-6BB2-76DB-ED0A-56E3AA62D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562412"/>
              </p:ext>
            </p:extLst>
          </p:nvPr>
        </p:nvGraphicFramePr>
        <p:xfrm>
          <a:off x="609600" y="3932555"/>
          <a:ext cx="10515600" cy="256032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70148649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4347051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14551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/>
                        <a:t>Power of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/>
                        <a:t>Number of 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/>
                        <a:t>Usable Hosts (IPs - 2)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908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2² =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03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2³ =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602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 dirty="0"/>
                        <a:t>2⁴ =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133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2⁵ =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136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2⁶ = 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862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2⁷ = 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510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F5E881B-2D47-4A83-907A-A678C2F8AF59}"/>
              </a:ext>
            </a:extLst>
          </p:cNvPr>
          <p:cNvSpPr txBox="1"/>
          <p:nvPr/>
        </p:nvSpPr>
        <p:spPr>
          <a:xfrm>
            <a:off x="609600" y="1930064"/>
            <a:ext cx="11887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IP addressing, the number of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available IP addresses in a subnet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must always be a power of 2: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subtract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IPs from each subnet:</a:t>
            </a:r>
            <a:b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for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Network Address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(e.g. 192.168.1.0)</a:t>
            </a:r>
            <a:b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for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Broadcast Address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(e.g. 192.168.1.63)</a:t>
            </a:r>
            <a:b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8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B4572-80CE-B62A-D0C5-86F62C89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 Your Hosts to the Right Power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791F-FB48-CE04-58A6-AFC43643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Let’s say you need to support </a:t>
            </a:r>
            <a:r>
              <a:rPr lang="en-GB" b="1" dirty="0"/>
              <a:t>58 devices</a:t>
            </a:r>
            <a:r>
              <a:rPr lang="en-GB" dirty="0"/>
              <a:t> in a network (like in your Subnet A):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Start checking which power of 2 gives you </a:t>
            </a:r>
            <a:r>
              <a:rPr lang="en-GB" b="1" dirty="0"/>
              <a:t>enough usable IPs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2⁵ = 32 → ❌ too small (only 30 usable)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2⁶ = 64 → ✅ perfect (62 usable IPs)</a:t>
            </a:r>
          </a:p>
          <a:p>
            <a:r>
              <a:rPr lang="en-GB" dirty="0"/>
              <a:t>So, we go with </a:t>
            </a:r>
            <a:r>
              <a:rPr lang="en-GB" b="1" dirty="0"/>
              <a:t>2⁶ = 64 IPs</a:t>
            </a:r>
            <a:endParaRPr lang="en-GB" dirty="0"/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659477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AC610-3D0A-E7D5-853A-54DEB1E3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Convert IP Count to Subnet Mask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5BF8D11-1433-A2E9-4258-869E297D36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3529" y="1116200"/>
            <a:ext cx="10335985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Now, how do we know what subnet mask gives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 IPs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DK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IPv4 has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 bits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total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Subnet mask length (like /26, /27, etc.) tells you how many bits are used for the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network portion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 = 2^(32 - x)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32 - x = 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x = 27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✅ Therefore, /26 gives you 64 IPs.</a:t>
            </a:r>
            <a:endParaRPr kumimoji="0" lang="en-DK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48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5F0F9-49BB-4CA5-6124-EC06F2C0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1096645"/>
            <a:ext cx="10515600" cy="1325563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Last Octet Values for Common Subnet Masks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DK" altLang="en-DK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04B9D-E828-4AF9-471D-EF6C4A565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313460"/>
              </p:ext>
            </p:extLst>
          </p:nvPr>
        </p:nvGraphicFramePr>
        <p:xfrm>
          <a:off x="838200" y="2538254"/>
          <a:ext cx="10515600" cy="292608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83790197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1892917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12357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/>
                        <a:t>CIDR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/>
                        <a:t>Last Octet Binary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/>
                        <a:t>Decimal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870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00000000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98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 dirty="0"/>
                        <a:t>/25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10000000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54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 dirty="0"/>
                        <a:t>/26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11000000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/27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11100000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224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531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/28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11110000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240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385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/29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11111000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248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36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DK"/>
                        <a:t>/30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/>
                        <a:t>11111100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DK" dirty="0"/>
                        <a:t>252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26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6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C6D3-888D-17CB-D5B1-D588DB2B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f-ZA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DHCP?</a:t>
            </a:r>
            <a:br>
              <a:rPr lang="af-ZA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A6E5-E480-D7C7-5A3C-346AA3AEA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253331"/>
            <a:ext cx="10515600" cy="435133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f-Z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Host Configuration Protocol (DHCP)</a:t>
            </a: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client-server protocol that automatically assigns IP configuration to hosts on a network​.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configuring IP addresses manually, devices request their network settings from a DHCP server.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DHCP provides key network parameters to clients,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address and subnet mask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gateway (router)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 server addresses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settings (domain name, lease time,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f-Z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DHCP uses a centralized server to manage IP address pools, ensuring each client gets a unique address and preventing conflicts.</a:t>
            </a:r>
          </a:p>
        </p:txBody>
      </p:sp>
    </p:spTree>
    <p:extLst>
      <p:ext uri="{BB962C8B-B14F-4D97-AF65-F5344CB8AC3E}">
        <p14:creationId xmlns:p14="http://schemas.microsoft.com/office/powerpoint/2010/main" val="225985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8367-CB1C-809D-8873-93AFD55B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Subnet the network </a:t>
            </a:r>
            <a:r>
              <a:rPr lang="en-GB" dirty="0">
                <a:solidFill>
                  <a:srgbClr val="FF0000"/>
                </a:solidFill>
              </a:rPr>
              <a:t>192.168.1.0/</a:t>
            </a:r>
            <a:r>
              <a:rPr lang="en-GB" dirty="0"/>
              <a:t>24 to meet the following requirements:</a:t>
            </a:r>
            <a:br>
              <a:rPr lang="en-GB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831A-A64F-3DE0-D7FF-E5BA916A3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a. One subnet, “Subnet A”, supporting 58 hosts (the client VLAN at R1). Subnet A: </a:t>
            </a:r>
          </a:p>
          <a:p>
            <a:pPr marL="0" indent="0">
              <a:buNone/>
            </a:pPr>
            <a:r>
              <a:rPr lang="en-GB" dirty="0"/>
              <a:t>	network :</a:t>
            </a:r>
            <a:r>
              <a:rPr lang="en-GB" i="1" dirty="0">
                <a:solidFill>
                  <a:srgbClr val="FF0000"/>
                </a:solidFill>
              </a:rPr>
              <a:t>192.168.1.0/26</a:t>
            </a:r>
          </a:p>
          <a:p>
            <a:pPr marL="0" indent="0">
              <a:buNone/>
            </a:pPr>
            <a:r>
              <a:rPr lang="en-GB" dirty="0"/>
              <a:t>	available </a:t>
            </a:r>
            <a:r>
              <a:rPr lang="en-GB" dirty="0" err="1"/>
              <a:t>ip</a:t>
            </a:r>
            <a:r>
              <a:rPr lang="en-GB" dirty="0"/>
              <a:t> address </a:t>
            </a:r>
            <a:r>
              <a:rPr lang="en-GB" i="1" dirty="0">
                <a:solidFill>
                  <a:srgbClr val="FF0000"/>
                </a:solidFill>
              </a:rPr>
              <a:t>192.168.1.1-192.168.1.62</a:t>
            </a:r>
          </a:p>
          <a:p>
            <a:pPr marL="0" indent="0">
              <a:buNone/>
            </a:pPr>
            <a:r>
              <a:rPr lang="en-GB" dirty="0"/>
              <a:t>	network address:</a:t>
            </a:r>
            <a:r>
              <a:rPr lang="en-GB" i="1" dirty="0">
                <a:solidFill>
                  <a:srgbClr val="FF0000"/>
                </a:solidFill>
              </a:rPr>
              <a:t>192.168.1.0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broadcast address:</a:t>
            </a:r>
            <a:r>
              <a:rPr lang="en-GB" i="1" dirty="0">
                <a:solidFill>
                  <a:srgbClr val="FF0000"/>
                </a:solidFill>
              </a:rPr>
              <a:t>192.168.1.63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911038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44DE-D42D-A238-5DDB-B435B369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142D-504C-1027-2DA6-0B8556652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subnet, “Subnet B”, supporting 28 hosts (the management VLAN at R1). </a:t>
            </a:r>
          </a:p>
          <a:p>
            <a:r>
              <a:rPr lang="en-GB" dirty="0"/>
              <a:t>Subnet B: </a:t>
            </a:r>
          </a:p>
          <a:p>
            <a:pPr marL="0" indent="0">
              <a:buNone/>
            </a:pPr>
            <a:r>
              <a:rPr lang="en-GB" dirty="0"/>
              <a:t>	network :</a:t>
            </a:r>
            <a:r>
              <a:rPr lang="en-GB" i="1" dirty="0">
                <a:solidFill>
                  <a:srgbClr val="FF0000"/>
                </a:solidFill>
              </a:rPr>
              <a:t>192.168.1.64/27</a:t>
            </a:r>
          </a:p>
          <a:p>
            <a:pPr marL="0" indent="0">
              <a:buNone/>
            </a:pPr>
            <a:r>
              <a:rPr lang="en-GB" dirty="0"/>
              <a:t>	available </a:t>
            </a:r>
            <a:r>
              <a:rPr lang="en-GB" dirty="0" err="1"/>
              <a:t>ip</a:t>
            </a:r>
            <a:r>
              <a:rPr lang="en-GB" dirty="0"/>
              <a:t> address </a:t>
            </a:r>
            <a:r>
              <a:rPr lang="en-GB" i="1" dirty="0">
                <a:solidFill>
                  <a:srgbClr val="FF0000"/>
                </a:solidFill>
              </a:rPr>
              <a:t>192.168.1.65-192.168.1.94</a:t>
            </a:r>
          </a:p>
          <a:p>
            <a:pPr marL="0" indent="0">
              <a:buNone/>
            </a:pPr>
            <a:r>
              <a:rPr lang="en-GB" dirty="0"/>
              <a:t>	network address:</a:t>
            </a:r>
            <a:r>
              <a:rPr lang="en-GB" i="1" dirty="0">
                <a:solidFill>
                  <a:srgbClr val="FF0000"/>
                </a:solidFill>
              </a:rPr>
              <a:t>192.168.1.64</a:t>
            </a:r>
          </a:p>
          <a:p>
            <a:pPr marL="0" indent="0">
              <a:buNone/>
            </a:pPr>
            <a:r>
              <a:rPr lang="en-GB" dirty="0"/>
              <a:t>	broadcast address:</a:t>
            </a:r>
            <a:r>
              <a:rPr lang="en-GB" i="1" dirty="0">
                <a:solidFill>
                  <a:srgbClr val="FF0000"/>
                </a:solidFill>
              </a:rPr>
              <a:t>192.168.1.95</a:t>
            </a:r>
          </a:p>
          <a:p>
            <a:pPr lvl="1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12079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B148-22AC-C829-AD03-12C97F4F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0FAE7-1680-F57D-26D6-9F0335A4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subnet, “Subnet C”, supporting 12 hosts (the client network at R2). </a:t>
            </a:r>
          </a:p>
          <a:p>
            <a:r>
              <a:rPr lang="en-GB" dirty="0"/>
              <a:t>Subnet C: </a:t>
            </a:r>
          </a:p>
          <a:p>
            <a:pPr marL="0" indent="0">
              <a:buNone/>
            </a:pPr>
            <a:r>
              <a:rPr lang="en-GB" dirty="0"/>
              <a:t>	network :</a:t>
            </a:r>
            <a:r>
              <a:rPr lang="en-GB" i="1" dirty="0">
                <a:solidFill>
                  <a:srgbClr val="FF0000"/>
                </a:solidFill>
              </a:rPr>
              <a:t>192.168.1.96/28</a:t>
            </a:r>
          </a:p>
          <a:p>
            <a:pPr marL="0" indent="0">
              <a:buNone/>
            </a:pPr>
            <a:r>
              <a:rPr lang="en-GB" dirty="0"/>
              <a:t>	available </a:t>
            </a:r>
            <a:r>
              <a:rPr lang="en-GB" dirty="0" err="1"/>
              <a:t>ip</a:t>
            </a:r>
            <a:r>
              <a:rPr lang="en-GB" dirty="0"/>
              <a:t> address </a:t>
            </a:r>
            <a:r>
              <a:rPr lang="en-GB" i="1" dirty="0">
                <a:solidFill>
                  <a:srgbClr val="FF0000"/>
                </a:solidFill>
              </a:rPr>
              <a:t>192.168.1.97-192.168.1.110</a:t>
            </a:r>
          </a:p>
          <a:p>
            <a:pPr marL="0" indent="0">
              <a:buNone/>
            </a:pPr>
            <a:r>
              <a:rPr lang="en-GB" dirty="0"/>
              <a:t>	network address:</a:t>
            </a:r>
            <a:r>
              <a:rPr lang="en-GB" i="1" dirty="0">
                <a:solidFill>
                  <a:srgbClr val="FF0000"/>
                </a:solidFill>
              </a:rPr>
              <a:t>192.168.1.96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broadcast address:</a:t>
            </a:r>
            <a:r>
              <a:rPr lang="en-GB" i="1" dirty="0">
                <a:solidFill>
                  <a:srgbClr val="FF0000"/>
                </a:solidFill>
              </a:rPr>
              <a:t>192.168.1.111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32792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DHCP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Centralized IP management</a:t>
            </a:r>
          </a:p>
          <a:p>
            <a:pPr marL="0" indent="0">
              <a:lnSpc>
                <a:spcPct val="150000"/>
              </a:lnSpc>
              <a:buNone/>
            </a:pP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Reduces configuration errors</a:t>
            </a:r>
          </a:p>
          <a:p>
            <a:pPr marL="0" indent="0">
              <a:lnSpc>
                <a:spcPct val="150000"/>
              </a:lnSpc>
              <a:buNone/>
            </a:pP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Enables flexible IP allocation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Efficient use of IP addresses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2C1A-1638-7BE6-3F07-52E6876B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5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DHCP Operation</a:t>
            </a:r>
            <a:br>
              <a:rPr lang="en-GB" sz="55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9A422-E926-AF7F-B2BE-5DD871A51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spcAft>
                <a:spcPts val="1500"/>
              </a:spcAft>
              <a:buNone/>
            </a:pPr>
            <a:r>
              <a:rPr lang="en-GB" sz="33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accomplishes these tasks in one of three ways:</a:t>
            </a:r>
          </a:p>
          <a:p>
            <a:pPr algn="l" fontAlgn="base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3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Manual IP allocation </a:t>
            </a:r>
          </a:p>
          <a:p>
            <a:pPr algn="l" fontAlgn="base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3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Automatic IP allocation </a:t>
            </a:r>
          </a:p>
          <a:p>
            <a:pPr algn="l" fontAlgn="base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3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Dynamic IP allocation </a:t>
            </a:r>
          </a:p>
        </p:txBody>
      </p:sp>
    </p:spTree>
    <p:extLst>
      <p:ext uri="{BB962C8B-B14F-4D97-AF65-F5344CB8AC3E}">
        <p14:creationId xmlns:p14="http://schemas.microsoft.com/office/powerpoint/2010/main" val="346773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2B27F-C4AD-4620-BEA3-060A5812C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253331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Discover: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client (or one that needs an IP) broadcasts a </a:t>
            </a:r>
            <a:r>
              <a:rPr lang="en-GB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DHCPDISCOVER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message to find any DHCP servers​.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Offer: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DHCP server replies with a </a:t>
            </a:r>
            <a:r>
              <a:rPr lang="en-GB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DHCPOFFER,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offering an available IP address and other network parameters to the client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Request: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client responds with a </a:t>
            </a:r>
            <a:r>
              <a:rPr lang="en-GB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DHCPREQUEST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message, indicating it accepts the offer and requests that IP address from the server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Acknowledge: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chosen DHCP server sends a </a:t>
            </a:r>
            <a:r>
              <a:rPr lang="en-GB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DHCPACK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(Acknowledgement) confirming the lease of the IP address to that client.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E3F0B4-C473-89B0-E153-323B61EB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35355"/>
            <a:ext cx="8851269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DHCP DORA Process (IPv4)</a:t>
            </a:r>
            <a:br>
              <a:rPr lang="en-GB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DK" altLang="en-DK" sz="5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8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F03527-E48D-C03E-B025-6402C137D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65776"/>
            <a:ext cx="10942320" cy="65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3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9726-7FE4-3FBE-5EE8-F4C0CB16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DK" altLang="en-DK" sz="4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Ubuntu" panose="020B0504030602030204" pitchFamily="34" charset="0"/>
              </a:rPr>
              <a:t>parameters </a:t>
            </a:r>
            <a:r>
              <a:rPr kumimoji="0" lang="en-US" altLang="en-DK" sz="4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Ubuntu" panose="020B0504030602030204" pitchFamily="34" charset="0"/>
              </a:rPr>
              <a:t>needed to </a:t>
            </a:r>
            <a:r>
              <a:rPr kumimoji="0" lang="en-DK" altLang="en-DK" sz="4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Ubuntu" panose="020B0504030602030204" pitchFamily="34" charset="0"/>
              </a:rPr>
              <a:t>communicate fully on the network.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46CE-118A-EB9B-1D1A-5984E3E8F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DK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B832137-3224-E353-F260-7C7EB04FB6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5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A11F74-FEC6-A935-F7B1-140617380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1" y="2514602"/>
            <a:ext cx="7594602" cy="379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9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5888-4E6A-7D88-FE11-299E6C7A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f-ZA" sz="55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Configuring DHCP</a:t>
            </a:r>
            <a:br>
              <a:rPr lang="af-ZA" sz="55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D6B1E-FFC2-07A0-5134-38072AB41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  <a:spcAft>
                <a:spcPts val="1500"/>
              </a:spcAft>
            </a:pPr>
            <a:r>
              <a:rPr lang="en-GB" sz="33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will configure a DHCP server using a CISCO router and see how it assigns addresses to clients as we discussed in the previous section.</a:t>
            </a:r>
          </a:p>
          <a:p>
            <a:pPr algn="l" fontAlgn="base">
              <a:lnSpc>
                <a:spcPct val="150000"/>
              </a:lnSpc>
              <a:spcAft>
                <a:spcPts val="1500"/>
              </a:spcAft>
            </a:pPr>
            <a:r>
              <a:rPr lang="en-GB" sz="33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router’s interfaces as well as the HTTP server will be configured with static </a:t>
            </a:r>
            <a:r>
              <a:rPr lang="en-GB" sz="3300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GB" sz="33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addresses. The HTTP server is also acting as the DNS server.</a:t>
            </a:r>
          </a:p>
          <a:p>
            <a:pPr>
              <a:lnSpc>
                <a:spcPct val="150000"/>
              </a:lnSpc>
            </a:pPr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7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DB58C-5AC2-686A-A4D2-F22287FDB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SENARIO:</a:t>
            </a:r>
            <a:br>
              <a:rPr kumimoji="0" lang="en-US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You have a router that needs to assign IP addresses to devices in VLAN 10 using DHCP. The network for VLAN 10 is 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10.1.10.0/24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, and the router's </a:t>
            </a:r>
            <a:r>
              <a:rPr kumimoji="0" lang="en-DK" altLang="en-DK" sz="22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subinterface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for this VLAN is 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GigabitEthernet0/0.10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, with IP 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10.1.10.1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. </a:t>
            </a:r>
            <a:br>
              <a:rPr kumimoji="0" lang="en-US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lang="en-DK" sz="2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545C8-062D-F922-D12F-D029B597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Router(config)# interface GigabitEthernet0/0.10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Router(config-subif)# encapsulation dot1Q 10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Router(config-subif)# ip address 10.1.10.1 255.255.255.0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Router(config-subif)# exit</a:t>
            </a:r>
          </a:p>
          <a:p>
            <a:pPr marL="0" indent="0">
              <a:buNone/>
            </a:pPr>
            <a:endParaRPr kumimoji="0" lang="af-ZA" altLang="en-D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Router(config)# ip dhcp pool VLAN10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Router(dhcp-config)# network 10.1.10.0 255.255.255.0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Router(dhcp-config)# default-router 10.1.10.1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Router(dhcp-config)# dns-server 8.8.8.8</a:t>
            </a:r>
          </a:p>
          <a:p>
            <a:pPr marL="0" indent="0">
              <a:buNone/>
            </a:pPr>
            <a:r>
              <a:rPr kumimoji="0" lang="af-ZA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Router(dhcp-config)# exit</a:t>
            </a:r>
          </a:p>
          <a:p>
            <a:endParaRPr kumimoji="0" lang="en-DK" altLang="en-D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0A6F772-D4F1-25E6-9B14-180F27B79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4124131-03B9-136C-5559-77F35D7BF7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50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526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1707</Words>
  <Application>Microsoft Office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Unicode MS</vt:lpstr>
      <vt:lpstr>Calibri</vt:lpstr>
      <vt:lpstr>Calibri Light</vt:lpstr>
      <vt:lpstr>Courier New</vt:lpstr>
      <vt:lpstr>Times New Roman</vt:lpstr>
      <vt:lpstr>Ubuntu</vt:lpstr>
      <vt:lpstr>Office Theme</vt:lpstr>
      <vt:lpstr>DHCP (Dynamic Host Configuration Protocol)  </vt:lpstr>
      <vt:lpstr>What is DHCP? </vt:lpstr>
      <vt:lpstr>Benefits of DHCP</vt:lpstr>
      <vt:lpstr>DHCP Operation </vt:lpstr>
      <vt:lpstr>DHCP DORA Process (IPv4) </vt:lpstr>
      <vt:lpstr>PowerPoint Presentation</vt:lpstr>
      <vt:lpstr>parameters needed to communicate fully on the network.</vt:lpstr>
      <vt:lpstr>Configuring DHCP </vt:lpstr>
      <vt:lpstr>SENARIO: You have a router that needs to assign IP addresses to devices in VLAN 10 using DHCP. The network for VLAN 10 is 10.1.10.0/24, and the router's subinterface for this VLAN is GigabitEthernet0/0.10, with IP 10.1.10.1.  </vt:lpstr>
      <vt:lpstr>DHCPv6 Overview </vt:lpstr>
      <vt:lpstr>DHCPv6 Process (Stateful SARR) </vt:lpstr>
      <vt:lpstr>DHCPv6 Configuration (Cisco IOS) </vt:lpstr>
      <vt:lpstr>DHCPv6 Configuration (Cisco IOS) </vt:lpstr>
      <vt:lpstr>DHCPv6 Configuration Example </vt:lpstr>
      <vt:lpstr>comparing DHCPv4 and DHCPv6</vt:lpstr>
      <vt:lpstr>The “Power of 2”</vt:lpstr>
      <vt:lpstr>Match Your Hosts to the Right Power </vt:lpstr>
      <vt:lpstr>Convert IP Count to Subnet Mask </vt:lpstr>
      <vt:lpstr>Last Octet Values for Common Subnet Masks  </vt:lpstr>
      <vt:lpstr>Subnet the network 192.168.1.0/24 to meet the following requirements: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hajarah ali</dc:creator>
  <cp:lastModifiedBy>hajarah ali</cp:lastModifiedBy>
  <cp:revision>4</cp:revision>
  <dcterms:created xsi:type="dcterms:W3CDTF">2025-03-24T18:29:47Z</dcterms:created>
  <dcterms:modified xsi:type="dcterms:W3CDTF">2025-03-31T11:31:58Z</dcterms:modified>
</cp:coreProperties>
</file>