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7" r:id="rId5"/>
    <p:sldId id="266" r:id="rId6"/>
    <p:sldId id="258" r:id="rId7"/>
    <p:sldId id="259" r:id="rId8"/>
    <p:sldId id="270" r:id="rId9"/>
    <p:sldId id="262" r:id="rId10"/>
    <p:sldId id="264" r:id="rId11"/>
    <p:sldId id="269"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4A818-BC81-45E7-A7D4-DEAFD052A56D}" v="56" dt="2023-10-04T16:17:46.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522D2-EFAA-43FA-A58B-AAB9FBCDF89A}"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62C05E-40FD-4FF1-B629-5259F7FCFE4D}">
      <dgm:prSet custT="1"/>
      <dgm:spPr/>
      <dgm:t>
        <a:bodyPr/>
        <a:lstStyle/>
        <a:p>
          <a:pPr rtl="0">
            <a:lnSpc>
              <a:spcPct val="150000"/>
            </a:lnSpc>
          </a:pPr>
          <a:r>
            <a:rPr lang="en-US" sz="1600" b="1" dirty="0">
              <a:latin typeface="+mn-lt"/>
              <a:cs typeface="Times New Roman" panose="02020603050405020304" pitchFamily="18" charset="0"/>
            </a:rPr>
            <a:t>Segmentation, Targeting, and Positioning (STP): </a:t>
          </a:r>
          <a:r>
            <a:rPr lang="en-US" sz="1600" dirty="0">
              <a:latin typeface="+mn-lt"/>
              <a:cs typeface="Times New Roman" panose="02020603050405020304" pitchFamily="18" charset="0"/>
            </a:rPr>
            <a:t>Dividing the market into distinct groups based on demographics, psychographics, and behavior.  Selecting the most attractive segments</a:t>
          </a:r>
          <a:r>
            <a:rPr lang="en-US" sz="1600" dirty="0">
              <a:latin typeface="Times New Roman" panose="02020603050405020304" pitchFamily="18" charset="0"/>
              <a:cs typeface="Times New Roman" panose="02020603050405020304" pitchFamily="18" charset="0"/>
            </a:rPr>
            <a:t>.</a:t>
          </a:r>
        </a:p>
      </dgm:t>
    </dgm:pt>
    <dgm:pt modelId="{5C42FB2F-A640-479A-99C9-CDE67CD86E36}" type="parTrans" cxnId="{B835950B-B121-426D-9EB2-926346F2F381}">
      <dgm:prSet/>
      <dgm:spPr/>
      <dgm:t>
        <a:bodyPr/>
        <a:lstStyle/>
        <a:p>
          <a:endParaRPr lang="en-US"/>
        </a:p>
      </dgm:t>
    </dgm:pt>
    <dgm:pt modelId="{97C66139-2A8E-4B54-B16B-5BD9B49C6FE1}" type="sibTrans" cxnId="{B835950B-B121-426D-9EB2-926346F2F381}">
      <dgm:prSet/>
      <dgm:spPr/>
      <dgm:t>
        <a:bodyPr/>
        <a:lstStyle/>
        <a:p>
          <a:endParaRPr lang="en-US"/>
        </a:p>
      </dgm:t>
    </dgm:pt>
    <dgm:pt modelId="{A24EF4F8-246A-4180-A80F-916B130BB642}">
      <dgm:prSet custT="1"/>
      <dgm:spPr/>
      <dgm:t>
        <a:bodyPr/>
        <a:lstStyle/>
        <a:p>
          <a:pPr>
            <a:lnSpc>
              <a:spcPct val="150000"/>
            </a:lnSpc>
          </a:pPr>
          <a:r>
            <a:rPr lang="en-US" sz="1600" b="1" dirty="0">
              <a:latin typeface="Times New Roman" panose="02020603050405020304" pitchFamily="18" charset="0"/>
              <a:cs typeface="Times New Roman" panose="02020603050405020304" pitchFamily="18" charset="0"/>
            </a:rPr>
            <a:t>Content Marketing: </a:t>
          </a:r>
          <a:r>
            <a:rPr lang="en-US" sz="1600" dirty="0">
              <a:latin typeface="+mn-lt"/>
              <a:cs typeface="Times New Roman" panose="02020603050405020304" pitchFamily="18" charset="0"/>
            </a:rPr>
            <a:t>Creating and sharing valuable, relevant content to attract and engage the target audience with customers.</a:t>
          </a:r>
        </a:p>
      </dgm:t>
    </dgm:pt>
    <dgm:pt modelId="{75C37113-05EC-4C76-A2FA-04861FA9F51F}" type="parTrans" cxnId="{E150372C-FD85-4D86-BFB2-0CC232F07AA9}">
      <dgm:prSet/>
      <dgm:spPr/>
      <dgm:t>
        <a:bodyPr/>
        <a:lstStyle/>
        <a:p>
          <a:endParaRPr lang="en-US"/>
        </a:p>
      </dgm:t>
    </dgm:pt>
    <dgm:pt modelId="{BD55CD1C-CE2C-4F08-910C-280BC96BAB97}" type="sibTrans" cxnId="{E150372C-FD85-4D86-BFB2-0CC232F07AA9}">
      <dgm:prSet/>
      <dgm:spPr/>
      <dgm:t>
        <a:bodyPr/>
        <a:lstStyle/>
        <a:p>
          <a:endParaRPr lang="en-US"/>
        </a:p>
      </dgm:t>
    </dgm:pt>
    <dgm:pt modelId="{BF208BD4-2635-4F77-89AE-75E637C5AF00}">
      <dgm:prSet custT="1"/>
      <dgm:spPr/>
      <dgm:t>
        <a:bodyPr/>
        <a:lstStyle/>
        <a:p>
          <a:pPr>
            <a:lnSpc>
              <a:spcPct val="150000"/>
            </a:lnSpc>
          </a:pPr>
          <a:r>
            <a:rPr lang="en-US" sz="1500" b="1" dirty="0">
              <a:latin typeface="+mn-lt"/>
              <a:cs typeface="Times New Roman" panose="02020603050405020304" pitchFamily="18" charset="0"/>
            </a:rPr>
            <a:t>Search Engine Optimization (SEO):</a:t>
          </a:r>
          <a:r>
            <a:rPr lang="en-US" sz="1500" dirty="0">
              <a:latin typeface="+mn-lt"/>
              <a:cs typeface="Times New Roman" panose="02020603050405020304" pitchFamily="18" charset="0"/>
            </a:rPr>
            <a:t>. Enhancing visibility on search engines like Google. Pay-Per-Click (PPC) Advertising: Running paid ads on search engines (Google Ads) or social media platforms. Paying only when users click on the ads.</a:t>
          </a:r>
        </a:p>
      </dgm:t>
    </dgm:pt>
    <dgm:pt modelId="{A0E83FEB-91EB-4491-B4D6-E2E6FEF00E36}" type="parTrans" cxnId="{2667D1E2-F1E4-4398-B667-B7281AF17289}">
      <dgm:prSet/>
      <dgm:spPr/>
      <dgm:t>
        <a:bodyPr/>
        <a:lstStyle/>
        <a:p>
          <a:endParaRPr lang="en-US"/>
        </a:p>
      </dgm:t>
    </dgm:pt>
    <dgm:pt modelId="{3072A1CB-A5CA-4CAA-BB33-FF94A77B62ED}" type="sibTrans" cxnId="{2667D1E2-F1E4-4398-B667-B7281AF17289}">
      <dgm:prSet/>
      <dgm:spPr/>
      <dgm:t>
        <a:bodyPr/>
        <a:lstStyle/>
        <a:p>
          <a:endParaRPr lang="en-US"/>
        </a:p>
      </dgm:t>
    </dgm:pt>
    <dgm:pt modelId="{1F1C265B-F8A6-4A5F-98E0-85244EF7BE75}">
      <dgm:prSet custT="1"/>
      <dgm:spPr/>
      <dgm:t>
        <a:bodyPr/>
        <a:lstStyle/>
        <a:p>
          <a:pPr>
            <a:lnSpc>
              <a:spcPct val="150000"/>
            </a:lnSpc>
          </a:pPr>
          <a:r>
            <a:rPr lang="en-US" sz="1600" b="1" dirty="0">
              <a:latin typeface="+mn-lt"/>
              <a:cs typeface="Times New Roman" panose="02020603050405020304" pitchFamily="18" charset="0"/>
            </a:rPr>
            <a:t>Email Marketing: </a:t>
          </a:r>
          <a:r>
            <a:rPr lang="en-US" sz="1600" dirty="0">
              <a:latin typeface="+mn-lt"/>
              <a:cs typeface="Times New Roman" panose="02020603050405020304" pitchFamily="18" charset="0"/>
            </a:rPr>
            <a:t>Sending targeted emails to subscribers to nurture leads and retain customers</a:t>
          </a:r>
          <a:r>
            <a:rPr lang="en-US" sz="1600" dirty="0">
              <a:latin typeface="Times New Roman" panose="02020603050405020304" pitchFamily="18" charset="0"/>
              <a:cs typeface="Times New Roman" panose="02020603050405020304" pitchFamily="18" charset="0"/>
            </a:rPr>
            <a:t>. </a:t>
          </a:r>
        </a:p>
      </dgm:t>
    </dgm:pt>
    <dgm:pt modelId="{DD285029-2DFF-4892-B51A-28C91046B57B}" type="parTrans" cxnId="{FB6634B1-C34B-416A-8D8C-FACFCC2C4DF6}">
      <dgm:prSet/>
      <dgm:spPr/>
      <dgm:t>
        <a:bodyPr/>
        <a:lstStyle/>
        <a:p>
          <a:endParaRPr lang="en-US"/>
        </a:p>
      </dgm:t>
    </dgm:pt>
    <dgm:pt modelId="{B04BCAC8-69FC-4644-81AF-210EDA57A7C2}" type="sibTrans" cxnId="{FB6634B1-C34B-416A-8D8C-FACFCC2C4DF6}">
      <dgm:prSet/>
      <dgm:spPr/>
      <dgm:t>
        <a:bodyPr/>
        <a:lstStyle/>
        <a:p>
          <a:endParaRPr lang="en-US"/>
        </a:p>
      </dgm:t>
    </dgm:pt>
    <dgm:pt modelId="{F4BAC81A-03DA-4053-9E9A-CB703AEC3ECA}">
      <dgm:prSet custT="1"/>
      <dgm:spPr/>
      <dgm:t>
        <a:bodyPr/>
        <a:lstStyle/>
        <a:p>
          <a:pPr>
            <a:lnSpc>
              <a:spcPct val="150000"/>
            </a:lnSpc>
          </a:pPr>
          <a:r>
            <a:rPr lang="en-US" sz="1600" b="1" dirty="0">
              <a:latin typeface="Times New Roman" panose="02020603050405020304" pitchFamily="18" charset="0"/>
              <a:cs typeface="Times New Roman" panose="02020603050405020304" pitchFamily="18" charset="0"/>
            </a:rPr>
            <a:t>Diversification: </a:t>
          </a:r>
          <a:r>
            <a:rPr lang="en-US" sz="1600" dirty="0">
              <a:latin typeface="+mn-lt"/>
              <a:cs typeface="Times New Roman" panose="02020603050405020304" pitchFamily="18" charset="0"/>
            </a:rPr>
            <a:t>Expanding into new markets or product lines. Reducing dependency on a single market or product.</a:t>
          </a:r>
        </a:p>
      </dgm:t>
    </dgm:pt>
    <dgm:pt modelId="{AEEC5FC8-6E25-4DED-B985-783D5DB4D7A8}" type="parTrans" cxnId="{B32537C5-13C6-4626-BE38-DF262A943FF2}">
      <dgm:prSet/>
      <dgm:spPr/>
      <dgm:t>
        <a:bodyPr/>
        <a:lstStyle/>
        <a:p>
          <a:endParaRPr lang="en-US"/>
        </a:p>
      </dgm:t>
    </dgm:pt>
    <dgm:pt modelId="{D48518BF-BD26-4C6D-AB8A-2EC102916CDF}" type="sibTrans" cxnId="{B32537C5-13C6-4626-BE38-DF262A943FF2}">
      <dgm:prSet/>
      <dgm:spPr/>
      <dgm:t>
        <a:bodyPr/>
        <a:lstStyle/>
        <a:p>
          <a:endParaRPr lang="en-US"/>
        </a:p>
      </dgm:t>
    </dgm:pt>
    <dgm:pt modelId="{E31801FD-1828-465D-9B6D-BB697A1A3AE1}">
      <dgm:prSet custT="1"/>
      <dgm:spPr/>
      <dgm:t>
        <a:bodyPr/>
        <a:lstStyle/>
        <a:p>
          <a:pPr>
            <a:lnSpc>
              <a:spcPct val="150000"/>
            </a:lnSpc>
          </a:pPr>
          <a:r>
            <a:rPr lang="en-US" sz="1600" b="1" dirty="0">
              <a:latin typeface="+mn-lt"/>
              <a:cs typeface="Times New Roman" panose="02020603050405020304" pitchFamily="18" charset="0"/>
            </a:rPr>
            <a:t>Mobile Marketing: </a:t>
          </a:r>
          <a:r>
            <a:rPr lang="en-US" sz="1600" dirty="0">
              <a:latin typeface="+mn-lt"/>
              <a:cs typeface="Times New Roman" panose="02020603050405020304" pitchFamily="18" charset="0"/>
            </a:rPr>
            <a:t>Leveraging mobile devices for marketing efforts. Includes mobile apps, SMS marketing, and mobile-optimized websites.</a:t>
          </a:r>
        </a:p>
      </dgm:t>
    </dgm:pt>
    <dgm:pt modelId="{8D1EC16C-32F0-45F6-83AE-2F2C63E81216}" type="parTrans" cxnId="{06072097-7F95-49FF-BE54-66D3EB4576D9}">
      <dgm:prSet/>
      <dgm:spPr/>
      <dgm:t>
        <a:bodyPr/>
        <a:lstStyle/>
        <a:p>
          <a:endParaRPr lang="en-US"/>
        </a:p>
      </dgm:t>
    </dgm:pt>
    <dgm:pt modelId="{3791280C-B0DD-4CDB-BA34-E9FAA732D814}" type="sibTrans" cxnId="{06072097-7F95-49FF-BE54-66D3EB4576D9}">
      <dgm:prSet/>
      <dgm:spPr/>
      <dgm:t>
        <a:bodyPr/>
        <a:lstStyle/>
        <a:p>
          <a:endParaRPr lang="en-US"/>
        </a:p>
      </dgm:t>
    </dgm:pt>
    <dgm:pt modelId="{EB721A14-2F24-4D28-A73A-C6020941CCDF}" type="pres">
      <dgm:prSet presAssocID="{C05522D2-EFAA-43FA-A58B-AAB9FBCDF89A}" presName="root" presStyleCnt="0">
        <dgm:presLayoutVars>
          <dgm:dir/>
          <dgm:resizeHandles val="exact"/>
        </dgm:presLayoutVars>
      </dgm:prSet>
      <dgm:spPr/>
    </dgm:pt>
    <dgm:pt modelId="{C58EF488-664C-4685-9DED-D35A71F5B39D}" type="pres">
      <dgm:prSet presAssocID="{C05522D2-EFAA-43FA-A58B-AAB9FBCDF89A}" presName="container" presStyleCnt="0">
        <dgm:presLayoutVars>
          <dgm:dir/>
          <dgm:resizeHandles val="exact"/>
        </dgm:presLayoutVars>
      </dgm:prSet>
      <dgm:spPr/>
    </dgm:pt>
    <dgm:pt modelId="{16B5F804-8369-4ABE-B8E1-B4A2424F505D}" type="pres">
      <dgm:prSet presAssocID="{C762C05E-40FD-4FF1-B629-5259F7FCFE4D}" presName="compNode" presStyleCnt="0"/>
      <dgm:spPr/>
    </dgm:pt>
    <dgm:pt modelId="{F399B8E0-AA96-483D-9B82-3F749F8ADFDE}" type="pres">
      <dgm:prSet presAssocID="{C762C05E-40FD-4FF1-B629-5259F7FCFE4D}" presName="iconBgRect" presStyleLbl="bgShp" presStyleIdx="0" presStyleCnt="6"/>
      <dgm:spPr/>
    </dgm:pt>
    <dgm:pt modelId="{7CF9BCFC-8FDB-4EA6-A75B-EF779A4DB7E1}" type="pres">
      <dgm:prSet presAssocID="{C762C05E-40FD-4FF1-B629-5259F7FCFE4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EE50EBE9-E65A-489B-AE52-DEA6CA4A01C5}" type="pres">
      <dgm:prSet presAssocID="{C762C05E-40FD-4FF1-B629-5259F7FCFE4D}" presName="spaceRect" presStyleCnt="0"/>
      <dgm:spPr/>
    </dgm:pt>
    <dgm:pt modelId="{250EA8FB-D135-4914-9E6A-6A68B744CEA4}" type="pres">
      <dgm:prSet presAssocID="{C762C05E-40FD-4FF1-B629-5259F7FCFE4D}" presName="textRect" presStyleLbl="revTx" presStyleIdx="0" presStyleCnt="6" custScaleY="200754">
        <dgm:presLayoutVars>
          <dgm:chMax val="1"/>
          <dgm:chPref val="1"/>
        </dgm:presLayoutVars>
      </dgm:prSet>
      <dgm:spPr/>
    </dgm:pt>
    <dgm:pt modelId="{50DA2991-DFDF-4746-846D-6088D71CD798}" type="pres">
      <dgm:prSet presAssocID="{97C66139-2A8E-4B54-B16B-5BD9B49C6FE1}" presName="sibTrans" presStyleLbl="sibTrans2D1" presStyleIdx="0" presStyleCnt="0"/>
      <dgm:spPr/>
    </dgm:pt>
    <dgm:pt modelId="{BD2220F9-CBD7-4CC9-95C9-E6D651981F7A}" type="pres">
      <dgm:prSet presAssocID="{A24EF4F8-246A-4180-A80F-916B130BB642}" presName="compNode" presStyleCnt="0"/>
      <dgm:spPr/>
    </dgm:pt>
    <dgm:pt modelId="{217186E8-3AD1-46E0-9698-F6744223651F}" type="pres">
      <dgm:prSet presAssocID="{A24EF4F8-246A-4180-A80F-916B130BB642}" presName="iconBgRect" presStyleLbl="bgShp" presStyleIdx="1" presStyleCnt="6" custLinFactNeighborY="-4637"/>
      <dgm:spPr/>
    </dgm:pt>
    <dgm:pt modelId="{A6C2CBD8-09CF-4294-94B2-7C8ADA14170B}" type="pres">
      <dgm:prSet presAssocID="{A24EF4F8-246A-4180-A80F-916B130BB64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432FDF35-2F4F-4F7B-890C-C591EA9ACC89}" type="pres">
      <dgm:prSet presAssocID="{A24EF4F8-246A-4180-A80F-916B130BB642}" presName="spaceRect" presStyleCnt="0"/>
      <dgm:spPr/>
    </dgm:pt>
    <dgm:pt modelId="{7E5EEF66-7985-48F1-B461-2D8FDF08775D}" type="pres">
      <dgm:prSet presAssocID="{A24EF4F8-246A-4180-A80F-916B130BB642}" presName="textRect" presStyleLbl="revTx" presStyleIdx="1" presStyleCnt="6">
        <dgm:presLayoutVars>
          <dgm:chMax val="1"/>
          <dgm:chPref val="1"/>
        </dgm:presLayoutVars>
      </dgm:prSet>
      <dgm:spPr/>
    </dgm:pt>
    <dgm:pt modelId="{3082F3EA-EE4D-447B-9F81-71ECD0A5794F}" type="pres">
      <dgm:prSet presAssocID="{BD55CD1C-CE2C-4F08-910C-280BC96BAB97}" presName="sibTrans" presStyleLbl="sibTrans2D1" presStyleIdx="0" presStyleCnt="0"/>
      <dgm:spPr/>
    </dgm:pt>
    <dgm:pt modelId="{6E8D6054-1AC0-42E9-9C5F-C8783896301E}" type="pres">
      <dgm:prSet presAssocID="{BF208BD4-2635-4F77-89AE-75E637C5AF00}" presName="compNode" presStyleCnt="0"/>
      <dgm:spPr/>
    </dgm:pt>
    <dgm:pt modelId="{8D93AE34-8A78-4029-8ADE-951B47AC2456}" type="pres">
      <dgm:prSet presAssocID="{BF208BD4-2635-4F77-89AE-75E637C5AF00}" presName="iconBgRect" presStyleLbl="bgShp" presStyleIdx="2" presStyleCnt="6"/>
      <dgm:spPr/>
    </dgm:pt>
    <dgm:pt modelId="{CAAD8EFA-EFE5-4C25-AA8E-E2AD0668EDC7}" type="pres">
      <dgm:prSet presAssocID="{BF208BD4-2635-4F77-89AE-75E637C5AF0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lter"/>
        </a:ext>
      </dgm:extLst>
    </dgm:pt>
    <dgm:pt modelId="{CE7B4C43-DCA7-44CE-8DEA-0CE305A3E567}" type="pres">
      <dgm:prSet presAssocID="{BF208BD4-2635-4F77-89AE-75E637C5AF00}" presName="spaceRect" presStyleCnt="0"/>
      <dgm:spPr/>
    </dgm:pt>
    <dgm:pt modelId="{22C30680-18DC-4726-AC9F-B0ED55EEE53D}" type="pres">
      <dgm:prSet presAssocID="{BF208BD4-2635-4F77-89AE-75E637C5AF00}" presName="textRect" presStyleLbl="revTx" presStyleIdx="2" presStyleCnt="6">
        <dgm:presLayoutVars>
          <dgm:chMax val="1"/>
          <dgm:chPref val="1"/>
        </dgm:presLayoutVars>
      </dgm:prSet>
      <dgm:spPr/>
    </dgm:pt>
    <dgm:pt modelId="{6F7B7427-51C6-49D7-9872-B98504F82D82}" type="pres">
      <dgm:prSet presAssocID="{3072A1CB-A5CA-4CAA-BB33-FF94A77B62ED}" presName="sibTrans" presStyleLbl="sibTrans2D1" presStyleIdx="0" presStyleCnt="0"/>
      <dgm:spPr/>
    </dgm:pt>
    <dgm:pt modelId="{7BDD9A30-D03F-4A65-A65A-63CEFA91C66F}" type="pres">
      <dgm:prSet presAssocID="{1F1C265B-F8A6-4A5F-98E0-85244EF7BE75}" presName="compNode" presStyleCnt="0"/>
      <dgm:spPr/>
    </dgm:pt>
    <dgm:pt modelId="{1B1CE79A-FDB2-42DF-8B0A-26E7BC53AA4C}" type="pres">
      <dgm:prSet presAssocID="{1F1C265B-F8A6-4A5F-98E0-85244EF7BE75}" presName="iconBgRect" presStyleLbl="bgShp" presStyleIdx="3" presStyleCnt="6"/>
      <dgm:spPr/>
    </dgm:pt>
    <dgm:pt modelId="{5B2FF0C6-D9A6-48AF-9278-A6FD54416B22}" type="pres">
      <dgm:prSet presAssocID="{1F1C265B-F8A6-4A5F-98E0-85244EF7BE7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A44A7324-61D3-49AE-9740-E81FDE5E76F0}" type="pres">
      <dgm:prSet presAssocID="{1F1C265B-F8A6-4A5F-98E0-85244EF7BE75}" presName="spaceRect" presStyleCnt="0"/>
      <dgm:spPr/>
    </dgm:pt>
    <dgm:pt modelId="{91210800-A01A-4CAD-B44D-B06CC2186433}" type="pres">
      <dgm:prSet presAssocID="{1F1C265B-F8A6-4A5F-98E0-85244EF7BE75}" presName="textRect" presStyleLbl="revTx" presStyleIdx="3" presStyleCnt="6">
        <dgm:presLayoutVars>
          <dgm:chMax val="1"/>
          <dgm:chPref val="1"/>
        </dgm:presLayoutVars>
      </dgm:prSet>
      <dgm:spPr/>
    </dgm:pt>
    <dgm:pt modelId="{3031920C-478F-4832-B160-D90D1820BE9E}" type="pres">
      <dgm:prSet presAssocID="{B04BCAC8-69FC-4644-81AF-210EDA57A7C2}" presName="sibTrans" presStyleLbl="sibTrans2D1" presStyleIdx="0" presStyleCnt="0"/>
      <dgm:spPr/>
    </dgm:pt>
    <dgm:pt modelId="{6E3DEB12-736A-4538-8E71-9BB3B60BAF31}" type="pres">
      <dgm:prSet presAssocID="{F4BAC81A-03DA-4053-9E9A-CB703AEC3ECA}" presName="compNode" presStyleCnt="0"/>
      <dgm:spPr/>
    </dgm:pt>
    <dgm:pt modelId="{A587FDD3-8B7E-4310-8F35-12ADC9F9EA41}" type="pres">
      <dgm:prSet presAssocID="{F4BAC81A-03DA-4053-9E9A-CB703AEC3ECA}" presName="iconBgRect" presStyleLbl="bgShp" presStyleIdx="4" presStyleCnt="6"/>
      <dgm:spPr/>
    </dgm:pt>
    <dgm:pt modelId="{5145735A-B4D6-4B96-A8FF-A2DBBA3142DE}" type="pres">
      <dgm:prSet presAssocID="{F4BAC81A-03DA-4053-9E9A-CB703AEC3EC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Graph with Upward Trend"/>
        </a:ext>
      </dgm:extLst>
    </dgm:pt>
    <dgm:pt modelId="{98F83715-2675-44F7-B541-59A504260881}" type="pres">
      <dgm:prSet presAssocID="{F4BAC81A-03DA-4053-9E9A-CB703AEC3ECA}" presName="spaceRect" presStyleCnt="0"/>
      <dgm:spPr/>
    </dgm:pt>
    <dgm:pt modelId="{7CDE82B1-EC2D-4BE6-B4BE-71089CF9C4BB}" type="pres">
      <dgm:prSet presAssocID="{F4BAC81A-03DA-4053-9E9A-CB703AEC3ECA}" presName="textRect" presStyleLbl="revTx" presStyleIdx="4" presStyleCnt="6">
        <dgm:presLayoutVars>
          <dgm:chMax val="1"/>
          <dgm:chPref val="1"/>
        </dgm:presLayoutVars>
      </dgm:prSet>
      <dgm:spPr/>
    </dgm:pt>
    <dgm:pt modelId="{9A053498-ACBF-404D-B221-0D922F2595EC}" type="pres">
      <dgm:prSet presAssocID="{D48518BF-BD26-4C6D-AB8A-2EC102916CDF}" presName="sibTrans" presStyleLbl="sibTrans2D1" presStyleIdx="0" presStyleCnt="0"/>
      <dgm:spPr/>
    </dgm:pt>
    <dgm:pt modelId="{B98B1014-EA17-4CB7-B79E-5EB9F19E28F2}" type="pres">
      <dgm:prSet presAssocID="{E31801FD-1828-465D-9B6D-BB697A1A3AE1}" presName="compNode" presStyleCnt="0"/>
      <dgm:spPr/>
    </dgm:pt>
    <dgm:pt modelId="{92E4D675-F5A4-47A6-90D4-3981A8F67C0F}" type="pres">
      <dgm:prSet presAssocID="{E31801FD-1828-465D-9B6D-BB697A1A3AE1}" presName="iconBgRect" presStyleLbl="bgShp" presStyleIdx="5" presStyleCnt="6"/>
      <dgm:spPr/>
    </dgm:pt>
    <dgm:pt modelId="{2B58EF15-731A-45A5-BB4D-013EC335CE18}" type="pres">
      <dgm:prSet presAssocID="{E31801FD-1828-465D-9B6D-BB697A1A3AE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art Phone"/>
        </a:ext>
      </dgm:extLst>
    </dgm:pt>
    <dgm:pt modelId="{C5407020-960F-4CF6-B348-5D50CCB48601}" type="pres">
      <dgm:prSet presAssocID="{E31801FD-1828-465D-9B6D-BB697A1A3AE1}" presName="spaceRect" presStyleCnt="0"/>
      <dgm:spPr/>
    </dgm:pt>
    <dgm:pt modelId="{FFC9912D-1523-4667-A92A-F0EAFD4939D4}" type="pres">
      <dgm:prSet presAssocID="{E31801FD-1828-465D-9B6D-BB697A1A3AE1}" presName="textRect" presStyleLbl="revTx" presStyleIdx="5" presStyleCnt="6">
        <dgm:presLayoutVars>
          <dgm:chMax val="1"/>
          <dgm:chPref val="1"/>
        </dgm:presLayoutVars>
      </dgm:prSet>
      <dgm:spPr/>
    </dgm:pt>
  </dgm:ptLst>
  <dgm:cxnLst>
    <dgm:cxn modelId="{B835950B-B121-426D-9EB2-926346F2F381}" srcId="{C05522D2-EFAA-43FA-A58B-AAB9FBCDF89A}" destId="{C762C05E-40FD-4FF1-B629-5259F7FCFE4D}" srcOrd="0" destOrd="0" parTransId="{5C42FB2F-A640-479A-99C9-CDE67CD86E36}" sibTransId="{97C66139-2A8E-4B54-B16B-5BD9B49C6FE1}"/>
    <dgm:cxn modelId="{006E8612-CE1F-424F-88AC-6A005D08CF64}" type="presOf" srcId="{3072A1CB-A5CA-4CAA-BB33-FF94A77B62ED}" destId="{6F7B7427-51C6-49D7-9872-B98504F82D82}" srcOrd="0" destOrd="0" presId="urn:microsoft.com/office/officeart/2018/2/layout/IconCircleList"/>
    <dgm:cxn modelId="{E150372C-FD85-4D86-BFB2-0CC232F07AA9}" srcId="{C05522D2-EFAA-43FA-A58B-AAB9FBCDF89A}" destId="{A24EF4F8-246A-4180-A80F-916B130BB642}" srcOrd="1" destOrd="0" parTransId="{75C37113-05EC-4C76-A2FA-04861FA9F51F}" sibTransId="{BD55CD1C-CE2C-4F08-910C-280BC96BAB97}"/>
    <dgm:cxn modelId="{3ADDF83F-B339-4DAF-9E06-40474923A2E2}" type="presOf" srcId="{E31801FD-1828-465D-9B6D-BB697A1A3AE1}" destId="{FFC9912D-1523-4667-A92A-F0EAFD4939D4}" srcOrd="0" destOrd="0" presId="urn:microsoft.com/office/officeart/2018/2/layout/IconCircleList"/>
    <dgm:cxn modelId="{77E4F06C-13C9-4CDF-AC56-98BAD8084B44}" type="presOf" srcId="{D48518BF-BD26-4C6D-AB8A-2EC102916CDF}" destId="{9A053498-ACBF-404D-B221-0D922F2595EC}" srcOrd="0" destOrd="0" presId="urn:microsoft.com/office/officeart/2018/2/layout/IconCircleList"/>
    <dgm:cxn modelId="{88343E8C-DF0F-49E8-85C8-32B2631D3A60}" type="presOf" srcId="{F4BAC81A-03DA-4053-9E9A-CB703AEC3ECA}" destId="{7CDE82B1-EC2D-4BE6-B4BE-71089CF9C4BB}" srcOrd="0" destOrd="0" presId="urn:microsoft.com/office/officeart/2018/2/layout/IconCircleList"/>
    <dgm:cxn modelId="{F0259396-1F7C-4894-8F6C-BBED2003DF0B}" type="presOf" srcId="{A24EF4F8-246A-4180-A80F-916B130BB642}" destId="{7E5EEF66-7985-48F1-B461-2D8FDF08775D}" srcOrd="0" destOrd="0" presId="urn:microsoft.com/office/officeart/2018/2/layout/IconCircleList"/>
    <dgm:cxn modelId="{06072097-7F95-49FF-BE54-66D3EB4576D9}" srcId="{C05522D2-EFAA-43FA-A58B-AAB9FBCDF89A}" destId="{E31801FD-1828-465D-9B6D-BB697A1A3AE1}" srcOrd="5" destOrd="0" parTransId="{8D1EC16C-32F0-45F6-83AE-2F2C63E81216}" sibTransId="{3791280C-B0DD-4CDB-BA34-E9FAA732D814}"/>
    <dgm:cxn modelId="{7F4FE19F-225C-4252-894F-5491A6585A5D}" type="presOf" srcId="{B04BCAC8-69FC-4644-81AF-210EDA57A7C2}" destId="{3031920C-478F-4832-B160-D90D1820BE9E}" srcOrd="0" destOrd="0" presId="urn:microsoft.com/office/officeart/2018/2/layout/IconCircleList"/>
    <dgm:cxn modelId="{CB35AEAC-41B0-4F63-A4AA-E3084488D3B6}" type="presOf" srcId="{C05522D2-EFAA-43FA-A58B-AAB9FBCDF89A}" destId="{EB721A14-2F24-4D28-A73A-C6020941CCDF}" srcOrd="0" destOrd="0" presId="urn:microsoft.com/office/officeart/2018/2/layout/IconCircleList"/>
    <dgm:cxn modelId="{FB6634B1-C34B-416A-8D8C-FACFCC2C4DF6}" srcId="{C05522D2-EFAA-43FA-A58B-AAB9FBCDF89A}" destId="{1F1C265B-F8A6-4A5F-98E0-85244EF7BE75}" srcOrd="3" destOrd="0" parTransId="{DD285029-2DFF-4892-B51A-28C91046B57B}" sibTransId="{B04BCAC8-69FC-4644-81AF-210EDA57A7C2}"/>
    <dgm:cxn modelId="{B6A58AB5-D2B0-48A2-95B1-20377A8D50B4}" type="presOf" srcId="{BF208BD4-2635-4F77-89AE-75E637C5AF00}" destId="{22C30680-18DC-4726-AC9F-B0ED55EEE53D}" srcOrd="0" destOrd="0" presId="urn:microsoft.com/office/officeart/2018/2/layout/IconCircleList"/>
    <dgm:cxn modelId="{B32537C5-13C6-4626-BE38-DF262A943FF2}" srcId="{C05522D2-EFAA-43FA-A58B-AAB9FBCDF89A}" destId="{F4BAC81A-03DA-4053-9E9A-CB703AEC3ECA}" srcOrd="4" destOrd="0" parTransId="{AEEC5FC8-6E25-4DED-B985-783D5DB4D7A8}" sibTransId="{D48518BF-BD26-4C6D-AB8A-2EC102916CDF}"/>
    <dgm:cxn modelId="{E5C158D5-1E9B-478A-B898-6B179DD2E441}" type="presOf" srcId="{BD55CD1C-CE2C-4F08-910C-280BC96BAB97}" destId="{3082F3EA-EE4D-447B-9F81-71ECD0A5794F}" srcOrd="0" destOrd="0" presId="urn:microsoft.com/office/officeart/2018/2/layout/IconCircleList"/>
    <dgm:cxn modelId="{516991D6-4D7C-4019-B261-675BEE2C74EE}" type="presOf" srcId="{C762C05E-40FD-4FF1-B629-5259F7FCFE4D}" destId="{250EA8FB-D135-4914-9E6A-6A68B744CEA4}" srcOrd="0" destOrd="0" presId="urn:microsoft.com/office/officeart/2018/2/layout/IconCircleList"/>
    <dgm:cxn modelId="{8F6A1ED7-D590-4661-A03F-ECE8B1097465}" type="presOf" srcId="{1F1C265B-F8A6-4A5F-98E0-85244EF7BE75}" destId="{91210800-A01A-4CAD-B44D-B06CC2186433}" srcOrd="0" destOrd="0" presId="urn:microsoft.com/office/officeart/2018/2/layout/IconCircleList"/>
    <dgm:cxn modelId="{F7FE81D9-A88A-4F20-8168-565E5BA86B9F}" type="presOf" srcId="{97C66139-2A8E-4B54-B16B-5BD9B49C6FE1}" destId="{50DA2991-DFDF-4746-846D-6088D71CD798}" srcOrd="0" destOrd="0" presId="urn:microsoft.com/office/officeart/2018/2/layout/IconCircleList"/>
    <dgm:cxn modelId="{2667D1E2-F1E4-4398-B667-B7281AF17289}" srcId="{C05522D2-EFAA-43FA-A58B-AAB9FBCDF89A}" destId="{BF208BD4-2635-4F77-89AE-75E637C5AF00}" srcOrd="2" destOrd="0" parTransId="{A0E83FEB-91EB-4491-B4D6-E2E6FEF00E36}" sibTransId="{3072A1CB-A5CA-4CAA-BB33-FF94A77B62ED}"/>
    <dgm:cxn modelId="{CE26D4FB-167C-4E43-890E-393FA4086319}" type="presParOf" srcId="{EB721A14-2F24-4D28-A73A-C6020941CCDF}" destId="{C58EF488-664C-4685-9DED-D35A71F5B39D}" srcOrd="0" destOrd="0" presId="urn:microsoft.com/office/officeart/2018/2/layout/IconCircleList"/>
    <dgm:cxn modelId="{550B7E63-AE8D-49FE-9FB0-72B399D76BF0}" type="presParOf" srcId="{C58EF488-664C-4685-9DED-D35A71F5B39D}" destId="{16B5F804-8369-4ABE-B8E1-B4A2424F505D}" srcOrd="0" destOrd="0" presId="urn:microsoft.com/office/officeart/2018/2/layout/IconCircleList"/>
    <dgm:cxn modelId="{79CD44F0-897C-4A82-85FA-CBBD932BC345}" type="presParOf" srcId="{16B5F804-8369-4ABE-B8E1-B4A2424F505D}" destId="{F399B8E0-AA96-483D-9B82-3F749F8ADFDE}" srcOrd="0" destOrd="0" presId="urn:microsoft.com/office/officeart/2018/2/layout/IconCircleList"/>
    <dgm:cxn modelId="{DAA37F4F-046F-43FD-A22B-C198BD18560C}" type="presParOf" srcId="{16B5F804-8369-4ABE-B8E1-B4A2424F505D}" destId="{7CF9BCFC-8FDB-4EA6-A75B-EF779A4DB7E1}" srcOrd="1" destOrd="0" presId="urn:microsoft.com/office/officeart/2018/2/layout/IconCircleList"/>
    <dgm:cxn modelId="{2EFB93FE-AB43-4F0A-8971-5693A6E6325A}" type="presParOf" srcId="{16B5F804-8369-4ABE-B8E1-B4A2424F505D}" destId="{EE50EBE9-E65A-489B-AE52-DEA6CA4A01C5}" srcOrd="2" destOrd="0" presId="urn:microsoft.com/office/officeart/2018/2/layout/IconCircleList"/>
    <dgm:cxn modelId="{CD321024-72ED-4FC5-9258-A0C07FEE2B7B}" type="presParOf" srcId="{16B5F804-8369-4ABE-B8E1-B4A2424F505D}" destId="{250EA8FB-D135-4914-9E6A-6A68B744CEA4}" srcOrd="3" destOrd="0" presId="urn:microsoft.com/office/officeart/2018/2/layout/IconCircleList"/>
    <dgm:cxn modelId="{2839C631-4739-4A7D-B79D-86EDC5551982}" type="presParOf" srcId="{C58EF488-664C-4685-9DED-D35A71F5B39D}" destId="{50DA2991-DFDF-4746-846D-6088D71CD798}" srcOrd="1" destOrd="0" presId="urn:microsoft.com/office/officeart/2018/2/layout/IconCircleList"/>
    <dgm:cxn modelId="{73D56925-E71F-4E98-AA13-37D550B394DB}" type="presParOf" srcId="{C58EF488-664C-4685-9DED-D35A71F5B39D}" destId="{BD2220F9-CBD7-4CC9-95C9-E6D651981F7A}" srcOrd="2" destOrd="0" presId="urn:microsoft.com/office/officeart/2018/2/layout/IconCircleList"/>
    <dgm:cxn modelId="{7E279538-034C-4D5F-862A-E20A092321D0}" type="presParOf" srcId="{BD2220F9-CBD7-4CC9-95C9-E6D651981F7A}" destId="{217186E8-3AD1-46E0-9698-F6744223651F}" srcOrd="0" destOrd="0" presId="urn:microsoft.com/office/officeart/2018/2/layout/IconCircleList"/>
    <dgm:cxn modelId="{7E96E53A-72FF-4B3A-A9EC-3F1D416E69C8}" type="presParOf" srcId="{BD2220F9-CBD7-4CC9-95C9-E6D651981F7A}" destId="{A6C2CBD8-09CF-4294-94B2-7C8ADA14170B}" srcOrd="1" destOrd="0" presId="urn:microsoft.com/office/officeart/2018/2/layout/IconCircleList"/>
    <dgm:cxn modelId="{09BB81C4-83E3-4C93-94ED-3E76A72FAE5E}" type="presParOf" srcId="{BD2220F9-CBD7-4CC9-95C9-E6D651981F7A}" destId="{432FDF35-2F4F-4F7B-890C-C591EA9ACC89}" srcOrd="2" destOrd="0" presId="urn:microsoft.com/office/officeart/2018/2/layout/IconCircleList"/>
    <dgm:cxn modelId="{49B72420-FDE8-49F9-9B9A-CA1B38EF69C8}" type="presParOf" srcId="{BD2220F9-CBD7-4CC9-95C9-E6D651981F7A}" destId="{7E5EEF66-7985-48F1-B461-2D8FDF08775D}" srcOrd="3" destOrd="0" presId="urn:microsoft.com/office/officeart/2018/2/layout/IconCircleList"/>
    <dgm:cxn modelId="{40522B1E-90E7-4B54-9F36-E436D601F996}" type="presParOf" srcId="{C58EF488-664C-4685-9DED-D35A71F5B39D}" destId="{3082F3EA-EE4D-447B-9F81-71ECD0A5794F}" srcOrd="3" destOrd="0" presId="urn:microsoft.com/office/officeart/2018/2/layout/IconCircleList"/>
    <dgm:cxn modelId="{0AA0FA33-87D2-4551-A519-EF4E95E2CDB8}" type="presParOf" srcId="{C58EF488-664C-4685-9DED-D35A71F5B39D}" destId="{6E8D6054-1AC0-42E9-9C5F-C8783896301E}" srcOrd="4" destOrd="0" presId="urn:microsoft.com/office/officeart/2018/2/layout/IconCircleList"/>
    <dgm:cxn modelId="{8F502284-4EE8-4849-8EC0-B7D6D16D260F}" type="presParOf" srcId="{6E8D6054-1AC0-42E9-9C5F-C8783896301E}" destId="{8D93AE34-8A78-4029-8ADE-951B47AC2456}" srcOrd="0" destOrd="0" presId="urn:microsoft.com/office/officeart/2018/2/layout/IconCircleList"/>
    <dgm:cxn modelId="{952D1850-13C8-4915-A2E5-CFC225BDCCD9}" type="presParOf" srcId="{6E8D6054-1AC0-42E9-9C5F-C8783896301E}" destId="{CAAD8EFA-EFE5-4C25-AA8E-E2AD0668EDC7}" srcOrd="1" destOrd="0" presId="urn:microsoft.com/office/officeart/2018/2/layout/IconCircleList"/>
    <dgm:cxn modelId="{ECA08387-7AA7-4388-9191-118E8B1F2B32}" type="presParOf" srcId="{6E8D6054-1AC0-42E9-9C5F-C8783896301E}" destId="{CE7B4C43-DCA7-44CE-8DEA-0CE305A3E567}" srcOrd="2" destOrd="0" presId="urn:microsoft.com/office/officeart/2018/2/layout/IconCircleList"/>
    <dgm:cxn modelId="{0F778515-FF5B-4CD5-91D2-3B56675254B5}" type="presParOf" srcId="{6E8D6054-1AC0-42E9-9C5F-C8783896301E}" destId="{22C30680-18DC-4726-AC9F-B0ED55EEE53D}" srcOrd="3" destOrd="0" presId="urn:microsoft.com/office/officeart/2018/2/layout/IconCircleList"/>
    <dgm:cxn modelId="{435FABA8-2626-4C99-A53C-FCECDBBAED49}" type="presParOf" srcId="{C58EF488-664C-4685-9DED-D35A71F5B39D}" destId="{6F7B7427-51C6-49D7-9872-B98504F82D82}" srcOrd="5" destOrd="0" presId="urn:microsoft.com/office/officeart/2018/2/layout/IconCircleList"/>
    <dgm:cxn modelId="{CAAD31A9-8F2A-4BA7-98DD-27B74FB04B10}" type="presParOf" srcId="{C58EF488-664C-4685-9DED-D35A71F5B39D}" destId="{7BDD9A30-D03F-4A65-A65A-63CEFA91C66F}" srcOrd="6" destOrd="0" presId="urn:microsoft.com/office/officeart/2018/2/layout/IconCircleList"/>
    <dgm:cxn modelId="{2E66D869-0496-40C0-A9B5-EF54A4D207D2}" type="presParOf" srcId="{7BDD9A30-D03F-4A65-A65A-63CEFA91C66F}" destId="{1B1CE79A-FDB2-42DF-8B0A-26E7BC53AA4C}" srcOrd="0" destOrd="0" presId="urn:microsoft.com/office/officeart/2018/2/layout/IconCircleList"/>
    <dgm:cxn modelId="{489E8B82-D0D7-4CD7-A852-14182BE50565}" type="presParOf" srcId="{7BDD9A30-D03F-4A65-A65A-63CEFA91C66F}" destId="{5B2FF0C6-D9A6-48AF-9278-A6FD54416B22}" srcOrd="1" destOrd="0" presId="urn:microsoft.com/office/officeart/2018/2/layout/IconCircleList"/>
    <dgm:cxn modelId="{3C5310E8-7CA1-44B9-9B9D-29ABEEECA493}" type="presParOf" srcId="{7BDD9A30-D03F-4A65-A65A-63CEFA91C66F}" destId="{A44A7324-61D3-49AE-9740-E81FDE5E76F0}" srcOrd="2" destOrd="0" presId="urn:microsoft.com/office/officeart/2018/2/layout/IconCircleList"/>
    <dgm:cxn modelId="{E61A9754-AF3C-425B-BE32-7307BF3E5B40}" type="presParOf" srcId="{7BDD9A30-D03F-4A65-A65A-63CEFA91C66F}" destId="{91210800-A01A-4CAD-B44D-B06CC2186433}" srcOrd="3" destOrd="0" presId="urn:microsoft.com/office/officeart/2018/2/layout/IconCircleList"/>
    <dgm:cxn modelId="{EC57BC25-D40A-479F-9DF5-40186BFE0384}" type="presParOf" srcId="{C58EF488-664C-4685-9DED-D35A71F5B39D}" destId="{3031920C-478F-4832-B160-D90D1820BE9E}" srcOrd="7" destOrd="0" presId="urn:microsoft.com/office/officeart/2018/2/layout/IconCircleList"/>
    <dgm:cxn modelId="{85F3E47F-83AC-408B-A97E-AC7C5B0E23B9}" type="presParOf" srcId="{C58EF488-664C-4685-9DED-D35A71F5B39D}" destId="{6E3DEB12-736A-4538-8E71-9BB3B60BAF31}" srcOrd="8" destOrd="0" presId="urn:microsoft.com/office/officeart/2018/2/layout/IconCircleList"/>
    <dgm:cxn modelId="{2FD40AE1-59F2-43F9-BFCD-079AD6AA4CDC}" type="presParOf" srcId="{6E3DEB12-736A-4538-8E71-9BB3B60BAF31}" destId="{A587FDD3-8B7E-4310-8F35-12ADC9F9EA41}" srcOrd="0" destOrd="0" presId="urn:microsoft.com/office/officeart/2018/2/layout/IconCircleList"/>
    <dgm:cxn modelId="{295F1D60-015E-455E-AC4B-BA83626F4FD9}" type="presParOf" srcId="{6E3DEB12-736A-4538-8E71-9BB3B60BAF31}" destId="{5145735A-B4D6-4B96-A8FF-A2DBBA3142DE}" srcOrd="1" destOrd="0" presId="urn:microsoft.com/office/officeart/2018/2/layout/IconCircleList"/>
    <dgm:cxn modelId="{C5E055B2-D22A-4C31-A98D-62971A4736CD}" type="presParOf" srcId="{6E3DEB12-736A-4538-8E71-9BB3B60BAF31}" destId="{98F83715-2675-44F7-B541-59A504260881}" srcOrd="2" destOrd="0" presId="urn:microsoft.com/office/officeart/2018/2/layout/IconCircleList"/>
    <dgm:cxn modelId="{183AB94F-5BBA-4285-BA3D-67B40661C82A}" type="presParOf" srcId="{6E3DEB12-736A-4538-8E71-9BB3B60BAF31}" destId="{7CDE82B1-EC2D-4BE6-B4BE-71089CF9C4BB}" srcOrd="3" destOrd="0" presId="urn:microsoft.com/office/officeart/2018/2/layout/IconCircleList"/>
    <dgm:cxn modelId="{DA60E2EA-AFD8-449C-B810-554EC0525A78}" type="presParOf" srcId="{C58EF488-664C-4685-9DED-D35A71F5B39D}" destId="{9A053498-ACBF-404D-B221-0D922F2595EC}" srcOrd="9" destOrd="0" presId="urn:microsoft.com/office/officeart/2018/2/layout/IconCircleList"/>
    <dgm:cxn modelId="{6C028C5B-93DC-4BC8-9D77-EE907DE0D3A9}" type="presParOf" srcId="{C58EF488-664C-4685-9DED-D35A71F5B39D}" destId="{B98B1014-EA17-4CB7-B79E-5EB9F19E28F2}" srcOrd="10" destOrd="0" presId="urn:microsoft.com/office/officeart/2018/2/layout/IconCircleList"/>
    <dgm:cxn modelId="{D816F819-DBA6-497F-972C-5E5DC81FCCDD}" type="presParOf" srcId="{B98B1014-EA17-4CB7-B79E-5EB9F19E28F2}" destId="{92E4D675-F5A4-47A6-90D4-3981A8F67C0F}" srcOrd="0" destOrd="0" presId="urn:microsoft.com/office/officeart/2018/2/layout/IconCircleList"/>
    <dgm:cxn modelId="{7FC70DAF-86FA-4AE6-A1C1-14FC3733ECF1}" type="presParOf" srcId="{B98B1014-EA17-4CB7-B79E-5EB9F19E28F2}" destId="{2B58EF15-731A-45A5-BB4D-013EC335CE18}" srcOrd="1" destOrd="0" presId="urn:microsoft.com/office/officeart/2018/2/layout/IconCircleList"/>
    <dgm:cxn modelId="{5E428503-7B92-41F5-96FA-DFF21E892608}" type="presParOf" srcId="{B98B1014-EA17-4CB7-B79E-5EB9F19E28F2}" destId="{C5407020-960F-4CF6-B348-5D50CCB48601}" srcOrd="2" destOrd="0" presId="urn:microsoft.com/office/officeart/2018/2/layout/IconCircleList"/>
    <dgm:cxn modelId="{885D7C38-09D1-4037-86DD-7D87B531591D}" type="presParOf" srcId="{B98B1014-EA17-4CB7-B79E-5EB9F19E28F2}" destId="{FFC9912D-1523-4667-A92A-F0EAFD4939D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9B8E0-AA96-483D-9B82-3F749F8ADFDE}">
      <dsp:nvSpPr>
        <dsp:cNvPr id="0" name=""/>
        <dsp:cNvSpPr/>
      </dsp:nvSpPr>
      <dsp:spPr>
        <a:xfrm>
          <a:off x="76087" y="1445478"/>
          <a:ext cx="1043700" cy="10437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9BCFC-8FDB-4EA6-A75B-EF779A4DB7E1}">
      <dsp:nvSpPr>
        <dsp:cNvPr id="0" name=""/>
        <dsp:cNvSpPr/>
      </dsp:nvSpPr>
      <dsp:spPr>
        <a:xfrm>
          <a:off x="295264" y="1664655"/>
          <a:ext cx="605346" cy="6053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0EA8FB-D135-4914-9E6A-6A68B744CEA4}">
      <dsp:nvSpPr>
        <dsp:cNvPr id="0" name=""/>
        <dsp:cNvSpPr/>
      </dsp:nvSpPr>
      <dsp:spPr>
        <a:xfrm>
          <a:off x="1343437" y="919693"/>
          <a:ext cx="2460150" cy="2095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rtl="0">
            <a:lnSpc>
              <a:spcPct val="150000"/>
            </a:lnSpc>
            <a:spcBef>
              <a:spcPct val="0"/>
            </a:spcBef>
            <a:spcAft>
              <a:spcPct val="35000"/>
            </a:spcAft>
            <a:buNone/>
          </a:pPr>
          <a:r>
            <a:rPr lang="en-US" sz="1600" b="1" kern="1200" dirty="0">
              <a:latin typeface="+mn-lt"/>
              <a:cs typeface="Times New Roman" panose="02020603050405020304" pitchFamily="18" charset="0"/>
            </a:rPr>
            <a:t>Segmentation, Targeting, and Positioning (STP): </a:t>
          </a:r>
          <a:r>
            <a:rPr lang="en-US" sz="1600" kern="1200" dirty="0">
              <a:latin typeface="+mn-lt"/>
              <a:cs typeface="Times New Roman" panose="02020603050405020304" pitchFamily="18" charset="0"/>
            </a:rPr>
            <a:t>Dividing the market into distinct groups based on demographics, psychographics, and behavior.  Selecting the most attractive segments</a:t>
          </a:r>
          <a:r>
            <a:rPr lang="en-US" sz="1600" kern="1200" dirty="0">
              <a:latin typeface="Times New Roman" panose="02020603050405020304" pitchFamily="18" charset="0"/>
              <a:cs typeface="Times New Roman" panose="02020603050405020304" pitchFamily="18" charset="0"/>
            </a:rPr>
            <a:t>.</a:t>
          </a:r>
        </a:p>
      </dsp:txBody>
      <dsp:txXfrm>
        <a:off x="1343437" y="919693"/>
        <a:ext cx="2460150" cy="2095269"/>
      </dsp:txXfrm>
    </dsp:sp>
    <dsp:sp modelId="{217186E8-3AD1-46E0-9698-F6744223651F}">
      <dsp:nvSpPr>
        <dsp:cNvPr id="0" name=""/>
        <dsp:cNvSpPr/>
      </dsp:nvSpPr>
      <dsp:spPr>
        <a:xfrm>
          <a:off x="4232249" y="1397081"/>
          <a:ext cx="1043700" cy="10437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2CBD8-09CF-4294-94B2-7C8ADA14170B}">
      <dsp:nvSpPr>
        <dsp:cNvPr id="0" name=""/>
        <dsp:cNvSpPr/>
      </dsp:nvSpPr>
      <dsp:spPr>
        <a:xfrm>
          <a:off x="4451426" y="1664655"/>
          <a:ext cx="605346" cy="6053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5EEF66-7985-48F1-B461-2D8FDF08775D}">
      <dsp:nvSpPr>
        <dsp:cNvPr id="0" name=""/>
        <dsp:cNvSpPr/>
      </dsp:nvSpPr>
      <dsp:spPr>
        <a:xfrm>
          <a:off x="5499600" y="1445478"/>
          <a:ext cx="2460150" cy="104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5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Content Marketing: </a:t>
          </a:r>
          <a:r>
            <a:rPr lang="en-US" sz="1600" kern="1200" dirty="0">
              <a:latin typeface="+mn-lt"/>
              <a:cs typeface="Times New Roman" panose="02020603050405020304" pitchFamily="18" charset="0"/>
            </a:rPr>
            <a:t>Creating and sharing valuable, relevant content to attract and engage the target audience with customers.</a:t>
          </a:r>
        </a:p>
      </dsp:txBody>
      <dsp:txXfrm>
        <a:off x="5499600" y="1445478"/>
        <a:ext cx="2460150" cy="1043700"/>
      </dsp:txXfrm>
    </dsp:sp>
    <dsp:sp modelId="{8D93AE34-8A78-4029-8ADE-951B47AC2456}">
      <dsp:nvSpPr>
        <dsp:cNvPr id="0" name=""/>
        <dsp:cNvSpPr/>
      </dsp:nvSpPr>
      <dsp:spPr>
        <a:xfrm>
          <a:off x="8388412" y="1445478"/>
          <a:ext cx="1043700" cy="10437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D8EFA-EFE5-4C25-AA8E-E2AD0668EDC7}">
      <dsp:nvSpPr>
        <dsp:cNvPr id="0" name=""/>
        <dsp:cNvSpPr/>
      </dsp:nvSpPr>
      <dsp:spPr>
        <a:xfrm>
          <a:off x="8607589" y="1664655"/>
          <a:ext cx="605346" cy="6053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C30680-18DC-4726-AC9F-B0ED55EEE53D}">
      <dsp:nvSpPr>
        <dsp:cNvPr id="0" name=""/>
        <dsp:cNvSpPr/>
      </dsp:nvSpPr>
      <dsp:spPr>
        <a:xfrm>
          <a:off x="9655762" y="1445478"/>
          <a:ext cx="2460150" cy="104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50000"/>
            </a:lnSpc>
            <a:spcBef>
              <a:spcPct val="0"/>
            </a:spcBef>
            <a:spcAft>
              <a:spcPct val="35000"/>
            </a:spcAft>
            <a:buNone/>
          </a:pPr>
          <a:r>
            <a:rPr lang="en-US" sz="1500" b="1" kern="1200" dirty="0">
              <a:latin typeface="+mn-lt"/>
              <a:cs typeface="Times New Roman" panose="02020603050405020304" pitchFamily="18" charset="0"/>
            </a:rPr>
            <a:t>Search Engine Optimization (SEO):</a:t>
          </a:r>
          <a:r>
            <a:rPr lang="en-US" sz="1500" kern="1200" dirty="0">
              <a:latin typeface="+mn-lt"/>
              <a:cs typeface="Times New Roman" panose="02020603050405020304" pitchFamily="18" charset="0"/>
            </a:rPr>
            <a:t>. Enhancing visibility on search engines like Google. Pay-Per-Click (PPC) Advertising: Running paid ads on search engines (Google Ads) or social media platforms. Paying only when users click on the ads.</a:t>
          </a:r>
        </a:p>
      </dsp:txBody>
      <dsp:txXfrm>
        <a:off x="9655762" y="1445478"/>
        <a:ext cx="2460150" cy="1043700"/>
      </dsp:txXfrm>
    </dsp:sp>
    <dsp:sp modelId="{1B1CE79A-FDB2-42DF-8B0A-26E7BC53AA4C}">
      <dsp:nvSpPr>
        <dsp:cNvPr id="0" name=""/>
        <dsp:cNvSpPr/>
      </dsp:nvSpPr>
      <dsp:spPr>
        <a:xfrm>
          <a:off x="76087" y="4034626"/>
          <a:ext cx="1043700" cy="10437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2FF0C6-D9A6-48AF-9278-A6FD54416B22}">
      <dsp:nvSpPr>
        <dsp:cNvPr id="0" name=""/>
        <dsp:cNvSpPr/>
      </dsp:nvSpPr>
      <dsp:spPr>
        <a:xfrm>
          <a:off x="295264" y="4253803"/>
          <a:ext cx="605346" cy="6053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210800-A01A-4CAD-B44D-B06CC2186433}">
      <dsp:nvSpPr>
        <dsp:cNvPr id="0" name=""/>
        <dsp:cNvSpPr/>
      </dsp:nvSpPr>
      <dsp:spPr>
        <a:xfrm>
          <a:off x="1343437" y="4034626"/>
          <a:ext cx="2460150" cy="104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50000"/>
            </a:lnSpc>
            <a:spcBef>
              <a:spcPct val="0"/>
            </a:spcBef>
            <a:spcAft>
              <a:spcPct val="35000"/>
            </a:spcAft>
            <a:buNone/>
          </a:pPr>
          <a:r>
            <a:rPr lang="en-US" sz="1600" b="1" kern="1200" dirty="0">
              <a:latin typeface="+mn-lt"/>
              <a:cs typeface="Times New Roman" panose="02020603050405020304" pitchFamily="18" charset="0"/>
            </a:rPr>
            <a:t>Email Marketing: </a:t>
          </a:r>
          <a:r>
            <a:rPr lang="en-US" sz="1600" kern="1200" dirty="0">
              <a:latin typeface="+mn-lt"/>
              <a:cs typeface="Times New Roman" panose="02020603050405020304" pitchFamily="18" charset="0"/>
            </a:rPr>
            <a:t>Sending targeted emails to subscribers to nurture leads and retain customers</a:t>
          </a:r>
          <a:r>
            <a:rPr lang="en-US" sz="1600" kern="1200" dirty="0">
              <a:latin typeface="Times New Roman" panose="02020603050405020304" pitchFamily="18" charset="0"/>
              <a:cs typeface="Times New Roman" panose="02020603050405020304" pitchFamily="18" charset="0"/>
            </a:rPr>
            <a:t>. </a:t>
          </a:r>
        </a:p>
      </dsp:txBody>
      <dsp:txXfrm>
        <a:off x="1343437" y="4034626"/>
        <a:ext cx="2460150" cy="1043700"/>
      </dsp:txXfrm>
    </dsp:sp>
    <dsp:sp modelId="{A587FDD3-8B7E-4310-8F35-12ADC9F9EA41}">
      <dsp:nvSpPr>
        <dsp:cNvPr id="0" name=""/>
        <dsp:cNvSpPr/>
      </dsp:nvSpPr>
      <dsp:spPr>
        <a:xfrm>
          <a:off x="4232249" y="4034626"/>
          <a:ext cx="1043700" cy="10437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5735A-B4D6-4B96-A8FF-A2DBBA3142DE}">
      <dsp:nvSpPr>
        <dsp:cNvPr id="0" name=""/>
        <dsp:cNvSpPr/>
      </dsp:nvSpPr>
      <dsp:spPr>
        <a:xfrm>
          <a:off x="4451426" y="4253803"/>
          <a:ext cx="605346" cy="6053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DE82B1-EC2D-4BE6-B4BE-71089CF9C4BB}">
      <dsp:nvSpPr>
        <dsp:cNvPr id="0" name=""/>
        <dsp:cNvSpPr/>
      </dsp:nvSpPr>
      <dsp:spPr>
        <a:xfrm>
          <a:off x="5499600" y="4034626"/>
          <a:ext cx="2460150" cy="104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5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Diversification: </a:t>
          </a:r>
          <a:r>
            <a:rPr lang="en-US" sz="1600" kern="1200" dirty="0">
              <a:latin typeface="+mn-lt"/>
              <a:cs typeface="Times New Roman" panose="02020603050405020304" pitchFamily="18" charset="0"/>
            </a:rPr>
            <a:t>Expanding into new markets or product lines. Reducing dependency on a single market or product.</a:t>
          </a:r>
        </a:p>
      </dsp:txBody>
      <dsp:txXfrm>
        <a:off x="5499600" y="4034626"/>
        <a:ext cx="2460150" cy="1043700"/>
      </dsp:txXfrm>
    </dsp:sp>
    <dsp:sp modelId="{92E4D675-F5A4-47A6-90D4-3981A8F67C0F}">
      <dsp:nvSpPr>
        <dsp:cNvPr id="0" name=""/>
        <dsp:cNvSpPr/>
      </dsp:nvSpPr>
      <dsp:spPr>
        <a:xfrm>
          <a:off x="8388412" y="4034626"/>
          <a:ext cx="1043700" cy="10437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58EF15-731A-45A5-BB4D-013EC335CE18}">
      <dsp:nvSpPr>
        <dsp:cNvPr id="0" name=""/>
        <dsp:cNvSpPr/>
      </dsp:nvSpPr>
      <dsp:spPr>
        <a:xfrm>
          <a:off x="8607589" y="4253803"/>
          <a:ext cx="605346" cy="60534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C9912D-1523-4667-A92A-F0EAFD4939D4}">
      <dsp:nvSpPr>
        <dsp:cNvPr id="0" name=""/>
        <dsp:cNvSpPr/>
      </dsp:nvSpPr>
      <dsp:spPr>
        <a:xfrm>
          <a:off x="9655762" y="4034626"/>
          <a:ext cx="2460150" cy="104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50000"/>
            </a:lnSpc>
            <a:spcBef>
              <a:spcPct val="0"/>
            </a:spcBef>
            <a:spcAft>
              <a:spcPct val="35000"/>
            </a:spcAft>
            <a:buNone/>
          </a:pPr>
          <a:r>
            <a:rPr lang="en-US" sz="1600" b="1" kern="1200" dirty="0">
              <a:latin typeface="+mn-lt"/>
              <a:cs typeface="Times New Roman" panose="02020603050405020304" pitchFamily="18" charset="0"/>
            </a:rPr>
            <a:t>Mobile Marketing: </a:t>
          </a:r>
          <a:r>
            <a:rPr lang="en-US" sz="1600" kern="1200" dirty="0">
              <a:latin typeface="+mn-lt"/>
              <a:cs typeface="Times New Roman" panose="02020603050405020304" pitchFamily="18" charset="0"/>
            </a:rPr>
            <a:t>Leveraging mobile devices for marketing efforts. Includes mobile apps, SMS marketing, and mobile-optimized websites.</a:t>
          </a:r>
        </a:p>
      </dsp:txBody>
      <dsp:txXfrm>
        <a:off x="9655762" y="4034626"/>
        <a:ext cx="2460150" cy="10437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1CAD-DA6C-9728-A051-30EDCB7801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06D97E-53ED-7CAD-5CC1-E36179FF10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42C432-B5FB-67D8-9A57-8F05ABED360F}"/>
              </a:ext>
            </a:extLst>
          </p:cNvPr>
          <p:cNvSpPr>
            <a:spLocks noGrp="1"/>
          </p:cNvSpPr>
          <p:nvPr>
            <p:ph type="dt" sz="half" idx="10"/>
          </p:nvPr>
        </p:nvSpPr>
        <p:spPr/>
        <p:txBody>
          <a:bodyPr/>
          <a:lstStyle/>
          <a:p>
            <a:fld id="{7A7F3076-9C55-4040-98E6-100E3EB8B98A}" type="datetimeFigureOut">
              <a:rPr lang="en-US" smtClean="0"/>
              <a:t>11/21/2023</a:t>
            </a:fld>
            <a:endParaRPr lang="en-US" dirty="0"/>
          </a:p>
        </p:txBody>
      </p:sp>
      <p:sp>
        <p:nvSpPr>
          <p:cNvPr id="5" name="Footer Placeholder 4">
            <a:extLst>
              <a:ext uri="{FF2B5EF4-FFF2-40B4-BE49-F238E27FC236}">
                <a16:creationId xmlns:a16="http://schemas.microsoft.com/office/drawing/2014/main" id="{54768C29-7715-C0A1-3A1C-07BF523B82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617E58-5C69-762E-A581-76E6F12A26D7}"/>
              </a:ext>
            </a:extLst>
          </p:cNvPr>
          <p:cNvSpPr>
            <a:spLocks noGrp="1"/>
          </p:cNvSpPr>
          <p:nvPr>
            <p:ph type="sldNum" sz="quarter" idx="12"/>
          </p:nvPr>
        </p:nvSpPr>
        <p:spPr/>
        <p:txBody>
          <a:bodyPr/>
          <a:lstStyle/>
          <a:p>
            <a:fld id="{765F3B61-42B3-47A0-B185-E17D83F7C67D}" type="slidenum">
              <a:rPr lang="en-US" smtClean="0"/>
              <a:t>‹#›</a:t>
            </a:fld>
            <a:endParaRPr lang="en-US" dirty="0"/>
          </a:p>
        </p:txBody>
      </p:sp>
    </p:spTree>
    <p:extLst>
      <p:ext uri="{BB962C8B-B14F-4D97-AF65-F5344CB8AC3E}">
        <p14:creationId xmlns:p14="http://schemas.microsoft.com/office/powerpoint/2010/main" val="84934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AA81-8CEB-077A-E734-71EC22C795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D52C28-0275-6F46-E9A5-94B2EB14F6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06019-A812-E4AA-570D-DE25C68CF744}"/>
              </a:ext>
            </a:extLst>
          </p:cNvPr>
          <p:cNvSpPr>
            <a:spLocks noGrp="1"/>
          </p:cNvSpPr>
          <p:nvPr>
            <p:ph type="dt" sz="half" idx="10"/>
          </p:nvPr>
        </p:nvSpPr>
        <p:spPr/>
        <p:txBody>
          <a:bodyPr/>
          <a:lstStyle/>
          <a:p>
            <a:fld id="{7A7F3076-9C55-4040-98E6-100E3EB8B98A}" type="datetimeFigureOut">
              <a:rPr lang="en-US" smtClean="0"/>
              <a:t>11/21/2023</a:t>
            </a:fld>
            <a:endParaRPr lang="en-US" dirty="0"/>
          </a:p>
        </p:txBody>
      </p:sp>
      <p:sp>
        <p:nvSpPr>
          <p:cNvPr id="5" name="Footer Placeholder 4">
            <a:extLst>
              <a:ext uri="{FF2B5EF4-FFF2-40B4-BE49-F238E27FC236}">
                <a16:creationId xmlns:a16="http://schemas.microsoft.com/office/drawing/2014/main" id="{90BAB35B-5B34-32CD-3BE6-EF061DD2DB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27BEB0-B60A-74AA-30F6-336535626BCA}"/>
              </a:ext>
            </a:extLst>
          </p:cNvPr>
          <p:cNvSpPr>
            <a:spLocks noGrp="1"/>
          </p:cNvSpPr>
          <p:nvPr>
            <p:ph type="sldNum" sz="quarter" idx="12"/>
          </p:nvPr>
        </p:nvSpPr>
        <p:spPr/>
        <p:txBody>
          <a:bodyPr/>
          <a:lstStyle/>
          <a:p>
            <a:fld id="{765F3B61-42B3-47A0-B185-E17D83F7C67D}" type="slidenum">
              <a:rPr lang="en-US" smtClean="0"/>
              <a:t>‹#›</a:t>
            </a:fld>
            <a:endParaRPr lang="en-US" dirty="0"/>
          </a:p>
        </p:txBody>
      </p:sp>
    </p:spTree>
    <p:extLst>
      <p:ext uri="{BB962C8B-B14F-4D97-AF65-F5344CB8AC3E}">
        <p14:creationId xmlns:p14="http://schemas.microsoft.com/office/powerpoint/2010/main" val="126925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50F47-E9FC-ED30-0581-2D24AB09EB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8ED39A-EC5F-7B5A-D2E9-BDE90979A7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8DAF6-2DD1-DE5B-87F9-35EEC53C31D3}"/>
              </a:ext>
            </a:extLst>
          </p:cNvPr>
          <p:cNvSpPr>
            <a:spLocks noGrp="1"/>
          </p:cNvSpPr>
          <p:nvPr>
            <p:ph type="dt" sz="half" idx="10"/>
          </p:nvPr>
        </p:nvSpPr>
        <p:spPr/>
        <p:txBody>
          <a:bodyPr/>
          <a:lstStyle/>
          <a:p>
            <a:fld id="{7A7F3076-9C55-4040-98E6-100E3EB8B98A}" type="datetimeFigureOut">
              <a:rPr lang="en-US" smtClean="0"/>
              <a:t>11/21/2023</a:t>
            </a:fld>
            <a:endParaRPr lang="en-US" dirty="0"/>
          </a:p>
        </p:txBody>
      </p:sp>
      <p:sp>
        <p:nvSpPr>
          <p:cNvPr id="5" name="Footer Placeholder 4">
            <a:extLst>
              <a:ext uri="{FF2B5EF4-FFF2-40B4-BE49-F238E27FC236}">
                <a16:creationId xmlns:a16="http://schemas.microsoft.com/office/drawing/2014/main" id="{E593A1A4-36E5-1601-8EB2-1722728A3A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6B249B-0C93-8D25-39DA-F61B87E9A26D}"/>
              </a:ext>
            </a:extLst>
          </p:cNvPr>
          <p:cNvSpPr>
            <a:spLocks noGrp="1"/>
          </p:cNvSpPr>
          <p:nvPr>
            <p:ph type="sldNum" sz="quarter" idx="12"/>
          </p:nvPr>
        </p:nvSpPr>
        <p:spPr/>
        <p:txBody>
          <a:bodyPr/>
          <a:lstStyle/>
          <a:p>
            <a:fld id="{765F3B61-42B3-47A0-B185-E17D83F7C67D}" type="slidenum">
              <a:rPr lang="en-US" smtClean="0"/>
              <a:t>‹#›</a:t>
            </a:fld>
            <a:endParaRPr lang="en-US" dirty="0"/>
          </a:p>
        </p:txBody>
      </p:sp>
    </p:spTree>
    <p:extLst>
      <p:ext uri="{BB962C8B-B14F-4D97-AF65-F5344CB8AC3E}">
        <p14:creationId xmlns:p14="http://schemas.microsoft.com/office/powerpoint/2010/main" val="200405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79FC-BC2D-638B-2375-73465A4934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5C9FE-88C2-778F-EEC3-E1BC166CDF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652F8-63E0-FE57-4BC1-47902006C96E}"/>
              </a:ext>
            </a:extLst>
          </p:cNvPr>
          <p:cNvSpPr>
            <a:spLocks noGrp="1"/>
          </p:cNvSpPr>
          <p:nvPr>
            <p:ph type="dt" sz="half" idx="10"/>
          </p:nvPr>
        </p:nvSpPr>
        <p:spPr/>
        <p:txBody>
          <a:bodyPr/>
          <a:lstStyle/>
          <a:p>
            <a:fld id="{7A7F3076-9C55-4040-98E6-100E3EB8B98A}" type="datetimeFigureOut">
              <a:rPr lang="en-US" smtClean="0"/>
              <a:t>11/21/2023</a:t>
            </a:fld>
            <a:endParaRPr lang="en-US" dirty="0"/>
          </a:p>
        </p:txBody>
      </p:sp>
      <p:sp>
        <p:nvSpPr>
          <p:cNvPr id="5" name="Footer Placeholder 4">
            <a:extLst>
              <a:ext uri="{FF2B5EF4-FFF2-40B4-BE49-F238E27FC236}">
                <a16:creationId xmlns:a16="http://schemas.microsoft.com/office/drawing/2014/main" id="{AD0301D6-6A4A-40B7-BF29-5BFB5E7841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762BD8-5EC1-DF56-24CF-B4047E4844C9}"/>
              </a:ext>
            </a:extLst>
          </p:cNvPr>
          <p:cNvSpPr>
            <a:spLocks noGrp="1"/>
          </p:cNvSpPr>
          <p:nvPr>
            <p:ph type="sldNum" sz="quarter" idx="12"/>
          </p:nvPr>
        </p:nvSpPr>
        <p:spPr/>
        <p:txBody>
          <a:bodyPr/>
          <a:lstStyle/>
          <a:p>
            <a:fld id="{765F3B61-42B3-47A0-B185-E17D83F7C67D}" type="slidenum">
              <a:rPr lang="en-US" smtClean="0"/>
              <a:t>‹#›</a:t>
            </a:fld>
            <a:endParaRPr lang="en-US" dirty="0"/>
          </a:p>
        </p:txBody>
      </p:sp>
    </p:spTree>
    <p:extLst>
      <p:ext uri="{BB962C8B-B14F-4D97-AF65-F5344CB8AC3E}">
        <p14:creationId xmlns:p14="http://schemas.microsoft.com/office/powerpoint/2010/main" val="86166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39AA-E0F9-78BB-2335-103D4E8B1A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EE668-8BAF-40FA-4B0B-98FB4AAA12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0C392-DB14-9B96-2503-B8E924C6B1B0}"/>
              </a:ext>
            </a:extLst>
          </p:cNvPr>
          <p:cNvSpPr>
            <a:spLocks noGrp="1"/>
          </p:cNvSpPr>
          <p:nvPr>
            <p:ph type="dt" sz="half" idx="10"/>
          </p:nvPr>
        </p:nvSpPr>
        <p:spPr/>
        <p:txBody>
          <a:bodyPr/>
          <a:lstStyle/>
          <a:p>
            <a:fld id="{7A7F3076-9C55-4040-98E6-100E3EB8B98A}" type="datetimeFigureOut">
              <a:rPr lang="en-US" smtClean="0"/>
              <a:t>11/21/2023</a:t>
            </a:fld>
            <a:endParaRPr lang="en-US" dirty="0"/>
          </a:p>
        </p:txBody>
      </p:sp>
      <p:sp>
        <p:nvSpPr>
          <p:cNvPr id="5" name="Footer Placeholder 4">
            <a:extLst>
              <a:ext uri="{FF2B5EF4-FFF2-40B4-BE49-F238E27FC236}">
                <a16:creationId xmlns:a16="http://schemas.microsoft.com/office/drawing/2014/main" id="{BAABB4D9-C661-ACFB-3438-BD3F27A652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BFD1BE-A3D3-ABB0-A60E-B60901B5C603}"/>
              </a:ext>
            </a:extLst>
          </p:cNvPr>
          <p:cNvSpPr>
            <a:spLocks noGrp="1"/>
          </p:cNvSpPr>
          <p:nvPr>
            <p:ph type="sldNum" sz="quarter" idx="12"/>
          </p:nvPr>
        </p:nvSpPr>
        <p:spPr/>
        <p:txBody>
          <a:bodyPr/>
          <a:lstStyle/>
          <a:p>
            <a:fld id="{765F3B61-42B3-47A0-B185-E17D83F7C67D}" type="slidenum">
              <a:rPr lang="en-US" smtClean="0"/>
              <a:t>‹#›</a:t>
            </a:fld>
            <a:endParaRPr lang="en-US" dirty="0"/>
          </a:p>
        </p:txBody>
      </p:sp>
    </p:spTree>
    <p:extLst>
      <p:ext uri="{BB962C8B-B14F-4D97-AF65-F5344CB8AC3E}">
        <p14:creationId xmlns:p14="http://schemas.microsoft.com/office/powerpoint/2010/main" val="23916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4648-1005-093B-A6B1-0DE4AA4237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8E3FB-F979-6CC3-ED58-1E1DA7FB9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DB8DA0-FE76-9BE7-6946-D89825393F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C9CC70-6340-3A53-B3F1-6462B2E43DAD}"/>
              </a:ext>
            </a:extLst>
          </p:cNvPr>
          <p:cNvSpPr>
            <a:spLocks noGrp="1"/>
          </p:cNvSpPr>
          <p:nvPr>
            <p:ph type="dt" sz="half" idx="10"/>
          </p:nvPr>
        </p:nvSpPr>
        <p:spPr/>
        <p:txBody>
          <a:bodyPr/>
          <a:lstStyle/>
          <a:p>
            <a:fld id="{7A7F3076-9C55-4040-98E6-100E3EB8B98A}" type="datetimeFigureOut">
              <a:rPr lang="en-US" smtClean="0"/>
              <a:t>11/21/2023</a:t>
            </a:fld>
            <a:endParaRPr lang="en-US" dirty="0"/>
          </a:p>
        </p:txBody>
      </p:sp>
      <p:sp>
        <p:nvSpPr>
          <p:cNvPr id="6" name="Footer Placeholder 5">
            <a:extLst>
              <a:ext uri="{FF2B5EF4-FFF2-40B4-BE49-F238E27FC236}">
                <a16:creationId xmlns:a16="http://schemas.microsoft.com/office/drawing/2014/main" id="{DC729337-AD80-0EC2-6B98-61F9011760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52BBCB-E0E0-C63F-C349-2A98F50D1705}"/>
              </a:ext>
            </a:extLst>
          </p:cNvPr>
          <p:cNvSpPr>
            <a:spLocks noGrp="1"/>
          </p:cNvSpPr>
          <p:nvPr>
            <p:ph type="sldNum" sz="quarter" idx="12"/>
          </p:nvPr>
        </p:nvSpPr>
        <p:spPr/>
        <p:txBody>
          <a:bodyPr/>
          <a:lstStyle/>
          <a:p>
            <a:fld id="{765F3B61-42B3-47A0-B185-E17D83F7C67D}" type="slidenum">
              <a:rPr lang="en-US" smtClean="0"/>
              <a:t>‹#›</a:t>
            </a:fld>
            <a:endParaRPr lang="en-US" dirty="0"/>
          </a:p>
        </p:txBody>
      </p:sp>
    </p:spTree>
    <p:extLst>
      <p:ext uri="{BB962C8B-B14F-4D97-AF65-F5344CB8AC3E}">
        <p14:creationId xmlns:p14="http://schemas.microsoft.com/office/powerpoint/2010/main" val="98182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1E9B-F96A-6DDC-9C92-59E790C563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C3CB79-1B23-1277-BE33-3D75B1921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56A436-D744-F62C-29AB-ED2D4C6F8B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89BC3E-42BC-1959-B7B5-5E651ED5AF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7A54C4-2A8E-47FE-2A72-CCDF38242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34D615-78F9-5F64-C089-573190DD1DB7}"/>
              </a:ext>
            </a:extLst>
          </p:cNvPr>
          <p:cNvSpPr>
            <a:spLocks noGrp="1"/>
          </p:cNvSpPr>
          <p:nvPr>
            <p:ph type="dt" sz="half" idx="10"/>
          </p:nvPr>
        </p:nvSpPr>
        <p:spPr/>
        <p:txBody>
          <a:bodyPr/>
          <a:lstStyle/>
          <a:p>
            <a:fld id="{7A7F3076-9C55-4040-98E6-100E3EB8B98A}" type="datetimeFigureOut">
              <a:rPr lang="en-US" smtClean="0"/>
              <a:t>11/21/2023</a:t>
            </a:fld>
            <a:endParaRPr lang="en-US" dirty="0"/>
          </a:p>
        </p:txBody>
      </p:sp>
      <p:sp>
        <p:nvSpPr>
          <p:cNvPr id="8" name="Footer Placeholder 7">
            <a:extLst>
              <a:ext uri="{FF2B5EF4-FFF2-40B4-BE49-F238E27FC236}">
                <a16:creationId xmlns:a16="http://schemas.microsoft.com/office/drawing/2014/main" id="{87F7AEF1-6931-D8C1-3A49-4618B3EE716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58B1B26-92A1-F3F6-F24E-743C613B86C3}"/>
              </a:ext>
            </a:extLst>
          </p:cNvPr>
          <p:cNvSpPr>
            <a:spLocks noGrp="1"/>
          </p:cNvSpPr>
          <p:nvPr>
            <p:ph type="sldNum" sz="quarter" idx="12"/>
          </p:nvPr>
        </p:nvSpPr>
        <p:spPr/>
        <p:txBody>
          <a:bodyPr/>
          <a:lstStyle/>
          <a:p>
            <a:fld id="{765F3B61-42B3-47A0-B185-E17D83F7C67D}" type="slidenum">
              <a:rPr lang="en-US" smtClean="0"/>
              <a:t>‹#›</a:t>
            </a:fld>
            <a:endParaRPr lang="en-US" dirty="0"/>
          </a:p>
        </p:txBody>
      </p:sp>
    </p:spTree>
    <p:extLst>
      <p:ext uri="{BB962C8B-B14F-4D97-AF65-F5344CB8AC3E}">
        <p14:creationId xmlns:p14="http://schemas.microsoft.com/office/powerpoint/2010/main" val="90195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29F3-494E-E047-7E5F-2EBC49791A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D16BB0-B9AD-2013-80DC-B2AAE43D6F3A}"/>
              </a:ext>
            </a:extLst>
          </p:cNvPr>
          <p:cNvSpPr>
            <a:spLocks noGrp="1"/>
          </p:cNvSpPr>
          <p:nvPr>
            <p:ph type="dt" sz="half" idx="10"/>
          </p:nvPr>
        </p:nvSpPr>
        <p:spPr/>
        <p:txBody>
          <a:bodyPr/>
          <a:lstStyle/>
          <a:p>
            <a:fld id="{7A7F3076-9C55-4040-98E6-100E3EB8B98A}" type="datetimeFigureOut">
              <a:rPr lang="en-US" smtClean="0"/>
              <a:t>11/21/2023</a:t>
            </a:fld>
            <a:endParaRPr lang="en-US" dirty="0"/>
          </a:p>
        </p:txBody>
      </p:sp>
      <p:sp>
        <p:nvSpPr>
          <p:cNvPr id="4" name="Footer Placeholder 3">
            <a:extLst>
              <a:ext uri="{FF2B5EF4-FFF2-40B4-BE49-F238E27FC236}">
                <a16:creationId xmlns:a16="http://schemas.microsoft.com/office/drawing/2014/main" id="{267EC506-342D-0C07-433F-7150D1E9CDA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CA8B5C-2FA3-9E47-ACE1-F5116E1FA671}"/>
              </a:ext>
            </a:extLst>
          </p:cNvPr>
          <p:cNvSpPr>
            <a:spLocks noGrp="1"/>
          </p:cNvSpPr>
          <p:nvPr>
            <p:ph type="sldNum" sz="quarter" idx="12"/>
          </p:nvPr>
        </p:nvSpPr>
        <p:spPr/>
        <p:txBody>
          <a:bodyPr/>
          <a:lstStyle/>
          <a:p>
            <a:fld id="{765F3B61-42B3-47A0-B185-E17D83F7C67D}" type="slidenum">
              <a:rPr lang="en-US" smtClean="0"/>
              <a:t>‹#›</a:t>
            </a:fld>
            <a:endParaRPr lang="en-US" dirty="0"/>
          </a:p>
        </p:txBody>
      </p:sp>
    </p:spTree>
    <p:extLst>
      <p:ext uri="{BB962C8B-B14F-4D97-AF65-F5344CB8AC3E}">
        <p14:creationId xmlns:p14="http://schemas.microsoft.com/office/powerpoint/2010/main" val="120017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8AD2B6-A740-0EC7-6690-8FFC0FD2FFCB}"/>
              </a:ext>
            </a:extLst>
          </p:cNvPr>
          <p:cNvSpPr>
            <a:spLocks noGrp="1"/>
          </p:cNvSpPr>
          <p:nvPr>
            <p:ph type="dt" sz="half" idx="10"/>
          </p:nvPr>
        </p:nvSpPr>
        <p:spPr/>
        <p:txBody>
          <a:bodyPr/>
          <a:lstStyle/>
          <a:p>
            <a:fld id="{7A7F3076-9C55-4040-98E6-100E3EB8B98A}" type="datetimeFigureOut">
              <a:rPr lang="en-US" smtClean="0"/>
              <a:t>11/21/2023</a:t>
            </a:fld>
            <a:endParaRPr lang="en-US" dirty="0"/>
          </a:p>
        </p:txBody>
      </p:sp>
      <p:sp>
        <p:nvSpPr>
          <p:cNvPr id="3" name="Footer Placeholder 2">
            <a:extLst>
              <a:ext uri="{FF2B5EF4-FFF2-40B4-BE49-F238E27FC236}">
                <a16:creationId xmlns:a16="http://schemas.microsoft.com/office/drawing/2014/main" id="{0F64C92C-CFF1-24E0-05D8-2D15354B16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DC3A001-0D1C-C306-EEF1-3B84F0A2A761}"/>
              </a:ext>
            </a:extLst>
          </p:cNvPr>
          <p:cNvSpPr>
            <a:spLocks noGrp="1"/>
          </p:cNvSpPr>
          <p:nvPr>
            <p:ph type="sldNum" sz="quarter" idx="12"/>
          </p:nvPr>
        </p:nvSpPr>
        <p:spPr/>
        <p:txBody>
          <a:bodyPr/>
          <a:lstStyle/>
          <a:p>
            <a:fld id="{765F3B61-42B3-47A0-B185-E17D83F7C67D}" type="slidenum">
              <a:rPr lang="en-US" smtClean="0"/>
              <a:t>‹#›</a:t>
            </a:fld>
            <a:endParaRPr lang="en-US" dirty="0"/>
          </a:p>
        </p:txBody>
      </p:sp>
    </p:spTree>
    <p:extLst>
      <p:ext uri="{BB962C8B-B14F-4D97-AF65-F5344CB8AC3E}">
        <p14:creationId xmlns:p14="http://schemas.microsoft.com/office/powerpoint/2010/main" val="61670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612C-4CCA-EEC5-EF1B-BB5BEF8B2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2597D7-ED55-A943-7D35-F9C1E86A9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5A709A-9B5A-9285-F924-61D036E3B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4FC5D-0FCC-245C-4DF9-D22B0600233F}"/>
              </a:ext>
            </a:extLst>
          </p:cNvPr>
          <p:cNvSpPr>
            <a:spLocks noGrp="1"/>
          </p:cNvSpPr>
          <p:nvPr>
            <p:ph type="dt" sz="half" idx="10"/>
          </p:nvPr>
        </p:nvSpPr>
        <p:spPr/>
        <p:txBody>
          <a:bodyPr/>
          <a:lstStyle/>
          <a:p>
            <a:fld id="{7A7F3076-9C55-4040-98E6-100E3EB8B98A}" type="datetimeFigureOut">
              <a:rPr lang="en-US" smtClean="0"/>
              <a:t>11/21/2023</a:t>
            </a:fld>
            <a:endParaRPr lang="en-US" dirty="0"/>
          </a:p>
        </p:txBody>
      </p:sp>
      <p:sp>
        <p:nvSpPr>
          <p:cNvPr id="6" name="Footer Placeholder 5">
            <a:extLst>
              <a:ext uri="{FF2B5EF4-FFF2-40B4-BE49-F238E27FC236}">
                <a16:creationId xmlns:a16="http://schemas.microsoft.com/office/drawing/2014/main" id="{8A616981-CEBF-31A1-917F-D5A7F7911D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6B026E-21A6-F53F-8480-FF04B4262584}"/>
              </a:ext>
            </a:extLst>
          </p:cNvPr>
          <p:cNvSpPr>
            <a:spLocks noGrp="1"/>
          </p:cNvSpPr>
          <p:nvPr>
            <p:ph type="sldNum" sz="quarter" idx="12"/>
          </p:nvPr>
        </p:nvSpPr>
        <p:spPr/>
        <p:txBody>
          <a:bodyPr/>
          <a:lstStyle/>
          <a:p>
            <a:fld id="{765F3B61-42B3-47A0-B185-E17D83F7C67D}" type="slidenum">
              <a:rPr lang="en-US" smtClean="0"/>
              <a:t>‹#›</a:t>
            </a:fld>
            <a:endParaRPr lang="en-US" dirty="0"/>
          </a:p>
        </p:txBody>
      </p:sp>
    </p:spTree>
    <p:extLst>
      <p:ext uri="{BB962C8B-B14F-4D97-AF65-F5344CB8AC3E}">
        <p14:creationId xmlns:p14="http://schemas.microsoft.com/office/powerpoint/2010/main" val="194135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3FA4-26BA-928D-60A0-A01B469150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518425-A0E1-1D13-F3A3-5CD68C472C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BB9F9D4-77EC-B300-CA1B-4394018AB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B01CC-AB71-852C-F5D9-C159A99E2B64}"/>
              </a:ext>
            </a:extLst>
          </p:cNvPr>
          <p:cNvSpPr>
            <a:spLocks noGrp="1"/>
          </p:cNvSpPr>
          <p:nvPr>
            <p:ph type="dt" sz="half" idx="10"/>
          </p:nvPr>
        </p:nvSpPr>
        <p:spPr/>
        <p:txBody>
          <a:bodyPr/>
          <a:lstStyle/>
          <a:p>
            <a:fld id="{7A7F3076-9C55-4040-98E6-100E3EB8B98A}" type="datetimeFigureOut">
              <a:rPr lang="en-US" smtClean="0"/>
              <a:t>11/21/2023</a:t>
            </a:fld>
            <a:endParaRPr lang="en-US" dirty="0"/>
          </a:p>
        </p:txBody>
      </p:sp>
      <p:sp>
        <p:nvSpPr>
          <p:cNvPr id="6" name="Footer Placeholder 5">
            <a:extLst>
              <a:ext uri="{FF2B5EF4-FFF2-40B4-BE49-F238E27FC236}">
                <a16:creationId xmlns:a16="http://schemas.microsoft.com/office/drawing/2014/main" id="{C0ECA0CB-7D5D-8CA5-E6CD-7EBBE28768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C9F528-3AD4-4B0F-55C7-250B5A74F66C}"/>
              </a:ext>
            </a:extLst>
          </p:cNvPr>
          <p:cNvSpPr>
            <a:spLocks noGrp="1"/>
          </p:cNvSpPr>
          <p:nvPr>
            <p:ph type="sldNum" sz="quarter" idx="12"/>
          </p:nvPr>
        </p:nvSpPr>
        <p:spPr/>
        <p:txBody>
          <a:bodyPr/>
          <a:lstStyle/>
          <a:p>
            <a:fld id="{765F3B61-42B3-47A0-B185-E17D83F7C67D}" type="slidenum">
              <a:rPr lang="en-US" smtClean="0"/>
              <a:t>‹#›</a:t>
            </a:fld>
            <a:endParaRPr lang="en-US" dirty="0"/>
          </a:p>
        </p:txBody>
      </p:sp>
    </p:spTree>
    <p:extLst>
      <p:ext uri="{BB962C8B-B14F-4D97-AF65-F5344CB8AC3E}">
        <p14:creationId xmlns:p14="http://schemas.microsoft.com/office/powerpoint/2010/main" val="412098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33F8B-83C9-B4F7-C913-2E3CFB999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99149D-6CF2-C0A9-EF9C-CD2E5A50A6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00BE2-6A4B-BAAE-45B6-FC2242FAA9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F3076-9C55-4040-98E6-100E3EB8B98A}" type="datetimeFigureOut">
              <a:rPr lang="en-US" smtClean="0"/>
              <a:t>11/21/2023</a:t>
            </a:fld>
            <a:endParaRPr lang="en-US" dirty="0"/>
          </a:p>
        </p:txBody>
      </p:sp>
      <p:sp>
        <p:nvSpPr>
          <p:cNvPr id="5" name="Footer Placeholder 4">
            <a:extLst>
              <a:ext uri="{FF2B5EF4-FFF2-40B4-BE49-F238E27FC236}">
                <a16:creationId xmlns:a16="http://schemas.microsoft.com/office/drawing/2014/main" id="{845F47C8-8041-4049-8F55-4B5A246A9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77D2E66-E89E-C82A-5A09-C43BA04CB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F3B61-42B3-47A0-B185-E17D83F7C67D}" type="slidenum">
              <a:rPr lang="en-US" smtClean="0"/>
              <a:t>‹#›</a:t>
            </a:fld>
            <a:endParaRPr lang="en-US" dirty="0"/>
          </a:p>
        </p:txBody>
      </p:sp>
    </p:spTree>
    <p:extLst>
      <p:ext uri="{BB962C8B-B14F-4D97-AF65-F5344CB8AC3E}">
        <p14:creationId xmlns:p14="http://schemas.microsoft.com/office/powerpoint/2010/main" val="118904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domainpictures.net/view-image.php?image=222427&amp;picture=coffee-beans"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photo/coffee-coffee-shop-espresso-latte-350479/"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en/photo/1444001"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eaching for a paper on a table full of paper and sticky notes">
            <a:extLst>
              <a:ext uri="{FF2B5EF4-FFF2-40B4-BE49-F238E27FC236}">
                <a16:creationId xmlns:a16="http://schemas.microsoft.com/office/drawing/2014/main" id="{A6E9DF1D-6072-C143-0323-EE19D46CFF0A}"/>
              </a:ext>
            </a:extLst>
          </p:cNvPr>
          <p:cNvPicPr>
            <a:picLocks noChangeAspect="1"/>
          </p:cNvPicPr>
          <p:nvPr/>
        </p:nvPicPr>
        <p:blipFill rotWithShape="1">
          <a:blip r:embed="rId2">
            <a:alphaModFix amt="50000"/>
          </a:blip>
          <a:srcRect t="10835" r="-2" b="4891"/>
          <a:stretch/>
        </p:blipFill>
        <p:spPr>
          <a:xfrm>
            <a:off x="20" y="1"/>
            <a:ext cx="12191980" cy="6857999"/>
          </a:xfrm>
          <a:prstGeom prst="rect">
            <a:avLst/>
          </a:prstGeom>
        </p:spPr>
      </p:pic>
      <p:sp>
        <p:nvSpPr>
          <p:cNvPr id="2" name="Title 1">
            <a:extLst>
              <a:ext uri="{FF2B5EF4-FFF2-40B4-BE49-F238E27FC236}">
                <a16:creationId xmlns:a16="http://schemas.microsoft.com/office/drawing/2014/main" id="{1EC4FDDA-4E19-277F-981E-367990A900BE}"/>
              </a:ext>
            </a:extLst>
          </p:cNvPr>
          <p:cNvSpPr>
            <a:spLocks noGrp="1"/>
          </p:cNvSpPr>
          <p:nvPr>
            <p:ph type="ctrTitle"/>
          </p:nvPr>
        </p:nvSpPr>
        <p:spPr>
          <a:xfrm>
            <a:off x="1524000" y="1122362"/>
            <a:ext cx="9144000" cy="2900518"/>
          </a:xfrm>
        </p:spPr>
        <p:txBody>
          <a:bodyPr>
            <a:noAutofit/>
          </a:bodyPr>
          <a:lstStyle/>
          <a:p>
            <a:pPr>
              <a:lnSpc>
                <a:spcPct val="150000"/>
              </a:lnSpc>
            </a:pPr>
            <a:r>
              <a:rPr lang="en-US" b="1" dirty="0">
                <a:solidFill>
                  <a:srgbClr val="FFFFFF"/>
                </a:solidFill>
                <a:latin typeface="Times New Roman" panose="02020603050405020304" pitchFamily="18" charset="0"/>
                <a:cs typeface="Times New Roman" panose="02020603050405020304" pitchFamily="18" charset="0"/>
              </a:rPr>
              <a:t>MARKETING AND MARKETING PLAN FOR SMALL BUSINESSES</a:t>
            </a:r>
          </a:p>
        </p:txBody>
      </p:sp>
      <p:sp>
        <p:nvSpPr>
          <p:cNvPr id="3" name="Subtitle 2">
            <a:extLst>
              <a:ext uri="{FF2B5EF4-FFF2-40B4-BE49-F238E27FC236}">
                <a16:creationId xmlns:a16="http://schemas.microsoft.com/office/drawing/2014/main" id="{BD6AD9D2-6499-0056-7591-B14C2C226AF2}"/>
              </a:ext>
            </a:extLst>
          </p:cNvPr>
          <p:cNvSpPr>
            <a:spLocks noGrp="1"/>
          </p:cNvSpPr>
          <p:nvPr>
            <p:ph type="subTitle" idx="1"/>
          </p:nvPr>
        </p:nvSpPr>
        <p:spPr>
          <a:xfrm>
            <a:off x="1524000" y="4159404"/>
            <a:ext cx="9144000" cy="1098395"/>
          </a:xfrm>
        </p:spPr>
        <p:txBody>
          <a:bodyPr>
            <a:noAutofit/>
          </a:bodyPr>
          <a:lstStyle/>
          <a:p>
            <a:pPr>
              <a:lnSpc>
                <a:spcPct val="150000"/>
              </a:lnSpc>
            </a:pPr>
            <a:r>
              <a:rPr lang="en-US" b="1" dirty="0">
                <a:solidFill>
                  <a:srgbClr val="FFFFFF"/>
                </a:solidFill>
                <a:latin typeface="Times New Roman" panose="02020603050405020304" pitchFamily="18" charset="0"/>
                <a:cs typeface="Times New Roman" panose="02020603050405020304" pitchFamily="18" charset="0"/>
              </a:rPr>
              <a:t>BENT YEAR ONE – INTRODUCTION TO ENTREPRENEURSHIP </a:t>
            </a:r>
          </a:p>
          <a:p>
            <a:pPr>
              <a:lnSpc>
                <a:spcPct val="150000"/>
              </a:lnSpc>
            </a:pPr>
            <a:r>
              <a:rPr lang="en-US" b="1" dirty="0">
                <a:solidFill>
                  <a:srgbClr val="FFFFFF"/>
                </a:solidFill>
                <a:latin typeface="Times New Roman" panose="02020603050405020304" pitchFamily="18" charset="0"/>
                <a:cs typeface="Times New Roman" panose="02020603050405020304" pitchFamily="18" charset="0"/>
              </a:rPr>
              <a:t>BY;      DEBORAH DIANA AGABA</a:t>
            </a:r>
          </a:p>
          <a:p>
            <a:pPr>
              <a:lnSpc>
                <a:spcPct val="150000"/>
              </a:lnSpc>
            </a:pPr>
            <a:r>
              <a:rPr lang="en-US" b="1" dirty="0">
                <a:solidFill>
                  <a:srgbClr val="FFFFFF"/>
                </a:solidFill>
                <a:latin typeface="Times New Roman" panose="02020603050405020304" pitchFamily="18" charset="0"/>
                <a:cs typeface="Times New Roman" panose="02020603050405020304" pitchFamily="18" charset="0"/>
              </a:rPr>
              <a:t>DEPARTMENT OF ENTREPRENEURSHIP AND INNOVATION</a:t>
            </a:r>
          </a:p>
          <a:p>
            <a:pPr>
              <a:lnSpc>
                <a:spcPct val="150000"/>
              </a:lnSpc>
            </a:pPr>
            <a:endParaRPr lang="en-US" dirty="0">
              <a:solidFill>
                <a:srgbClr val="FFFFFF"/>
              </a:solidFill>
            </a:endParaRPr>
          </a:p>
        </p:txBody>
      </p:sp>
    </p:spTree>
    <p:extLst>
      <p:ext uri="{BB962C8B-B14F-4D97-AF65-F5344CB8AC3E}">
        <p14:creationId xmlns:p14="http://schemas.microsoft.com/office/powerpoint/2010/main" val="6700579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7" name="Rectangle 2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43664-01DB-6045-3DE6-FA3AF447FD3A}"/>
              </a:ext>
            </a:extLst>
          </p:cNvPr>
          <p:cNvSpPr>
            <a:spLocks noGrp="1"/>
          </p:cNvSpPr>
          <p:nvPr>
            <p:ph type="title"/>
          </p:nvPr>
        </p:nvSpPr>
        <p:spPr>
          <a:xfrm>
            <a:off x="435429" y="272142"/>
            <a:ext cx="5791199" cy="1338943"/>
          </a:xfrm>
        </p:spPr>
        <p:txBody>
          <a:bodyPr anchor="ctr">
            <a:normAutofit/>
          </a:bodyPr>
          <a:lstStyle/>
          <a:p>
            <a:r>
              <a:rPr lang="en-US" sz="3700" b="1" dirty="0">
                <a:latin typeface="Times New Roman" panose="02020603050405020304" pitchFamily="18" charset="0"/>
                <a:cs typeface="Times New Roman" panose="02020603050405020304" pitchFamily="18" charset="0"/>
              </a:rPr>
              <a:t>THE NEED FOR A MARKETING PLAN</a:t>
            </a:r>
          </a:p>
        </p:txBody>
      </p:sp>
      <p:sp>
        <p:nvSpPr>
          <p:cNvPr id="3" name="Content Placeholder 2">
            <a:extLst>
              <a:ext uri="{FF2B5EF4-FFF2-40B4-BE49-F238E27FC236}">
                <a16:creationId xmlns:a16="http://schemas.microsoft.com/office/drawing/2014/main" id="{A8123146-B05B-F8D9-952D-55E1D230909E}"/>
              </a:ext>
            </a:extLst>
          </p:cNvPr>
          <p:cNvSpPr>
            <a:spLocks noGrp="1"/>
          </p:cNvSpPr>
          <p:nvPr>
            <p:ph idx="1"/>
          </p:nvPr>
        </p:nvSpPr>
        <p:spPr>
          <a:xfrm>
            <a:off x="141514" y="2362200"/>
            <a:ext cx="6270172" cy="4419600"/>
          </a:xfrm>
        </p:spPr>
        <p:txBody>
          <a:bodyPr anchor="ctr">
            <a:normAutofit/>
          </a:bodyPr>
          <a:lstStyle/>
          <a:p>
            <a:pPr>
              <a:buFont typeface="Wingdings" panose="05000000000000000000" pitchFamily="2" charset="2"/>
              <a:buChar char="ü"/>
            </a:pPr>
            <a:r>
              <a:rPr lang="en-US" sz="2100" b="1" dirty="0">
                <a:cs typeface="Times New Roman" panose="02020603050405020304" pitchFamily="18" charset="0"/>
              </a:rPr>
              <a:t>Strategic Guidance: </a:t>
            </a:r>
            <a:r>
              <a:rPr lang="en-US" sz="2100" dirty="0">
                <a:cs typeface="Times New Roman" panose="02020603050405020304" pitchFamily="18" charset="0"/>
              </a:rPr>
              <a:t>Provides a roadmap for achieving marketing goals and objectives.</a:t>
            </a:r>
          </a:p>
          <a:p>
            <a:pPr>
              <a:buFont typeface="Wingdings" panose="05000000000000000000" pitchFamily="2" charset="2"/>
              <a:buChar char="ü"/>
            </a:pPr>
            <a:r>
              <a:rPr lang="en-US" sz="2100" b="1" dirty="0">
                <a:cs typeface="Times New Roman" panose="02020603050405020304" pitchFamily="18" charset="0"/>
              </a:rPr>
              <a:t>Efficiency: </a:t>
            </a:r>
            <a:r>
              <a:rPr lang="en-US" sz="2100" dirty="0">
                <a:cs typeface="Times New Roman" panose="02020603050405020304" pitchFamily="18" charset="0"/>
              </a:rPr>
              <a:t>Maximizes the use of limited resources, such as budget and manpower.</a:t>
            </a:r>
          </a:p>
          <a:p>
            <a:pPr>
              <a:buFont typeface="Wingdings" panose="05000000000000000000" pitchFamily="2" charset="2"/>
              <a:buChar char="ü"/>
            </a:pPr>
            <a:r>
              <a:rPr lang="en-US" sz="2100" b="1" dirty="0">
                <a:cs typeface="Times New Roman" panose="02020603050405020304" pitchFamily="18" charset="0"/>
              </a:rPr>
              <a:t>Targeted Audience: </a:t>
            </a:r>
            <a:r>
              <a:rPr lang="en-US" sz="2100" dirty="0">
                <a:cs typeface="Times New Roman" panose="02020603050405020304" pitchFamily="18" charset="0"/>
              </a:rPr>
              <a:t>Identifies and targets the most relevant customer segments.</a:t>
            </a:r>
          </a:p>
          <a:p>
            <a:pPr>
              <a:buFont typeface="Wingdings" panose="05000000000000000000" pitchFamily="2" charset="2"/>
              <a:buChar char="ü"/>
            </a:pPr>
            <a:r>
              <a:rPr lang="en-US" sz="2100" b="1" dirty="0">
                <a:cs typeface="Times New Roman" panose="02020603050405020304" pitchFamily="18" charset="0"/>
              </a:rPr>
              <a:t>Measurable Results: </a:t>
            </a:r>
            <a:r>
              <a:rPr lang="en-US" sz="2100" dirty="0">
                <a:cs typeface="Times New Roman" panose="02020603050405020304" pitchFamily="18" charset="0"/>
              </a:rPr>
              <a:t>Sets clear, measurable KPIs to gauge the success of marketing efforts.</a:t>
            </a:r>
          </a:p>
          <a:p>
            <a:pPr>
              <a:buFont typeface="Wingdings" panose="05000000000000000000" pitchFamily="2" charset="2"/>
              <a:buChar char="ü"/>
            </a:pPr>
            <a:r>
              <a:rPr lang="en-US" sz="2100" b="1" dirty="0">
                <a:cs typeface="Times New Roman" panose="02020603050405020304" pitchFamily="18" charset="0"/>
              </a:rPr>
              <a:t>Adaptability: </a:t>
            </a:r>
            <a:r>
              <a:rPr lang="en-US" sz="2100" dirty="0">
                <a:cs typeface="Times New Roman" panose="02020603050405020304" pitchFamily="18" charset="0"/>
              </a:rPr>
              <a:t>Allows businesses to adjust strategies in response to changing market conditions.</a:t>
            </a:r>
          </a:p>
        </p:txBody>
      </p:sp>
      <p:pic>
        <p:nvPicPr>
          <p:cNvPr id="30" name="Picture 29" descr="Angled shot of pen on a graph">
            <a:extLst>
              <a:ext uri="{FF2B5EF4-FFF2-40B4-BE49-F238E27FC236}">
                <a16:creationId xmlns:a16="http://schemas.microsoft.com/office/drawing/2014/main" id="{805F45FA-46D3-48CF-EB56-81C9E9A214DF}"/>
              </a:ext>
            </a:extLst>
          </p:cNvPr>
          <p:cNvPicPr>
            <a:picLocks noChangeAspect="1"/>
          </p:cNvPicPr>
          <p:nvPr/>
        </p:nvPicPr>
        <p:blipFill rotWithShape="1">
          <a:blip r:embed="rId2"/>
          <a:srcRect r="40687" b="-3"/>
          <a:stretch/>
        </p:blipFill>
        <p:spPr>
          <a:xfrm>
            <a:off x="6662057" y="468086"/>
            <a:ext cx="5536768" cy="6074228"/>
          </a:xfrm>
          <a:prstGeom prst="rect">
            <a:avLst/>
          </a:prstGeom>
        </p:spPr>
      </p:pic>
    </p:spTree>
    <p:extLst>
      <p:ext uri="{BB962C8B-B14F-4D97-AF65-F5344CB8AC3E}">
        <p14:creationId xmlns:p14="http://schemas.microsoft.com/office/powerpoint/2010/main" val="25797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43664-01DB-6045-3DE6-FA3AF447FD3A}"/>
              </a:ext>
            </a:extLst>
          </p:cNvPr>
          <p:cNvSpPr>
            <a:spLocks noGrp="1"/>
          </p:cNvSpPr>
          <p:nvPr>
            <p:ph type="title"/>
          </p:nvPr>
        </p:nvSpPr>
        <p:spPr>
          <a:xfrm>
            <a:off x="152400" y="365125"/>
            <a:ext cx="6509657" cy="1325563"/>
          </a:xfrm>
        </p:spPr>
        <p:txBody>
          <a:bodyPr>
            <a:noAutofit/>
          </a:bodyPr>
          <a:lstStyle/>
          <a:p>
            <a:r>
              <a:rPr lang="en-US" sz="3300" b="1" dirty="0">
                <a:latin typeface="Times New Roman" panose="02020603050405020304" pitchFamily="18" charset="0"/>
                <a:cs typeface="Times New Roman" panose="02020603050405020304" pitchFamily="18" charset="0"/>
              </a:rPr>
              <a:t>THE NEED FOR A MARKETING PLAN</a:t>
            </a:r>
            <a:br>
              <a:rPr lang="en-US" sz="3300" b="1" dirty="0">
                <a:latin typeface="Times New Roman" panose="02020603050405020304" pitchFamily="18" charset="0"/>
                <a:cs typeface="Times New Roman" panose="02020603050405020304" pitchFamily="18" charset="0"/>
              </a:rPr>
            </a:br>
            <a:r>
              <a:rPr lang="en-US" sz="3300" b="1" dirty="0">
                <a:latin typeface="Times New Roman" panose="02020603050405020304" pitchFamily="18" charset="0"/>
                <a:cs typeface="Times New Roman" panose="02020603050405020304" pitchFamily="18" charset="0"/>
              </a:rPr>
              <a:t>CONT’D</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8123146-B05B-F8D9-952D-55E1D230909E}"/>
              </a:ext>
            </a:extLst>
          </p:cNvPr>
          <p:cNvSpPr>
            <a:spLocks noGrp="1"/>
          </p:cNvSpPr>
          <p:nvPr>
            <p:ph idx="1"/>
          </p:nvPr>
        </p:nvSpPr>
        <p:spPr>
          <a:xfrm>
            <a:off x="261258" y="1825625"/>
            <a:ext cx="6509656" cy="4858204"/>
          </a:xfrm>
        </p:spPr>
        <p:txBody>
          <a:bodyPr>
            <a:normAutofit fontScale="92500" lnSpcReduction="10000"/>
          </a:bodyPr>
          <a:lstStyle/>
          <a:p>
            <a:pPr>
              <a:lnSpc>
                <a:spcPct val="150000"/>
              </a:lnSpc>
              <a:buFont typeface="Wingdings" panose="05000000000000000000" pitchFamily="2" charset="2"/>
              <a:buChar char="ü"/>
            </a:pPr>
            <a:r>
              <a:rPr lang="en-US" sz="2200" b="1" dirty="0">
                <a:cs typeface="Times New Roman" panose="02020603050405020304" pitchFamily="18" charset="0"/>
              </a:rPr>
              <a:t>Competitive Advantage: </a:t>
            </a:r>
            <a:r>
              <a:rPr lang="en-US" sz="2200" dirty="0">
                <a:cs typeface="Times New Roman" panose="02020603050405020304" pitchFamily="18" charset="0"/>
              </a:rPr>
              <a:t>Helps differentiate the business from competitors.</a:t>
            </a:r>
          </a:p>
          <a:p>
            <a:pPr>
              <a:lnSpc>
                <a:spcPct val="150000"/>
              </a:lnSpc>
              <a:buFont typeface="Wingdings" panose="05000000000000000000" pitchFamily="2" charset="2"/>
              <a:buChar char="ü"/>
            </a:pPr>
            <a:r>
              <a:rPr lang="en-US" sz="2200" b="1" dirty="0">
                <a:cs typeface="Times New Roman" panose="02020603050405020304" pitchFamily="18" charset="0"/>
              </a:rPr>
              <a:t>Customer Retention: </a:t>
            </a:r>
            <a:r>
              <a:rPr lang="en-US" sz="2200" dirty="0">
                <a:cs typeface="Times New Roman" panose="02020603050405020304" pitchFamily="18" charset="0"/>
              </a:rPr>
              <a:t>Supports efforts to build and retain customer loyalty.</a:t>
            </a:r>
          </a:p>
          <a:p>
            <a:pPr>
              <a:lnSpc>
                <a:spcPct val="150000"/>
              </a:lnSpc>
              <a:buFont typeface="Wingdings" panose="05000000000000000000" pitchFamily="2" charset="2"/>
              <a:buChar char="ü"/>
            </a:pPr>
            <a:r>
              <a:rPr lang="en-US" sz="2200" b="1" dirty="0">
                <a:cs typeface="Times New Roman" panose="02020603050405020304" pitchFamily="18" charset="0"/>
              </a:rPr>
              <a:t>Cost Management: </a:t>
            </a:r>
            <a:r>
              <a:rPr lang="en-US" sz="2200" dirty="0">
                <a:cs typeface="Times New Roman" panose="02020603050405020304" pitchFamily="18" charset="0"/>
              </a:rPr>
              <a:t>Ensures efficient allocation of marketing budget.</a:t>
            </a:r>
          </a:p>
          <a:p>
            <a:pPr>
              <a:lnSpc>
                <a:spcPct val="150000"/>
              </a:lnSpc>
              <a:buFont typeface="Wingdings" panose="05000000000000000000" pitchFamily="2" charset="2"/>
              <a:buChar char="ü"/>
            </a:pPr>
            <a:r>
              <a:rPr lang="en-US" sz="2200" b="1" dirty="0">
                <a:cs typeface="Times New Roman" panose="02020603050405020304" pitchFamily="18" charset="0"/>
              </a:rPr>
              <a:t>Risk Mitigation: </a:t>
            </a:r>
            <a:r>
              <a:rPr lang="en-US" sz="2200" dirty="0">
                <a:cs typeface="Times New Roman" panose="02020603050405020304" pitchFamily="18" charset="0"/>
              </a:rPr>
              <a:t>Provides a contingency plan for unexpected challenges.</a:t>
            </a:r>
          </a:p>
          <a:p>
            <a:pPr>
              <a:lnSpc>
                <a:spcPct val="150000"/>
              </a:lnSpc>
              <a:buFont typeface="Wingdings" panose="05000000000000000000" pitchFamily="2" charset="2"/>
              <a:buChar char="ü"/>
            </a:pPr>
            <a:r>
              <a:rPr lang="en-US" sz="2200" b="1" dirty="0">
                <a:cs typeface="Times New Roman" panose="02020603050405020304" pitchFamily="18" charset="0"/>
              </a:rPr>
              <a:t>Long-Term Sustainability: </a:t>
            </a:r>
            <a:r>
              <a:rPr lang="en-US" sz="2200" dirty="0">
                <a:cs typeface="Times New Roman" panose="02020603050405020304" pitchFamily="18" charset="0"/>
              </a:rPr>
              <a:t>Contributes to the sustainable growth and success of the business.</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7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CCB4-D755-5F9C-D337-AB65EAE76DFF}"/>
              </a:ext>
            </a:extLst>
          </p:cNvPr>
          <p:cNvSpPr>
            <a:spLocks noGrp="1"/>
          </p:cNvSpPr>
          <p:nvPr>
            <p:ph type="title"/>
          </p:nvPr>
        </p:nvSpPr>
        <p:spPr>
          <a:xfrm>
            <a:off x="304799" y="228601"/>
            <a:ext cx="11702143" cy="1273628"/>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EXAMPLE: MARKETING PLAN FOR A SMALL COFFEE SHOP.</a:t>
            </a:r>
          </a:p>
        </p:txBody>
      </p:sp>
      <p:pic>
        <p:nvPicPr>
          <p:cNvPr id="10" name="Picture 9">
            <a:extLst>
              <a:ext uri="{FF2B5EF4-FFF2-40B4-BE49-F238E27FC236}">
                <a16:creationId xmlns:a16="http://schemas.microsoft.com/office/drawing/2014/main" id="{93905D26-B9D3-8F26-82FC-C57EF1E3A5F7}"/>
              </a:ext>
            </a:extLst>
          </p:cNvPr>
          <p:cNvPicPr>
            <a:picLocks noChangeAspect="1"/>
          </p:cNvPicPr>
          <p:nvPr/>
        </p:nvPicPr>
        <p:blipFill>
          <a:blip r:embed="rId2">
            <a:alphaModFix amt="7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9404" y="0"/>
            <a:ext cx="11673191" cy="6858000"/>
          </a:xfrm>
          <a:prstGeom prst="rect">
            <a:avLst/>
          </a:prstGeom>
        </p:spPr>
      </p:pic>
      <p:sp>
        <p:nvSpPr>
          <p:cNvPr id="3" name="Content Placeholder 2">
            <a:extLst>
              <a:ext uri="{FF2B5EF4-FFF2-40B4-BE49-F238E27FC236}">
                <a16:creationId xmlns:a16="http://schemas.microsoft.com/office/drawing/2014/main" id="{963D999F-8F79-4408-21D7-E43C7C39DCA0}"/>
              </a:ext>
            </a:extLst>
          </p:cNvPr>
          <p:cNvSpPr>
            <a:spLocks noGrp="1"/>
          </p:cNvSpPr>
          <p:nvPr>
            <p:ph idx="1"/>
          </p:nvPr>
        </p:nvSpPr>
        <p:spPr/>
        <p:txBody>
          <a:bodyPr>
            <a:normAutofit fontScale="85000" lnSpcReduction="20000"/>
          </a:bodyPr>
          <a:lstStyle/>
          <a:p>
            <a:pPr>
              <a:lnSpc>
                <a:spcPct val="150000"/>
              </a:lnSpc>
              <a:buFont typeface="Wingdings" panose="05000000000000000000" pitchFamily="2" charset="2"/>
              <a:buChar char="q"/>
            </a:pPr>
            <a:r>
              <a:rPr lang="en-US" sz="2000" b="1" dirty="0">
                <a:cs typeface="Times New Roman" panose="02020603050405020304" pitchFamily="18" charset="0"/>
              </a:rPr>
              <a:t>Business Overview: </a:t>
            </a:r>
            <a:r>
              <a:rPr lang="en-US" sz="2000" dirty="0">
                <a:cs typeface="Times New Roman" panose="02020603050405020304" pitchFamily="18" charset="0"/>
              </a:rPr>
              <a:t>A family-owned coffee shop with a focus on offering organic, locally sourced coffee and pastries. USP: Providing a cozy, community-centered atmosphere.</a:t>
            </a:r>
          </a:p>
          <a:p>
            <a:pPr>
              <a:lnSpc>
                <a:spcPct val="150000"/>
              </a:lnSpc>
              <a:buFont typeface="Wingdings" panose="05000000000000000000" pitchFamily="2" charset="2"/>
              <a:buChar char="q"/>
            </a:pPr>
            <a:r>
              <a:rPr lang="en-US" sz="2000" b="1" dirty="0">
                <a:cs typeface="Times New Roman" panose="02020603050405020304" pitchFamily="18" charset="0"/>
              </a:rPr>
              <a:t>Market Analysis: </a:t>
            </a:r>
            <a:r>
              <a:rPr lang="en-US" sz="2000" dirty="0">
                <a:cs typeface="Times New Roman" panose="02020603050405020304" pitchFamily="18" charset="0"/>
              </a:rPr>
              <a:t>The local coffee industry is growing, with a preference for sustainably sourced and artisanal coffee. Competitors include national chains and other local cafes.</a:t>
            </a:r>
          </a:p>
          <a:p>
            <a:pPr>
              <a:lnSpc>
                <a:spcPct val="150000"/>
              </a:lnSpc>
              <a:buFont typeface="Wingdings" panose="05000000000000000000" pitchFamily="2" charset="2"/>
              <a:buChar char="q"/>
            </a:pPr>
            <a:r>
              <a:rPr lang="en-US" sz="2000" b="1" dirty="0">
                <a:cs typeface="Times New Roman" panose="02020603050405020304" pitchFamily="18" charset="0"/>
              </a:rPr>
              <a:t>Target Audience: </a:t>
            </a:r>
            <a:r>
              <a:rPr lang="en-US" sz="2000" dirty="0">
                <a:cs typeface="Times New Roman" panose="02020603050405020304" pitchFamily="18" charset="0"/>
              </a:rPr>
              <a:t>Locals aged 25-40, eco-conscious individuals, remote workers, and students looking for a relaxed, welcoming space.</a:t>
            </a:r>
          </a:p>
          <a:p>
            <a:pPr>
              <a:lnSpc>
                <a:spcPct val="150000"/>
              </a:lnSpc>
              <a:buFont typeface="Wingdings" panose="05000000000000000000" pitchFamily="2" charset="2"/>
              <a:buChar char="q"/>
            </a:pPr>
            <a:r>
              <a:rPr lang="en-US" sz="2000" b="1" dirty="0">
                <a:cs typeface="Times New Roman" panose="02020603050405020304" pitchFamily="18" charset="0"/>
              </a:rPr>
              <a:t>Marketing Objectives: </a:t>
            </a:r>
            <a:r>
              <a:rPr lang="en-US" sz="2000" dirty="0">
                <a:cs typeface="Times New Roman" panose="02020603050405020304" pitchFamily="18" charset="0"/>
              </a:rPr>
              <a:t>Increase foot traffic by 15% in the next quarter. Grow social media following by 20% in six months. Achieve a 10% increase in sales of organic coffee blends within a year.</a:t>
            </a:r>
          </a:p>
          <a:p>
            <a:pPr>
              <a:lnSpc>
                <a:spcPct val="150000"/>
              </a:lnSpc>
              <a:buFont typeface="Wingdings" panose="05000000000000000000" pitchFamily="2" charset="2"/>
              <a:buChar char="q"/>
            </a:pPr>
            <a:r>
              <a:rPr lang="en-US" sz="2000" b="1" dirty="0">
                <a:cs typeface="Times New Roman" panose="02020603050405020304" pitchFamily="18" charset="0"/>
              </a:rPr>
              <a:t>Marketing Strategies: </a:t>
            </a:r>
            <a:r>
              <a:rPr lang="en-US" sz="2000" dirty="0">
                <a:cs typeface="Times New Roman" panose="02020603050405020304" pitchFamily="18" charset="0"/>
              </a:rPr>
              <a:t>Content Marketing: Blog posts on organic coffee benefits and local sourcing. Social Media Marketing: Engaging with customers on Instagram and Facebook. Local Partnerships: Collaborate with nearby businesses for cross-promotions.</a:t>
            </a:r>
          </a:p>
        </p:txBody>
      </p:sp>
    </p:spTree>
    <p:extLst>
      <p:ext uri="{BB962C8B-B14F-4D97-AF65-F5344CB8AC3E}">
        <p14:creationId xmlns:p14="http://schemas.microsoft.com/office/powerpoint/2010/main" val="60190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5DAC-6037-E00A-4E77-82AF439A7C46}"/>
              </a:ext>
            </a:extLst>
          </p:cNvPr>
          <p:cNvSpPr>
            <a:spLocks noGrp="1"/>
          </p:cNvSpPr>
          <p:nvPr>
            <p:ph type="title"/>
          </p:nvPr>
        </p:nvSpPr>
        <p:spPr>
          <a:xfrm>
            <a:off x="315686" y="365126"/>
            <a:ext cx="11647714" cy="1050018"/>
          </a:xfrm>
        </p:spPr>
        <p:txBody>
          <a:bodyPr>
            <a:normAutofit/>
          </a:bodyPr>
          <a:lstStyle/>
          <a:p>
            <a:pPr algn="ctr"/>
            <a:r>
              <a:rPr lang="en-US" b="1" dirty="0">
                <a:latin typeface="Times New Roman" panose="02020603050405020304" pitchFamily="18" charset="0"/>
                <a:cs typeface="Times New Roman" panose="02020603050405020304" pitchFamily="18" charset="0"/>
              </a:rPr>
              <a:t>EXAMPLE CONT’D</a:t>
            </a:r>
          </a:p>
        </p:txBody>
      </p:sp>
      <p:pic>
        <p:nvPicPr>
          <p:cNvPr id="8" name="Picture 7">
            <a:extLst>
              <a:ext uri="{FF2B5EF4-FFF2-40B4-BE49-F238E27FC236}">
                <a16:creationId xmlns:a16="http://schemas.microsoft.com/office/drawing/2014/main" id="{DEBB8541-1804-16A7-3097-65612EDA688F}"/>
              </a:ext>
            </a:extLst>
          </p:cNvPr>
          <p:cNvPicPr>
            <a:picLocks noChangeAspect="1"/>
          </p:cNvPicPr>
          <p:nvPr/>
        </p:nvPicPr>
        <p:blipFill>
          <a:blip r:embed="rId2">
            <a:alphaModFix amt="12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43840"/>
            <a:ext cx="12192000" cy="6370320"/>
          </a:xfrm>
          <a:prstGeom prst="rect">
            <a:avLst/>
          </a:prstGeom>
        </p:spPr>
      </p:pic>
      <p:sp>
        <p:nvSpPr>
          <p:cNvPr id="3" name="Content Placeholder 2">
            <a:extLst>
              <a:ext uri="{FF2B5EF4-FFF2-40B4-BE49-F238E27FC236}">
                <a16:creationId xmlns:a16="http://schemas.microsoft.com/office/drawing/2014/main" id="{532ABEC2-E214-B804-810C-1904A37232BA}"/>
              </a:ext>
            </a:extLst>
          </p:cNvPr>
          <p:cNvSpPr>
            <a:spLocks noGrp="1"/>
          </p:cNvSpPr>
          <p:nvPr>
            <p:ph idx="1"/>
          </p:nvPr>
        </p:nvSpPr>
        <p:spPr>
          <a:xfrm>
            <a:off x="315686" y="1825625"/>
            <a:ext cx="11571514" cy="4858204"/>
          </a:xfrm>
        </p:spPr>
        <p:txBody>
          <a:bodyPr>
            <a:noAutofit/>
          </a:bodyPr>
          <a:lstStyle/>
          <a:p>
            <a:pPr>
              <a:lnSpc>
                <a:spcPct val="150000"/>
              </a:lnSpc>
              <a:buFont typeface="Wingdings" panose="05000000000000000000" pitchFamily="2" charset="2"/>
              <a:buChar char="q"/>
            </a:pPr>
            <a:r>
              <a:rPr lang="en-US" sz="1850" b="1" dirty="0">
                <a:cs typeface="Times New Roman" panose="02020603050405020304" pitchFamily="18" charset="0"/>
              </a:rPr>
              <a:t>Marketing Tactics: </a:t>
            </a:r>
            <a:r>
              <a:rPr lang="en-US" sz="1850" dirty="0">
                <a:cs typeface="Times New Roman" panose="02020603050405020304" pitchFamily="18" charset="0"/>
              </a:rPr>
              <a:t>Weekly blog posts on the website. Daily Instagram posts showcasing new pastry items and customer testimonials. Hosting a monthly art showcase in collaboration with a nearby art studio.</a:t>
            </a:r>
          </a:p>
          <a:p>
            <a:pPr>
              <a:lnSpc>
                <a:spcPct val="150000"/>
              </a:lnSpc>
              <a:buFont typeface="Wingdings" panose="05000000000000000000" pitchFamily="2" charset="2"/>
              <a:buChar char="q"/>
            </a:pPr>
            <a:r>
              <a:rPr lang="en-US" sz="1850" b="1" dirty="0">
                <a:cs typeface="Times New Roman" panose="02020603050405020304" pitchFamily="18" charset="0"/>
              </a:rPr>
              <a:t>Budget: </a:t>
            </a:r>
            <a:r>
              <a:rPr lang="en-US" sz="1850" dirty="0">
                <a:cs typeface="Times New Roman" panose="02020603050405020304" pitchFamily="18" charset="0"/>
              </a:rPr>
              <a:t>Content Marketing: $200 per month. Social Media Marketing: $300 per month. Local Partnerships: $100 per month.</a:t>
            </a:r>
          </a:p>
          <a:p>
            <a:pPr>
              <a:lnSpc>
                <a:spcPct val="150000"/>
              </a:lnSpc>
              <a:buFont typeface="Wingdings" panose="05000000000000000000" pitchFamily="2" charset="2"/>
              <a:buChar char="q"/>
            </a:pPr>
            <a:r>
              <a:rPr lang="en-US" sz="1850" b="1" dirty="0">
                <a:cs typeface="Times New Roman" panose="02020603050405020304" pitchFamily="18" charset="0"/>
              </a:rPr>
              <a:t>Implementation TimeLine: </a:t>
            </a:r>
            <a:r>
              <a:rPr lang="en-US" sz="1850" dirty="0">
                <a:cs typeface="Times New Roman" panose="02020603050405020304" pitchFamily="18" charset="0"/>
              </a:rPr>
              <a:t>Launch blog in Week 1.Begin daily Instagram posts in Week 2.First art showcase in Month 3.</a:t>
            </a:r>
          </a:p>
          <a:p>
            <a:pPr>
              <a:lnSpc>
                <a:spcPct val="150000"/>
              </a:lnSpc>
              <a:buFont typeface="Wingdings" panose="05000000000000000000" pitchFamily="2" charset="2"/>
              <a:buChar char="q"/>
            </a:pPr>
            <a:r>
              <a:rPr lang="en-US" sz="1850" b="1" dirty="0">
                <a:cs typeface="Times New Roman" panose="02020603050405020304" pitchFamily="18" charset="0"/>
              </a:rPr>
              <a:t>Monitoring and Measurement: </a:t>
            </a:r>
            <a:r>
              <a:rPr lang="en-US" sz="1850" dirty="0">
                <a:cs typeface="Times New Roman" panose="02020603050405020304" pitchFamily="18" charset="0"/>
              </a:rPr>
              <a:t>Track website traffic, social media engagement, and sales. Measure the success of each tactic using KPIs.</a:t>
            </a:r>
          </a:p>
          <a:p>
            <a:pPr>
              <a:lnSpc>
                <a:spcPct val="150000"/>
              </a:lnSpc>
              <a:buFont typeface="Wingdings" panose="05000000000000000000" pitchFamily="2" charset="2"/>
              <a:buChar char="q"/>
            </a:pPr>
            <a:r>
              <a:rPr lang="en-US" sz="1850" b="1" dirty="0">
                <a:cs typeface="Times New Roman" panose="02020603050405020304" pitchFamily="18" charset="0"/>
              </a:rPr>
              <a:t>Contingency Plan: </a:t>
            </a:r>
            <a:r>
              <a:rPr lang="en-US" sz="1850" dirty="0">
                <a:cs typeface="Times New Roman" panose="02020603050405020304" pitchFamily="18" charset="0"/>
              </a:rPr>
              <a:t>If foot traffic doesn't increase as expected, consider adding live music events to attract more customers.</a:t>
            </a:r>
          </a:p>
          <a:p>
            <a:pPr marL="0" indent="0">
              <a:lnSpc>
                <a:spcPct val="150000"/>
              </a:lnSpc>
              <a:buNone/>
            </a:pPr>
            <a:endParaRPr lang="en-US" sz="1850" dirty="0">
              <a:cs typeface="Times New Roman" panose="02020603050405020304" pitchFamily="18" charset="0"/>
            </a:endParaRPr>
          </a:p>
        </p:txBody>
      </p:sp>
    </p:spTree>
    <p:extLst>
      <p:ext uri="{BB962C8B-B14F-4D97-AF65-F5344CB8AC3E}">
        <p14:creationId xmlns:p14="http://schemas.microsoft.com/office/powerpoint/2010/main" val="185306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bulbs with a yellow one standing out">
            <a:extLst>
              <a:ext uri="{FF2B5EF4-FFF2-40B4-BE49-F238E27FC236}">
                <a16:creationId xmlns:a16="http://schemas.microsoft.com/office/drawing/2014/main" id="{D66D45F3-C16A-CFFF-E676-C052EBB59D3D}"/>
              </a:ext>
            </a:extLst>
          </p:cNvPr>
          <p:cNvPicPr>
            <a:picLocks noChangeAspect="1"/>
          </p:cNvPicPr>
          <p:nvPr/>
        </p:nvPicPr>
        <p:blipFill rotWithShape="1">
          <a:blip r:embed="rId2"/>
          <a:srcRect r="5882" b="-1"/>
          <a:stretch/>
        </p:blipFill>
        <p:spPr>
          <a:xfrm>
            <a:off x="5377544" y="10"/>
            <a:ext cx="6811408"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2E9FA5-CFF1-5321-2EEC-CAA467E8AB61}"/>
              </a:ext>
            </a:extLst>
          </p:cNvPr>
          <p:cNvSpPr>
            <a:spLocks noGrp="1"/>
          </p:cNvSpPr>
          <p:nvPr>
            <p:ph type="title"/>
          </p:nvPr>
        </p:nvSpPr>
        <p:spPr>
          <a:xfrm>
            <a:off x="838200" y="0"/>
            <a:ext cx="3822189" cy="1262743"/>
          </a:xfrm>
        </p:spPr>
        <p:txBody>
          <a:bodyPr>
            <a:normAutofit/>
          </a:bodyPr>
          <a:lstStyle/>
          <a:p>
            <a:r>
              <a:rPr lang="en-US" sz="3400" b="1"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B5159627-B37D-0CBC-5E12-8C85486F245C}"/>
              </a:ext>
            </a:extLst>
          </p:cNvPr>
          <p:cNvSpPr>
            <a:spLocks noGrp="1"/>
          </p:cNvSpPr>
          <p:nvPr>
            <p:ph idx="1"/>
          </p:nvPr>
        </p:nvSpPr>
        <p:spPr>
          <a:xfrm>
            <a:off x="87086" y="1001486"/>
            <a:ext cx="5431972" cy="5856514"/>
          </a:xfrm>
        </p:spPr>
        <p:txBody>
          <a:bodyPr vert="horz" lIns="91440" tIns="45720" rIns="91440" bIns="45720" rtlCol="0" anchor="t">
            <a:noAutofit/>
          </a:bodyPr>
          <a:lstStyle/>
          <a:p>
            <a:pPr marL="0" indent="0">
              <a:lnSpc>
                <a:spcPct val="150000"/>
              </a:lnSpc>
              <a:buNone/>
            </a:pPr>
            <a:r>
              <a:rPr lang="en-US" sz="2000" b="1" dirty="0">
                <a:cs typeface="Times New Roman"/>
              </a:rPr>
              <a:t>Marketing </a:t>
            </a:r>
            <a:r>
              <a:rPr lang="en-US" sz="2000" dirty="0">
                <a:cs typeface="Times New Roman"/>
              </a:rPr>
              <a:t>involves identifying, developing, communicating, offering, and exchanging value with clients to meet their demands and achieve business objectives, understanding customer preferences, promoting products or services, and building relationships for sales and loyalty.</a:t>
            </a:r>
          </a:p>
          <a:p>
            <a:pPr marL="0" indent="0">
              <a:lnSpc>
                <a:spcPct val="150000"/>
              </a:lnSpc>
              <a:buNone/>
            </a:pPr>
            <a:endParaRPr lang="en-US" sz="2000" dirty="0">
              <a:cs typeface="Times New Roman" panose="02020603050405020304" pitchFamily="18" charset="0"/>
            </a:endParaRPr>
          </a:p>
          <a:p>
            <a:pPr marL="0" indent="0">
              <a:lnSpc>
                <a:spcPct val="150000"/>
              </a:lnSpc>
              <a:buNone/>
            </a:pPr>
            <a:r>
              <a:rPr lang="en-US" sz="2000" b="1" dirty="0">
                <a:cs typeface="Times New Roman"/>
              </a:rPr>
              <a:t>A marketing plan </a:t>
            </a:r>
            <a:r>
              <a:rPr lang="en-US" sz="2000" dirty="0">
                <a:cs typeface="Times New Roman"/>
              </a:rPr>
              <a:t>is a strategic document outlining the company's marketing goals, target market, strategies, and actions to achieve those goals, aiming to attract and retain consumers while utilizing resources within a limited budget.</a:t>
            </a:r>
          </a:p>
        </p:txBody>
      </p:sp>
    </p:spTree>
    <p:extLst>
      <p:ext uri="{BB962C8B-B14F-4D97-AF65-F5344CB8AC3E}">
        <p14:creationId xmlns:p14="http://schemas.microsoft.com/office/powerpoint/2010/main" val="3280918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C81632-4C68-99EC-876A-90D679578836}"/>
              </a:ext>
            </a:extLst>
          </p:cNvPr>
          <p:cNvPicPr>
            <a:picLocks noChangeAspect="1"/>
          </p:cNvPicPr>
          <p:nvPr/>
        </p:nvPicPr>
        <p:blipFill rotWithShape="1">
          <a:blip r:embed="rId2"/>
          <a:srcRect t="1574" r="9085" b="1320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A16DC3-1068-2584-F8F2-7F1665511547}"/>
              </a:ext>
            </a:extLst>
          </p:cNvPr>
          <p:cNvSpPr>
            <a:spLocks noGrp="1"/>
          </p:cNvSpPr>
          <p:nvPr>
            <p:ph type="title"/>
          </p:nvPr>
        </p:nvSpPr>
        <p:spPr>
          <a:xfrm>
            <a:off x="838200" y="1"/>
            <a:ext cx="10515600" cy="1306285"/>
          </a:xfrm>
        </p:spPr>
        <p:txBody>
          <a:bodyPr>
            <a:normAutofit/>
          </a:bodyPr>
          <a:lstStyle/>
          <a:p>
            <a:pPr algn="ctr"/>
            <a:r>
              <a:rPr lang="en-US" b="1" dirty="0">
                <a:latin typeface="Times New Roman" panose="02020603050405020304" pitchFamily="18" charset="0"/>
                <a:cs typeface="Times New Roman" panose="02020603050405020304" pitchFamily="18" charset="0"/>
              </a:rPr>
              <a:t>MARKETING STRATEGIES</a:t>
            </a:r>
          </a:p>
        </p:txBody>
      </p:sp>
      <p:graphicFrame>
        <p:nvGraphicFramePr>
          <p:cNvPr id="5" name="Content Placeholder 2">
            <a:extLst>
              <a:ext uri="{FF2B5EF4-FFF2-40B4-BE49-F238E27FC236}">
                <a16:creationId xmlns:a16="http://schemas.microsoft.com/office/drawing/2014/main" id="{E2D6C740-ABF3-69A1-5206-BC2A8D625595}"/>
              </a:ext>
            </a:extLst>
          </p:cNvPr>
          <p:cNvGraphicFramePr>
            <a:graphicFrameLocks noGrp="1"/>
          </p:cNvGraphicFramePr>
          <p:nvPr>
            <p:ph idx="1"/>
            <p:extLst>
              <p:ext uri="{D42A27DB-BD31-4B8C-83A1-F6EECF244321}">
                <p14:modId xmlns:p14="http://schemas.microsoft.com/office/powerpoint/2010/main" val="1887518588"/>
              </p:ext>
            </p:extLst>
          </p:nvPr>
        </p:nvGraphicFramePr>
        <p:xfrm>
          <a:off x="0" y="859971"/>
          <a:ext cx="12192000" cy="5998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59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397FFAE-FD55-F18F-96EC-26E9B0DB4E8C}"/>
              </a:ext>
            </a:extLst>
          </p:cNvPr>
          <p:cNvSpPr>
            <a:spLocks noGrp="1"/>
          </p:cNvSpPr>
          <p:nvPr>
            <p:ph type="title"/>
          </p:nvPr>
        </p:nvSpPr>
        <p:spPr>
          <a:xfrm>
            <a:off x="640080" y="1243013"/>
            <a:ext cx="3855720" cy="4371974"/>
          </a:xfrm>
        </p:spPr>
        <p:txBody>
          <a:bodyPr>
            <a:normAutofit/>
          </a:bodyPr>
          <a:lstStyle/>
          <a:p>
            <a:pPr>
              <a:lnSpc>
                <a:spcPct val="150000"/>
              </a:lnSpc>
            </a:pPr>
            <a:r>
              <a:rPr lang="en-US" sz="4000" b="1" dirty="0">
                <a:solidFill>
                  <a:schemeClr val="tx2"/>
                </a:solidFill>
                <a:latin typeface="Times New Roman" panose="02020603050405020304" pitchFamily="18" charset="0"/>
                <a:cs typeface="Times New Roman" panose="02020603050405020304" pitchFamily="18" charset="0"/>
              </a:rPr>
              <a:t>MARKETING STRATEGIES CONT’D</a:t>
            </a:r>
          </a:p>
        </p:txBody>
      </p:sp>
      <p:pic>
        <p:nvPicPr>
          <p:cNvPr id="5" name="Picture 4">
            <a:extLst>
              <a:ext uri="{FF2B5EF4-FFF2-40B4-BE49-F238E27FC236}">
                <a16:creationId xmlns:a16="http://schemas.microsoft.com/office/drawing/2014/main" id="{7B0495DF-13C5-3190-2A5B-018155DCFF4C}"/>
              </a:ext>
            </a:extLst>
          </p:cNvPr>
          <p:cNvPicPr>
            <a:picLocks noChangeAspect="1"/>
          </p:cNvPicPr>
          <p:nvPr/>
        </p:nvPicPr>
        <p:blipFill>
          <a:blip r:embed="rId2">
            <a:alphaModFix amt="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67000" y="0"/>
            <a:ext cx="6858000" cy="6858000"/>
          </a:xfrm>
          <a:prstGeom prst="rect">
            <a:avLst/>
          </a:prstGeom>
        </p:spPr>
      </p:pic>
      <p:sp>
        <p:nvSpPr>
          <p:cNvPr id="3" name="Content Placeholder 2">
            <a:extLst>
              <a:ext uri="{FF2B5EF4-FFF2-40B4-BE49-F238E27FC236}">
                <a16:creationId xmlns:a16="http://schemas.microsoft.com/office/drawing/2014/main" id="{B8E632BC-9F95-CE13-EC7C-7951C7E96D40}"/>
              </a:ext>
            </a:extLst>
          </p:cNvPr>
          <p:cNvSpPr>
            <a:spLocks noGrp="1"/>
          </p:cNvSpPr>
          <p:nvPr>
            <p:ph idx="1"/>
          </p:nvPr>
        </p:nvSpPr>
        <p:spPr>
          <a:xfrm>
            <a:off x="5135575" y="1"/>
            <a:ext cx="7077982" cy="6857998"/>
          </a:xfrm>
        </p:spPr>
        <p:txBody>
          <a:bodyPr anchor="ctr">
            <a:noAutofit/>
          </a:bodyPr>
          <a:lstStyle/>
          <a:p>
            <a:pPr>
              <a:lnSpc>
                <a:spcPct val="150000"/>
              </a:lnSpc>
              <a:buFont typeface="Wingdings" panose="05000000000000000000" pitchFamily="2" charset="2"/>
              <a:buChar char="v"/>
            </a:pPr>
            <a:endParaRPr lang="en-US" sz="1800" b="1" dirty="0">
              <a:solidFill>
                <a:schemeClr val="tx2"/>
              </a:solidFill>
              <a:cs typeface="Times New Roman" panose="02020603050405020304" pitchFamily="18" charset="0"/>
            </a:endParaRPr>
          </a:p>
          <a:p>
            <a:pPr>
              <a:lnSpc>
                <a:spcPct val="150000"/>
              </a:lnSpc>
              <a:buFont typeface="Wingdings" panose="05000000000000000000" pitchFamily="2" charset="2"/>
              <a:buChar char="v"/>
            </a:pPr>
            <a:endParaRPr lang="en-US" sz="1800" b="1" dirty="0">
              <a:solidFill>
                <a:schemeClr val="tx2"/>
              </a:solidFill>
              <a:cs typeface="Times New Roman" panose="02020603050405020304" pitchFamily="18" charset="0"/>
            </a:endParaRPr>
          </a:p>
          <a:p>
            <a:pPr>
              <a:lnSpc>
                <a:spcPct val="150000"/>
              </a:lnSpc>
              <a:buFont typeface="Wingdings" panose="05000000000000000000" pitchFamily="2" charset="2"/>
              <a:buChar char="v"/>
            </a:pPr>
            <a:r>
              <a:rPr lang="en-US" sz="1800" b="1" dirty="0">
                <a:solidFill>
                  <a:schemeClr val="tx2"/>
                </a:solidFill>
                <a:cs typeface="Times New Roman" panose="02020603050405020304" pitchFamily="18" charset="0"/>
              </a:rPr>
              <a:t>Influencer Marketing: </a:t>
            </a:r>
            <a:r>
              <a:rPr lang="en-US" sz="1800" dirty="0">
                <a:solidFill>
                  <a:schemeClr val="tx2"/>
                </a:solidFill>
                <a:cs typeface="Times New Roman" panose="02020603050405020304" pitchFamily="18" charset="0"/>
              </a:rPr>
              <a:t>Collaborating with influencers in the industry to promote products or services. Utilizing the influencer's credibility and reach.</a:t>
            </a:r>
          </a:p>
          <a:p>
            <a:pPr>
              <a:lnSpc>
                <a:spcPct val="150000"/>
              </a:lnSpc>
              <a:buFont typeface="Wingdings" panose="05000000000000000000" pitchFamily="2" charset="2"/>
              <a:buChar char="v"/>
            </a:pPr>
            <a:r>
              <a:rPr lang="en-US" sz="1800" b="1" dirty="0">
                <a:solidFill>
                  <a:schemeClr val="tx2"/>
                </a:solidFill>
                <a:cs typeface="Times New Roman" panose="02020603050405020304" pitchFamily="18" charset="0"/>
              </a:rPr>
              <a:t>Affiliate Marketing: </a:t>
            </a:r>
            <a:r>
              <a:rPr lang="en-US" sz="1800" dirty="0">
                <a:solidFill>
                  <a:schemeClr val="tx2"/>
                </a:solidFill>
                <a:cs typeface="Times New Roman" panose="02020603050405020304" pitchFamily="18" charset="0"/>
              </a:rPr>
              <a:t>Partnering with affiliates or publishers who promote products in exchange for a commission on sales. Common in e-commerce.</a:t>
            </a:r>
          </a:p>
          <a:p>
            <a:pPr>
              <a:lnSpc>
                <a:spcPct val="150000"/>
              </a:lnSpc>
              <a:buFont typeface="Wingdings" panose="05000000000000000000" pitchFamily="2" charset="2"/>
              <a:buChar char="v"/>
            </a:pPr>
            <a:r>
              <a:rPr lang="en-US" sz="1800" b="1" dirty="0">
                <a:solidFill>
                  <a:schemeClr val="tx2"/>
                </a:solidFill>
                <a:cs typeface="Times New Roman" panose="02020603050405020304" pitchFamily="18" charset="0"/>
              </a:rPr>
              <a:t>Event Marketing: </a:t>
            </a:r>
            <a:r>
              <a:rPr lang="en-US" sz="1800" dirty="0">
                <a:solidFill>
                  <a:schemeClr val="tx2"/>
                </a:solidFill>
                <a:cs typeface="Times New Roman" panose="02020603050405020304" pitchFamily="18" charset="0"/>
              </a:rPr>
              <a:t>Hosting or participating in events, trade shows, and exhibitions to showcase products or services. Building relationships with customers and partners.</a:t>
            </a:r>
          </a:p>
          <a:p>
            <a:pPr>
              <a:lnSpc>
                <a:spcPct val="150000"/>
              </a:lnSpc>
              <a:buFont typeface="Wingdings" panose="05000000000000000000" pitchFamily="2" charset="2"/>
              <a:buChar char="v"/>
            </a:pPr>
            <a:r>
              <a:rPr lang="en-US" sz="1800" b="1" dirty="0">
                <a:solidFill>
                  <a:schemeClr val="tx2"/>
                </a:solidFill>
                <a:cs typeface="Times New Roman" panose="02020603050405020304" pitchFamily="18" charset="0"/>
              </a:rPr>
              <a:t>Experiential Marketing: </a:t>
            </a:r>
            <a:r>
              <a:rPr lang="en-US" sz="1800" dirty="0">
                <a:solidFill>
                  <a:schemeClr val="tx2"/>
                </a:solidFill>
                <a:cs typeface="Times New Roman" panose="02020603050405020304" pitchFamily="18" charset="0"/>
              </a:rPr>
              <a:t>Creating memorable and immersive experiences for customers. Often used for brand activation and engagement.</a:t>
            </a:r>
          </a:p>
          <a:p>
            <a:pPr>
              <a:lnSpc>
                <a:spcPct val="150000"/>
              </a:lnSpc>
              <a:buFont typeface="Wingdings" panose="05000000000000000000" pitchFamily="2" charset="2"/>
              <a:buChar char="v"/>
            </a:pPr>
            <a:r>
              <a:rPr lang="en-US" sz="1800" b="1" dirty="0">
                <a:solidFill>
                  <a:schemeClr val="tx2"/>
                </a:solidFill>
                <a:cs typeface="Times New Roman"/>
              </a:rPr>
              <a:t>Relationship Marketing: </a:t>
            </a:r>
            <a:r>
              <a:rPr lang="en-US" sz="1800" dirty="0">
                <a:solidFill>
                  <a:schemeClr val="tx2"/>
                </a:solidFill>
                <a:cs typeface="Times New Roman"/>
              </a:rPr>
              <a:t>Focusing on long-term customer relationships rather than one-time transactions. Personalized communication and loyalty programs.</a:t>
            </a:r>
          </a:p>
          <a:p>
            <a:pPr>
              <a:lnSpc>
                <a:spcPct val="150000"/>
              </a:lnSpc>
              <a:buFont typeface="Wingdings" panose="05000000000000000000" pitchFamily="2" charset="2"/>
              <a:buChar char="v"/>
            </a:pPr>
            <a:endParaRPr lang="en-US" sz="1800" dirty="0">
              <a:solidFill>
                <a:schemeClr val="tx2"/>
              </a:solidFill>
              <a:cs typeface="Times New Roman" panose="02020603050405020304" pitchFamily="18" charset="0"/>
            </a:endParaRPr>
          </a:p>
          <a:p>
            <a:pPr marL="0" indent="0">
              <a:lnSpc>
                <a:spcPct val="150000"/>
              </a:lnSpc>
              <a:buNone/>
            </a:pPr>
            <a:endParaRPr lang="en-US" sz="1800"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1577276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35D35E3-737A-21CE-3977-C3BDB8154F6C}"/>
              </a:ext>
            </a:extLst>
          </p:cNvPr>
          <p:cNvSpPr>
            <a:spLocks noGrp="1"/>
          </p:cNvSpPr>
          <p:nvPr>
            <p:ph type="title"/>
          </p:nvPr>
        </p:nvSpPr>
        <p:spPr>
          <a:xfrm>
            <a:off x="-63123" y="1"/>
            <a:ext cx="12273047" cy="914399"/>
          </a:xfrm>
        </p:spPr>
        <p:txBody>
          <a:bodyPr>
            <a:normAutofit/>
          </a:bodyPr>
          <a:lstStyle/>
          <a:p>
            <a:pPr algn="ctr">
              <a:lnSpc>
                <a:spcPct val="150000"/>
              </a:lnSpc>
            </a:pPr>
            <a:r>
              <a:rPr lang="en-US" sz="4000" b="1" dirty="0">
                <a:solidFill>
                  <a:schemeClr val="tx2"/>
                </a:solidFill>
                <a:latin typeface="Times New Roman" panose="02020603050405020304" pitchFamily="18" charset="0"/>
                <a:cs typeface="Times New Roman" panose="02020603050405020304" pitchFamily="18" charset="0"/>
              </a:rPr>
              <a:t>MARKETING STRATEGIES CONT’D</a:t>
            </a:r>
          </a:p>
        </p:txBody>
      </p:sp>
      <p:sp>
        <p:nvSpPr>
          <p:cNvPr id="3" name="Content Placeholder 2">
            <a:extLst>
              <a:ext uri="{FF2B5EF4-FFF2-40B4-BE49-F238E27FC236}">
                <a16:creationId xmlns:a16="http://schemas.microsoft.com/office/drawing/2014/main" id="{5A420384-07E5-D8BA-9F0E-20039EF9D866}"/>
              </a:ext>
            </a:extLst>
          </p:cNvPr>
          <p:cNvSpPr>
            <a:spLocks noGrp="1"/>
          </p:cNvSpPr>
          <p:nvPr>
            <p:ph idx="1"/>
          </p:nvPr>
        </p:nvSpPr>
        <p:spPr>
          <a:xfrm>
            <a:off x="-8980" y="1045029"/>
            <a:ext cx="11645809" cy="5821139"/>
          </a:xfrm>
        </p:spPr>
        <p:txBody>
          <a:bodyPr vert="horz" lIns="91440" tIns="45720" rIns="91440" bIns="45720" rtlCol="0" anchor="t">
            <a:noAutofit/>
          </a:bodyPr>
          <a:lstStyle/>
          <a:p>
            <a:pPr>
              <a:lnSpc>
                <a:spcPct val="150000"/>
              </a:lnSpc>
              <a:buFont typeface="Wingdings" panose="05000000000000000000" pitchFamily="2" charset="2"/>
              <a:buChar char="v"/>
            </a:pPr>
            <a:r>
              <a:rPr lang="en-US" sz="1800" b="1" dirty="0">
                <a:solidFill>
                  <a:schemeClr val="tx2"/>
                </a:solidFill>
                <a:cs typeface="Times New Roman"/>
              </a:rPr>
              <a:t>Cause Marketing: </a:t>
            </a:r>
            <a:r>
              <a:rPr lang="en-US" sz="1800" dirty="0">
                <a:solidFill>
                  <a:schemeClr val="tx2"/>
                </a:solidFill>
                <a:cs typeface="Times New Roman"/>
              </a:rPr>
              <a:t>Aligning with a social or environmental cause to demonstrate corporate responsibility. Donating a portion of profits to a charity, for instance.</a:t>
            </a:r>
          </a:p>
          <a:p>
            <a:pPr>
              <a:lnSpc>
                <a:spcPct val="150000"/>
              </a:lnSpc>
              <a:buFont typeface="Wingdings" panose="05000000000000000000" pitchFamily="2" charset="2"/>
              <a:buChar char="v"/>
            </a:pPr>
            <a:r>
              <a:rPr lang="en-US" sz="1800" b="1" dirty="0">
                <a:solidFill>
                  <a:schemeClr val="tx2"/>
                </a:solidFill>
                <a:cs typeface="Times New Roman"/>
              </a:rPr>
              <a:t>Product Launch Strategies: </a:t>
            </a:r>
            <a:r>
              <a:rPr lang="en-US" sz="1800" dirty="0">
                <a:solidFill>
                  <a:schemeClr val="tx2"/>
                </a:solidFill>
                <a:cs typeface="Times New Roman"/>
              </a:rPr>
              <a:t>Planning and executing a launch strategy for new products. Building anticipation through teasers, exclusive previews, and launch events.</a:t>
            </a:r>
          </a:p>
          <a:p>
            <a:pPr>
              <a:lnSpc>
                <a:spcPct val="150000"/>
              </a:lnSpc>
              <a:buFont typeface="Wingdings" panose="05000000000000000000" pitchFamily="2" charset="2"/>
              <a:buChar char="v"/>
            </a:pPr>
            <a:r>
              <a:rPr lang="en-US" sz="1800" b="1" dirty="0">
                <a:solidFill>
                  <a:schemeClr val="tx2"/>
                </a:solidFill>
                <a:cs typeface="Times New Roman"/>
              </a:rPr>
              <a:t>Reputation Management: </a:t>
            </a:r>
            <a:r>
              <a:rPr lang="en-US" sz="1800" dirty="0">
                <a:solidFill>
                  <a:schemeClr val="tx2"/>
                </a:solidFill>
                <a:cs typeface="Times New Roman"/>
              </a:rPr>
              <a:t>Managing online reviews and customer feedback. Responding to negative feedback and fostering a positive online reputation.</a:t>
            </a:r>
          </a:p>
          <a:p>
            <a:pPr>
              <a:lnSpc>
                <a:spcPct val="150000"/>
              </a:lnSpc>
              <a:buFont typeface="Wingdings" panose="05000000000000000000" pitchFamily="2" charset="2"/>
              <a:buChar char="v"/>
            </a:pPr>
            <a:r>
              <a:rPr lang="en-US" sz="1800" b="1" dirty="0">
                <a:solidFill>
                  <a:schemeClr val="tx2"/>
                </a:solidFill>
                <a:cs typeface="Times New Roman"/>
              </a:rPr>
              <a:t>Competitive Analysis: </a:t>
            </a:r>
            <a:r>
              <a:rPr lang="en-US" sz="1800" dirty="0">
                <a:solidFill>
                  <a:schemeClr val="tx2"/>
                </a:solidFill>
                <a:cs typeface="Times New Roman"/>
              </a:rPr>
              <a:t>Regularly monitoring and analyzing competitors' marketing strategies. Identifying gaps and opportunities for differentiation.</a:t>
            </a:r>
          </a:p>
          <a:p>
            <a:pPr>
              <a:lnSpc>
                <a:spcPct val="150000"/>
              </a:lnSpc>
              <a:buFont typeface="Wingdings" panose="05000000000000000000" pitchFamily="2" charset="2"/>
              <a:buChar char="v"/>
            </a:pPr>
            <a:r>
              <a:rPr lang="en-US" sz="1800" b="1" dirty="0">
                <a:solidFill>
                  <a:schemeClr val="tx2"/>
                </a:solidFill>
                <a:cs typeface="Times New Roman"/>
              </a:rPr>
              <a:t>Sustainable Marketing: </a:t>
            </a:r>
            <a:r>
              <a:rPr lang="en-US" sz="1800" dirty="0">
                <a:solidFill>
                  <a:schemeClr val="tx2"/>
                </a:solidFill>
                <a:cs typeface="Times New Roman"/>
              </a:rPr>
              <a:t>Promoting eco-friendly and socially responsible practices. Attracting environmentally conscious consumers.</a:t>
            </a:r>
          </a:p>
          <a:p>
            <a:pPr>
              <a:lnSpc>
                <a:spcPct val="150000"/>
              </a:lnSpc>
              <a:buFont typeface="Wingdings" panose="05000000000000000000" pitchFamily="2" charset="2"/>
              <a:buChar char="v"/>
            </a:pPr>
            <a:r>
              <a:rPr lang="en-US" sz="1800" b="1" dirty="0">
                <a:solidFill>
                  <a:schemeClr val="tx2"/>
                </a:solidFill>
                <a:cs typeface="Times New Roman"/>
              </a:rPr>
              <a:t>Data-Driven Marketing: </a:t>
            </a:r>
            <a:r>
              <a:rPr lang="en-US" sz="1800" dirty="0">
                <a:solidFill>
                  <a:schemeClr val="tx2"/>
                </a:solidFill>
                <a:cs typeface="Times New Roman"/>
              </a:rPr>
              <a:t>Using data analytics to make informed marketing decisions. Personalizing content and targeting based on customer data.</a:t>
            </a:r>
          </a:p>
          <a:p>
            <a:pPr marL="0" indent="0">
              <a:lnSpc>
                <a:spcPct val="150000"/>
              </a:lnSpc>
              <a:buNone/>
            </a:pPr>
            <a:endParaRPr lang="en-US" sz="1800" dirty="0">
              <a:solidFill>
                <a:schemeClr val="tx2"/>
              </a:solidFill>
              <a:cs typeface="Times New Roman" panose="02020603050405020304" pitchFamily="18" charset="0"/>
            </a:endParaRPr>
          </a:p>
          <a:p>
            <a:pPr>
              <a:lnSpc>
                <a:spcPct val="150000"/>
              </a:lnSpc>
              <a:buFont typeface="Wingdings" panose="05000000000000000000" pitchFamily="2" charset="2"/>
              <a:buChar char="v"/>
            </a:pPr>
            <a:endParaRPr lang="en-US" sz="1800" dirty="0">
              <a:solidFill>
                <a:schemeClr val="tx2"/>
              </a:solidFill>
              <a:cs typeface="Times New Roman" panose="02020603050405020304" pitchFamily="18" charset="0"/>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9234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15259F-45B3-3D95-5C60-28671C922E9D}"/>
              </a:ext>
            </a:extLst>
          </p:cNvPr>
          <p:cNvSpPr>
            <a:spLocks noGrp="1"/>
          </p:cNvSpPr>
          <p:nvPr>
            <p:ph type="title"/>
          </p:nvPr>
        </p:nvSpPr>
        <p:spPr>
          <a:xfrm>
            <a:off x="0" y="1"/>
            <a:ext cx="6955971" cy="1491342"/>
          </a:xfrm>
        </p:spPr>
        <p:txBody>
          <a:bodyPr>
            <a:normAutofit/>
          </a:bodyPr>
          <a:lstStyle/>
          <a:p>
            <a:pPr>
              <a:lnSpc>
                <a:spcPct val="150000"/>
              </a:lnSpc>
            </a:pPr>
            <a:r>
              <a:rPr lang="en-US" sz="3600" b="1" dirty="0">
                <a:latin typeface="+mn-lt"/>
                <a:cs typeface="Times New Roman" panose="02020603050405020304" pitchFamily="18" charset="0"/>
              </a:rPr>
              <a:t>THE NEED FOR MARKETING</a:t>
            </a:r>
          </a:p>
        </p:txBody>
      </p:sp>
      <p:sp>
        <p:nvSpPr>
          <p:cNvPr id="13" name="Content Placeholder 12">
            <a:extLst>
              <a:ext uri="{FF2B5EF4-FFF2-40B4-BE49-F238E27FC236}">
                <a16:creationId xmlns:a16="http://schemas.microsoft.com/office/drawing/2014/main" id="{CB90E2A4-769B-B6FD-3A79-EA8181FC6270}"/>
              </a:ext>
            </a:extLst>
          </p:cNvPr>
          <p:cNvSpPr>
            <a:spLocks noGrp="1"/>
          </p:cNvSpPr>
          <p:nvPr>
            <p:ph idx="1"/>
          </p:nvPr>
        </p:nvSpPr>
        <p:spPr>
          <a:xfrm>
            <a:off x="0" y="1491342"/>
            <a:ext cx="6770914" cy="5366658"/>
          </a:xfrm>
        </p:spPr>
        <p:txBody>
          <a:bodyPr>
            <a:noAutofit/>
          </a:bodyPr>
          <a:lstStyle/>
          <a:p>
            <a:pPr>
              <a:lnSpc>
                <a:spcPct val="150000"/>
              </a:lnSpc>
            </a:pPr>
            <a:r>
              <a:rPr lang="en-US" sz="1750" b="1" dirty="0">
                <a:cs typeface="Times New Roman" panose="02020603050405020304" pitchFamily="18" charset="0"/>
              </a:rPr>
              <a:t>Visibility and brand awareness: </a:t>
            </a:r>
            <a:r>
              <a:rPr lang="en-US" sz="1750" dirty="0">
                <a:cs typeface="Times New Roman" panose="02020603050405020304" pitchFamily="18" charset="0"/>
              </a:rPr>
              <a:t>Marketing aids in the visibility of small enterprises in a crowded market therefore making your brand more well-known helps you win over clients' confidence.</a:t>
            </a:r>
          </a:p>
          <a:p>
            <a:pPr>
              <a:lnSpc>
                <a:spcPct val="150000"/>
              </a:lnSpc>
            </a:pPr>
            <a:r>
              <a:rPr lang="en-US" sz="1750" b="1" dirty="0">
                <a:cs typeface="Times New Roman" panose="02020603050405020304" pitchFamily="18" charset="0"/>
              </a:rPr>
              <a:t>Customer Engagement and Loyalty: </a:t>
            </a:r>
            <a:r>
              <a:rPr lang="en-US" sz="1750" dirty="0">
                <a:cs typeface="Times New Roman" panose="02020603050405020304" pitchFamily="18" charset="0"/>
              </a:rPr>
              <a:t>Effective marketing techniques engage consumers, develops bonds with them, and promotes loyalty therefore, Loyal customers are more likely to make repeat purchases and recommend your business.</a:t>
            </a:r>
          </a:p>
          <a:p>
            <a:pPr>
              <a:lnSpc>
                <a:spcPct val="150000"/>
              </a:lnSpc>
            </a:pPr>
            <a:r>
              <a:rPr lang="en-US" sz="1750" b="1" dirty="0">
                <a:cs typeface="Times New Roman" panose="02020603050405020304" pitchFamily="18" charset="0"/>
              </a:rPr>
              <a:t>Income Growth: </a:t>
            </a:r>
            <a:r>
              <a:rPr lang="en-US" sz="1750" dirty="0">
                <a:cs typeface="Times New Roman" panose="02020603050405020304" pitchFamily="18" charset="0"/>
              </a:rPr>
              <a:t>Marketing helps businesses increase their sales and income by luring in new clients and motivating current ones to make larger purchases.</a:t>
            </a:r>
          </a:p>
          <a:p>
            <a:pPr>
              <a:lnSpc>
                <a:spcPct val="150000"/>
              </a:lnSpc>
            </a:pPr>
            <a:r>
              <a:rPr lang="en-US" sz="1750" b="1" dirty="0">
                <a:cs typeface="Times New Roman" panose="02020603050405020304" pitchFamily="18" charset="0"/>
              </a:rPr>
              <a:t>Competitive Advantage: </a:t>
            </a:r>
            <a:r>
              <a:rPr lang="en-US" sz="1750" dirty="0">
                <a:cs typeface="Times New Roman" panose="02020603050405020304" pitchFamily="18" charset="0"/>
              </a:rPr>
              <a:t>Marketing enables small firms to stand out from rivals and communicate distinctive value offerings to clients.</a:t>
            </a:r>
          </a:p>
        </p:txBody>
      </p:sp>
      <p:pic>
        <p:nvPicPr>
          <p:cNvPr id="15" name="Picture 14" descr="Puzzle pieces">
            <a:extLst>
              <a:ext uri="{FF2B5EF4-FFF2-40B4-BE49-F238E27FC236}">
                <a16:creationId xmlns:a16="http://schemas.microsoft.com/office/drawing/2014/main" id="{60241610-88D4-FBEF-F217-8EC3AC6FEC86}"/>
              </a:ext>
            </a:extLst>
          </p:cNvPr>
          <p:cNvPicPr>
            <a:picLocks noChangeAspect="1"/>
          </p:cNvPicPr>
          <p:nvPr/>
        </p:nvPicPr>
        <p:blipFill rotWithShape="1">
          <a:blip r:embed="rId2"/>
          <a:srcRect l="24942" r="17238"/>
          <a:stretch/>
        </p:blipFill>
        <p:spPr>
          <a:xfrm>
            <a:off x="6400800" y="10"/>
            <a:ext cx="579120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210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People at the meeting desk">
            <a:extLst>
              <a:ext uri="{FF2B5EF4-FFF2-40B4-BE49-F238E27FC236}">
                <a16:creationId xmlns:a16="http://schemas.microsoft.com/office/drawing/2014/main" id="{6B642E4F-73D5-05CC-E5CF-454F19727047}"/>
              </a:ext>
            </a:extLst>
          </p:cNvPr>
          <p:cNvPicPr>
            <a:picLocks noChangeAspect="1"/>
          </p:cNvPicPr>
          <p:nvPr/>
        </p:nvPicPr>
        <p:blipFill rotWithShape="1">
          <a:blip r:embed="rId2"/>
          <a:srcRect l="27172" r="38184" b="-2"/>
          <a:stretch/>
        </p:blipFill>
        <p:spPr>
          <a:xfrm>
            <a:off x="8251370" y="10"/>
            <a:ext cx="3940630"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965278CB-502C-A2F1-3FC8-D9D4C851E8AD}"/>
              </a:ext>
            </a:extLst>
          </p:cNvPr>
          <p:cNvSpPr>
            <a:spLocks noGrp="1"/>
          </p:cNvSpPr>
          <p:nvPr>
            <p:ph type="title"/>
          </p:nvPr>
        </p:nvSpPr>
        <p:spPr>
          <a:xfrm>
            <a:off x="-1" y="97972"/>
            <a:ext cx="8251371" cy="968828"/>
          </a:xfrm>
        </p:spPr>
        <p:txBody>
          <a:bodyPr>
            <a:noAutofit/>
          </a:bodyPr>
          <a:lstStyle/>
          <a:p>
            <a:pPr>
              <a:lnSpc>
                <a:spcPct val="150000"/>
              </a:lnSpc>
            </a:pPr>
            <a:r>
              <a:rPr lang="en-US" sz="4800" b="1" dirty="0">
                <a:latin typeface="Times New Roman" panose="02020603050405020304" pitchFamily="18" charset="0"/>
                <a:cs typeface="Times New Roman" panose="02020603050405020304" pitchFamily="18" charset="0"/>
              </a:rPr>
              <a:t>MARKET PLAN PROCESS</a:t>
            </a:r>
          </a:p>
        </p:txBody>
      </p:sp>
      <p:sp>
        <p:nvSpPr>
          <p:cNvPr id="3" name="Content Placeholder 2">
            <a:extLst>
              <a:ext uri="{FF2B5EF4-FFF2-40B4-BE49-F238E27FC236}">
                <a16:creationId xmlns:a16="http://schemas.microsoft.com/office/drawing/2014/main" id="{9798AB0A-10B1-A2F5-8E66-7D6FCFD5EEB4}"/>
              </a:ext>
            </a:extLst>
          </p:cNvPr>
          <p:cNvSpPr>
            <a:spLocks noGrp="1"/>
          </p:cNvSpPr>
          <p:nvPr>
            <p:ph idx="1"/>
          </p:nvPr>
        </p:nvSpPr>
        <p:spPr>
          <a:xfrm>
            <a:off x="-1" y="1349829"/>
            <a:ext cx="8251371" cy="5410199"/>
          </a:xfrm>
        </p:spPr>
        <p:txBody>
          <a:bodyPr>
            <a:normAutofit/>
          </a:bodyPr>
          <a:lstStyle/>
          <a:p>
            <a:pPr marL="514350" indent="-514350">
              <a:lnSpc>
                <a:spcPct val="150000"/>
              </a:lnSpc>
              <a:buFont typeface="+mj-lt"/>
              <a:buAutoNum type="arabicPeriod"/>
            </a:pPr>
            <a:r>
              <a:rPr lang="en-US" sz="1800" b="1" dirty="0">
                <a:cs typeface="Times New Roman" panose="02020603050405020304" pitchFamily="18" charset="0"/>
              </a:rPr>
              <a:t>Situation analysis: </a:t>
            </a:r>
            <a:r>
              <a:rPr lang="en-US" sz="1800" dirty="0">
                <a:cs typeface="Times New Roman" panose="02020603050405020304" pitchFamily="18" charset="0"/>
              </a:rPr>
              <a:t>Conduct a thorough company review, conduct a SWOT analysis to identify strengths, weaknesses, opportunities, and threats, and understand the needs and preferences of your target market.</a:t>
            </a:r>
          </a:p>
          <a:p>
            <a:pPr marL="514350" indent="-514350">
              <a:lnSpc>
                <a:spcPct val="150000"/>
              </a:lnSpc>
              <a:buFont typeface="+mj-lt"/>
              <a:buAutoNum type="arabicPeriod"/>
            </a:pPr>
            <a:r>
              <a:rPr lang="en-US" sz="1800" b="1" dirty="0">
                <a:cs typeface="Times New Roman" panose="02020603050405020304" pitchFamily="18" charset="0"/>
              </a:rPr>
              <a:t>Setting goals and objectives: </a:t>
            </a:r>
            <a:r>
              <a:rPr lang="en-US" sz="1800" dirty="0">
                <a:cs typeface="Times New Roman" panose="02020603050405020304" pitchFamily="18" charset="0"/>
              </a:rPr>
              <a:t>Establish marketing goals that are detailed, quantifiable, and obvious. Your objectives should be in line with your overall business aims. </a:t>
            </a:r>
          </a:p>
          <a:p>
            <a:pPr marL="514350" indent="-514350">
              <a:lnSpc>
                <a:spcPct val="150000"/>
              </a:lnSpc>
              <a:buFont typeface="+mj-lt"/>
              <a:buAutoNum type="arabicPeriod"/>
            </a:pPr>
            <a:r>
              <a:rPr lang="en-US" sz="1800" b="1" dirty="0">
                <a:cs typeface="Times New Roman" panose="02020603050405020304" pitchFamily="18" charset="0"/>
              </a:rPr>
              <a:t>Target market segmentation: </a:t>
            </a:r>
            <a:r>
              <a:rPr lang="en-US" sz="1800" dirty="0">
                <a:cs typeface="Times New Roman" panose="02020603050405020304" pitchFamily="18" charset="0"/>
              </a:rPr>
              <a:t>Using demographic, psychographic, and behavioral data, divide your target market into recognizable categories. Make marketing decisions that are specific to each market segment's features.</a:t>
            </a:r>
          </a:p>
          <a:p>
            <a:pPr marL="514350" indent="-514350">
              <a:lnSpc>
                <a:spcPct val="150000"/>
              </a:lnSpc>
              <a:buFont typeface="+mj-lt"/>
              <a:buAutoNum type="arabicPeriod"/>
            </a:pPr>
            <a:r>
              <a:rPr lang="en-US" sz="1800" b="1" dirty="0">
                <a:cs typeface="Times New Roman" panose="02020603050405020304" pitchFamily="18" charset="0"/>
              </a:rPr>
              <a:t>Competitive Analysis: </a:t>
            </a:r>
            <a:r>
              <a:rPr lang="en-US" sz="1800" dirty="0">
                <a:cs typeface="Times New Roman" panose="02020603050405020304" pitchFamily="18" charset="0"/>
              </a:rPr>
              <a:t>Conduct research on competitors to understand their strengths and weaknesses, identify market opportunities and voids, and determine how to differentiate your offerings.</a:t>
            </a:r>
          </a:p>
        </p:txBody>
      </p:sp>
    </p:spTree>
    <p:extLst>
      <p:ext uri="{BB962C8B-B14F-4D97-AF65-F5344CB8AC3E}">
        <p14:creationId xmlns:p14="http://schemas.microsoft.com/office/powerpoint/2010/main" val="80036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64F2-6CD3-2DEC-DFF0-A84CEA6094F5}"/>
              </a:ext>
            </a:extLst>
          </p:cNvPr>
          <p:cNvSpPr>
            <a:spLocks noGrp="1"/>
          </p:cNvSpPr>
          <p:nvPr>
            <p:ph type="title"/>
          </p:nvPr>
        </p:nvSpPr>
        <p:spPr>
          <a:xfrm>
            <a:off x="838200" y="163286"/>
            <a:ext cx="10515600" cy="1034144"/>
          </a:xfrm>
          <a:solidFill>
            <a:schemeClr val="bg1">
              <a:lumMod val="95000"/>
            </a:schemeClr>
          </a:solidFill>
        </p:spPr>
        <p:txBody>
          <a:bodyPr/>
          <a:lstStyle/>
          <a:p>
            <a:pPr algn="ctr"/>
            <a:r>
              <a:rPr lang="en-US" sz="4400" b="1" dirty="0">
                <a:latin typeface="Times New Roman" panose="02020603050405020304" pitchFamily="18" charset="0"/>
                <a:cs typeface="Times New Roman" panose="02020603050405020304" pitchFamily="18" charset="0"/>
              </a:rPr>
              <a:t>PROCESS CONT’D</a:t>
            </a:r>
            <a:endParaRPr lang="en-US" dirty="0"/>
          </a:p>
        </p:txBody>
      </p:sp>
      <p:sp>
        <p:nvSpPr>
          <p:cNvPr id="3" name="Content Placeholder 2">
            <a:extLst>
              <a:ext uri="{FF2B5EF4-FFF2-40B4-BE49-F238E27FC236}">
                <a16:creationId xmlns:a16="http://schemas.microsoft.com/office/drawing/2014/main" id="{E3AD15C7-951B-E35C-A5F6-0E4F478178BB}"/>
              </a:ext>
            </a:extLst>
          </p:cNvPr>
          <p:cNvSpPr>
            <a:spLocks noGrp="1"/>
          </p:cNvSpPr>
          <p:nvPr>
            <p:ph idx="1"/>
          </p:nvPr>
        </p:nvSpPr>
        <p:spPr>
          <a:xfrm>
            <a:off x="195943" y="1415144"/>
            <a:ext cx="11843657" cy="5279570"/>
          </a:xfrm>
          <a:solidFill>
            <a:schemeClr val="bg1">
              <a:lumMod val="95000"/>
            </a:schemeClr>
          </a:solidFill>
        </p:spPr>
        <p:txBody>
          <a:bodyPr>
            <a:normAutofit/>
          </a:bodyPr>
          <a:lstStyle/>
          <a:p>
            <a:pPr marL="514350" indent="-514350">
              <a:buFont typeface="+mj-lt"/>
              <a:buAutoNum type="arabicPeriod" startAt="5"/>
            </a:pPr>
            <a:r>
              <a:rPr lang="en-US" sz="2400" b="1" dirty="0">
                <a:cs typeface="Times New Roman" panose="02020603050405020304" pitchFamily="18" charset="0"/>
              </a:rPr>
              <a:t>Marketing Techniques and Strategies: </a:t>
            </a:r>
            <a:r>
              <a:rPr lang="en-US" sz="2400" dirty="0">
                <a:cs typeface="Times New Roman" panose="02020603050405020304" pitchFamily="18" charset="0"/>
              </a:rPr>
              <a:t>Develop marketing strategies that align with your objectives and effectively engage with your target audience.</a:t>
            </a:r>
          </a:p>
          <a:p>
            <a:pPr marL="514350" indent="-514350">
              <a:buFont typeface="+mj-lt"/>
              <a:buAutoNum type="arabicPeriod" startAt="5"/>
            </a:pPr>
            <a:r>
              <a:rPr lang="en-US" sz="2400" b="1" dirty="0">
                <a:cs typeface="Times New Roman" panose="02020603050405020304" pitchFamily="18" charset="0"/>
              </a:rPr>
              <a:t>Budgeting: </a:t>
            </a:r>
            <a:r>
              <a:rPr lang="en-US" sz="2400" dirty="0">
                <a:cs typeface="Times New Roman" panose="02020603050405020304" pitchFamily="18" charset="0"/>
              </a:rPr>
              <a:t>Ensure that your marketing strategy aligns with your budget, allocate funds and consider the cost of each strategy.</a:t>
            </a:r>
          </a:p>
          <a:p>
            <a:pPr marL="514350" indent="-514350">
              <a:buFont typeface="+mj-lt"/>
              <a:buAutoNum type="arabicPeriod" startAt="5"/>
            </a:pPr>
            <a:r>
              <a:rPr lang="en-US" sz="2400" b="1" dirty="0">
                <a:cs typeface="Times New Roman" panose="02020603050405020304" pitchFamily="18" charset="0"/>
              </a:rPr>
              <a:t>Implementation: </a:t>
            </a:r>
            <a:r>
              <a:rPr lang="en-US" sz="2400" dirty="0">
                <a:cs typeface="Times New Roman" panose="02020603050405020304" pitchFamily="18" charset="0"/>
              </a:rPr>
              <a:t>Implement your chosen marketing strategies and ensure all team members are informed about their responsibilities during the execution phase.</a:t>
            </a:r>
          </a:p>
          <a:p>
            <a:pPr marL="514350" indent="-514350">
              <a:buFont typeface="+mj-lt"/>
              <a:buAutoNum type="arabicPeriod" startAt="8"/>
            </a:pPr>
            <a:r>
              <a:rPr lang="en-US" sz="2400" b="1" dirty="0">
                <a:cs typeface="Times New Roman" panose="02020603050405020304" pitchFamily="18" charset="0"/>
              </a:rPr>
              <a:t>Monitoring and Measurement: </a:t>
            </a:r>
            <a:r>
              <a:rPr lang="en-US" sz="2400" dirty="0">
                <a:cs typeface="Times New Roman" panose="02020603050405020304" pitchFamily="18" charset="0"/>
              </a:rPr>
              <a:t>Continuously evaluate your marketing strategies using key performance indicators (KPIs) and data analysis to gauge progress towards objectives and identify areas for improvement. </a:t>
            </a:r>
          </a:p>
          <a:p>
            <a:pPr marL="514350" indent="-514350">
              <a:buFont typeface="+mj-lt"/>
              <a:buAutoNum type="arabicPeriod" startAt="8"/>
            </a:pPr>
            <a:r>
              <a:rPr lang="en-US" sz="2400" b="1" dirty="0">
                <a:cs typeface="Times New Roman" panose="02020603050405020304" pitchFamily="18" charset="0"/>
              </a:rPr>
              <a:t>Evaluation and Adjustment: </a:t>
            </a:r>
            <a:r>
              <a:rPr lang="en-US" sz="2400" dirty="0">
                <a:cs typeface="Times New Roman" panose="02020603050405020304" pitchFamily="18" charset="0"/>
              </a:rPr>
              <a:t>Regularly assess your marketing strategy, identify areas for improvement, and adjust accordingly. Be flexible and adapt to market changes and customer feedback.</a:t>
            </a:r>
          </a:p>
          <a:p>
            <a:pPr marL="0" indent="0">
              <a:buNone/>
            </a:pPr>
            <a:endParaRPr lang="en-US" sz="2400" dirty="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422888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E9830E-29EF-EC80-88ED-D3E52412CC98}"/>
              </a:ext>
            </a:extLst>
          </p:cNvPr>
          <p:cNvSpPr>
            <a:spLocks noGrp="1"/>
          </p:cNvSpPr>
          <p:nvPr>
            <p:ph type="title"/>
          </p:nvPr>
        </p:nvSpPr>
        <p:spPr>
          <a:xfrm>
            <a:off x="928409" y="1438609"/>
            <a:ext cx="4248255" cy="3307562"/>
          </a:xfrm>
        </p:spPr>
        <p:txBody>
          <a:bodyPr>
            <a:normAutofit/>
          </a:bodyPr>
          <a:lstStyle/>
          <a:p>
            <a:r>
              <a:rPr lang="en-US" sz="4000" b="1" dirty="0">
                <a:solidFill>
                  <a:srgbClr val="FFFFFF"/>
                </a:solidFill>
                <a:latin typeface="Times New Roman" panose="02020603050405020304" pitchFamily="18" charset="0"/>
                <a:cs typeface="Times New Roman" panose="02020603050405020304" pitchFamily="18" charset="0"/>
              </a:rPr>
              <a:t>KEY ELEMENTS OF A MARKETING PLAN</a:t>
            </a:r>
          </a:p>
        </p:txBody>
      </p:sp>
      <p:sp>
        <p:nvSpPr>
          <p:cNvPr id="35" name="Freeform: Shape 3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BB4F851-1D50-47C7-1475-AF0A021DF323}"/>
              </a:ext>
            </a:extLst>
          </p:cNvPr>
          <p:cNvSpPr>
            <a:spLocks noGrp="1"/>
          </p:cNvSpPr>
          <p:nvPr>
            <p:ph idx="1"/>
          </p:nvPr>
        </p:nvSpPr>
        <p:spPr>
          <a:xfrm>
            <a:off x="5698912" y="0"/>
            <a:ext cx="6490040" cy="6858000"/>
          </a:xfrm>
        </p:spPr>
        <p:txBody>
          <a:bodyPr anchor="t">
            <a:noAutofit/>
          </a:bodyPr>
          <a:lstStyle/>
          <a:p>
            <a:pPr>
              <a:lnSpc>
                <a:spcPct val="150000"/>
              </a:lnSpc>
              <a:buFont typeface="Wingdings" panose="05000000000000000000" pitchFamily="2" charset="2"/>
              <a:buChar char="ü"/>
            </a:pPr>
            <a:r>
              <a:rPr lang="en-US" sz="1600" b="1" dirty="0">
                <a:cs typeface="Times New Roman" panose="02020603050405020304" pitchFamily="18" charset="0"/>
              </a:rPr>
              <a:t>Executive Summary: </a:t>
            </a:r>
            <a:r>
              <a:rPr lang="en-US" sz="1600" dirty="0">
                <a:cs typeface="Times New Roman" panose="02020603050405020304" pitchFamily="18" charset="0"/>
              </a:rPr>
              <a:t>A concise overview of the entire marketing plan.</a:t>
            </a:r>
          </a:p>
          <a:p>
            <a:pPr>
              <a:lnSpc>
                <a:spcPct val="150000"/>
              </a:lnSpc>
              <a:buFont typeface="Wingdings" panose="05000000000000000000" pitchFamily="2" charset="2"/>
              <a:buChar char="ü"/>
            </a:pPr>
            <a:r>
              <a:rPr lang="en-US" sz="1600" b="1" dirty="0">
                <a:cs typeface="Times New Roman" panose="02020603050405020304" pitchFamily="18" charset="0"/>
              </a:rPr>
              <a:t>Situation Analysis: </a:t>
            </a:r>
            <a:r>
              <a:rPr lang="en-US" sz="1600" dirty="0">
                <a:cs typeface="Times New Roman" panose="02020603050405020304" pitchFamily="18" charset="0"/>
              </a:rPr>
              <a:t>Detailed information about your business, market, and competition.</a:t>
            </a:r>
          </a:p>
          <a:p>
            <a:pPr>
              <a:lnSpc>
                <a:spcPct val="150000"/>
              </a:lnSpc>
              <a:buFont typeface="Wingdings" panose="05000000000000000000" pitchFamily="2" charset="2"/>
              <a:buChar char="ü"/>
            </a:pPr>
            <a:r>
              <a:rPr lang="en-US" sz="1600" b="1" dirty="0">
                <a:cs typeface="Times New Roman" panose="02020603050405020304" pitchFamily="18" charset="0"/>
              </a:rPr>
              <a:t>Objectives: </a:t>
            </a:r>
            <a:r>
              <a:rPr lang="en-US" sz="1600" dirty="0">
                <a:cs typeface="Times New Roman" panose="02020603050405020304" pitchFamily="18" charset="0"/>
              </a:rPr>
              <a:t>Clearly defined, measurable marketing goals.</a:t>
            </a:r>
          </a:p>
          <a:p>
            <a:pPr>
              <a:lnSpc>
                <a:spcPct val="150000"/>
              </a:lnSpc>
              <a:buFont typeface="Wingdings" panose="05000000000000000000" pitchFamily="2" charset="2"/>
              <a:buChar char="ü"/>
            </a:pPr>
            <a:r>
              <a:rPr lang="en-US" sz="1600" b="1" dirty="0">
                <a:cs typeface="Times New Roman" panose="02020603050405020304" pitchFamily="18" charset="0"/>
              </a:rPr>
              <a:t>Target Market: </a:t>
            </a:r>
            <a:r>
              <a:rPr lang="en-US" sz="1600" dirty="0">
                <a:cs typeface="Times New Roman" panose="02020603050405020304" pitchFamily="18" charset="0"/>
              </a:rPr>
              <a:t>Description of your ideal customers.</a:t>
            </a:r>
          </a:p>
          <a:p>
            <a:pPr>
              <a:lnSpc>
                <a:spcPct val="150000"/>
              </a:lnSpc>
              <a:buFont typeface="Wingdings" panose="05000000000000000000" pitchFamily="2" charset="2"/>
              <a:buChar char="ü"/>
            </a:pPr>
            <a:r>
              <a:rPr lang="en-US" sz="1600" b="1" dirty="0">
                <a:cs typeface="Times New Roman" panose="02020603050405020304" pitchFamily="18" charset="0"/>
              </a:rPr>
              <a:t> Marketing Strategies: </a:t>
            </a:r>
            <a:r>
              <a:rPr lang="en-US" sz="1600" dirty="0">
                <a:cs typeface="Times New Roman" panose="02020603050405020304" pitchFamily="18" charset="0"/>
              </a:rPr>
              <a:t>Your overall approach to reaching your target market.</a:t>
            </a:r>
          </a:p>
          <a:p>
            <a:pPr>
              <a:lnSpc>
                <a:spcPct val="150000"/>
              </a:lnSpc>
              <a:buFont typeface="Wingdings" panose="05000000000000000000" pitchFamily="2" charset="2"/>
              <a:buChar char="ü"/>
            </a:pPr>
            <a:r>
              <a:rPr lang="en-US" sz="1600" b="1" dirty="0">
                <a:cs typeface="Times New Roman" panose="02020603050405020304" pitchFamily="18" charset="0"/>
              </a:rPr>
              <a:t>Tactics: </a:t>
            </a:r>
            <a:r>
              <a:rPr lang="en-US" sz="1600" dirty="0">
                <a:cs typeface="Times New Roman" panose="02020603050405020304" pitchFamily="18" charset="0"/>
              </a:rPr>
              <a:t>Specific actions and methods used to execute your strategies.</a:t>
            </a:r>
          </a:p>
          <a:p>
            <a:pPr>
              <a:lnSpc>
                <a:spcPct val="150000"/>
              </a:lnSpc>
              <a:buFont typeface="Wingdings" panose="05000000000000000000" pitchFamily="2" charset="2"/>
              <a:buChar char="ü"/>
            </a:pPr>
            <a:r>
              <a:rPr lang="en-US" sz="1600" b="1" dirty="0">
                <a:cs typeface="Times New Roman" panose="02020603050405020304" pitchFamily="18" charset="0"/>
              </a:rPr>
              <a:t>Budget: </a:t>
            </a:r>
            <a:r>
              <a:rPr lang="en-US" sz="1600" dirty="0">
                <a:cs typeface="Times New Roman" panose="02020603050405020304" pitchFamily="18" charset="0"/>
              </a:rPr>
              <a:t>Allocation of financial resources to each tactic.</a:t>
            </a:r>
          </a:p>
          <a:p>
            <a:pPr>
              <a:lnSpc>
                <a:spcPct val="150000"/>
              </a:lnSpc>
              <a:buFont typeface="Wingdings" panose="05000000000000000000" pitchFamily="2" charset="2"/>
              <a:buChar char="ü"/>
            </a:pPr>
            <a:r>
              <a:rPr lang="en-US" sz="1600" b="1" dirty="0">
                <a:cs typeface="Times New Roman" panose="02020603050405020304" pitchFamily="18" charset="0"/>
              </a:rPr>
              <a:t>Implementation Timeline: </a:t>
            </a:r>
            <a:r>
              <a:rPr lang="en-US" sz="1600" dirty="0">
                <a:cs typeface="Times New Roman" panose="02020603050405020304" pitchFamily="18" charset="0"/>
              </a:rPr>
              <a:t>A plan of action detailing the times when each strategy will be used.</a:t>
            </a:r>
          </a:p>
          <a:p>
            <a:pPr>
              <a:lnSpc>
                <a:spcPct val="150000"/>
              </a:lnSpc>
              <a:buFont typeface="Wingdings" panose="05000000000000000000" pitchFamily="2" charset="2"/>
              <a:buChar char="ü"/>
            </a:pPr>
            <a:r>
              <a:rPr lang="en-US" sz="1600" b="1" dirty="0">
                <a:cs typeface="Times New Roman" panose="02020603050405020304" pitchFamily="18" charset="0"/>
              </a:rPr>
              <a:t>Monitoring and Measurement</a:t>
            </a:r>
            <a:r>
              <a:rPr lang="en-US" sz="1600" dirty="0">
                <a:cs typeface="Times New Roman" panose="02020603050405020304" pitchFamily="18" charset="0"/>
              </a:rPr>
              <a:t>: How you'll monitor and assess the effectiveness of your plan.</a:t>
            </a:r>
          </a:p>
          <a:p>
            <a:pPr>
              <a:lnSpc>
                <a:spcPct val="150000"/>
              </a:lnSpc>
              <a:buFont typeface="Wingdings" panose="05000000000000000000" pitchFamily="2" charset="2"/>
              <a:buChar char="ü"/>
            </a:pPr>
            <a:r>
              <a:rPr lang="en-US" sz="1600" b="1" dirty="0">
                <a:cs typeface="Times New Roman" panose="02020603050405020304" pitchFamily="18" charset="0"/>
              </a:rPr>
              <a:t>Contingency Plan: </a:t>
            </a:r>
            <a:r>
              <a:rPr lang="en-US" sz="1600" dirty="0">
                <a:cs typeface="Times New Roman" panose="02020603050405020304" pitchFamily="18" charset="0"/>
              </a:rPr>
              <a:t>Techniques for dealing with unforeseen difficulties or market shifts.</a:t>
            </a:r>
          </a:p>
        </p:txBody>
      </p:sp>
      <p:sp>
        <p:nvSpPr>
          <p:cNvPr id="38" name="Freeform: Shape 3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57721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4369</TotalTime>
  <Words>1443</Words>
  <Application>Microsoft Office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MARKETING AND MARKETING PLAN FOR SMALL BUSINESSES</vt:lpstr>
      <vt:lpstr>INTRODUCTION</vt:lpstr>
      <vt:lpstr>MARKETING STRATEGIES</vt:lpstr>
      <vt:lpstr>MARKETING STRATEGIES CONT’D</vt:lpstr>
      <vt:lpstr>MARKETING STRATEGIES CONT’D</vt:lpstr>
      <vt:lpstr>THE NEED FOR MARKETING</vt:lpstr>
      <vt:lpstr>MARKET PLAN PROCESS</vt:lpstr>
      <vt:lpstr>PROCESS CONT’D</vt:lpstr>
      <vt:lpstr>KEY ELEMENTS OF A MARKETING PLAN</vt:lpstr>
      <vt:lpstr>THE NEED FOR A MARKETING PLAN</vt:lpstr>
      <vt:lpstr>THE NEED FOR A MARKETING PLAN CONT’D</vt:lpstr>
      <vt:lpstr>EXAMPLE: MARKETING PLAN FOR A SMALL COFFEE SHOP.</vt:lpstr>
      <vt:lpstr>EXAMPLE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AND MARKETING PLAN FOR SMALL BUSINESSES</dc:title>
  <dc:creator>DEBORAH DIANA AGABA</dc:creator>
  <cp:lastModifiedBy>DEBORAH DIANA AGABA</cp:lastModifiedBy>
  <cp:revision>233</cp:revision>
  <dcterms:created xsi:type="dcterms:W3CDTF">2023-10-04T10:08:05Z</dcterms:created>
  <dcterms:modified xsi:type="dcterms:W3CDTF">2023-11-21T07:03:31Z</dcterms:modified>
</cp:coreProperties>
</file>