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1" r:id="rId6"/>
    <p:sldId id="332" r:id="rId7"/>
    <p:sldId id="339" r:id="rId8"/>
    <p:sldId id="341" r:id="rId9"/>
    <p:sldId id="334" r:id="rId10"/>
    <p:sldId id="340" r:id="rId11"/>
    <p:sldId id="335" r:id="rId12"/>
    <p:sldId id="336" r:id="rId13"/>
    <p:sldId id="333" r:id="rId14"/>
    <p:sldId id="338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60A"/>
    <a:srgbClr val="F89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101" autoAdjust="0"/>
  </p:normalViewPr>
  <p:slideViewPr>
    <p:cSldViewPr snapToGrid="0" showGuides="1">
      <p:cViewPr varScale="1">
        <p:scale>
          <a:sx n="56" d="100"/>
          <a:sy n="56" d="100"/>
        </p:scale>
        <p:origin x="12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2/20/2026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2/20/2026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2346215"/>
            <a:ext cx="8491132" cy="2165570"/>
          </a:xfrm>
        </p:spPr>
        <p:txBody>
          <a:bodyPr anchor="ctr">
            <a:noAutofit/>
          </a:bodyPr>
          <a:lstStyle/>
          <a:p>
            <a:pPr algn="ctr"/>
            <a:r>
              <a:rPr lang="en-US" sz="8800" b="1" cap="none" dirty="0"/>
              <a:t>Practical-Cable Termination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09438" y="4781608"/>
            <a:ext cx="5734050" cy="955565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Topic 10</a:t>
            </a:r>
            <a:endParaRPr lang="en-US" sz="4400" b="1" dirty="0"/>
          </a:p>
        </p:txBody>
      </p:sp>
      <p:pic>
        <p:nvPicPr>
          <p:cNvPr id="3074" name="Picture 2" descr="Terminate Cat6 Riser Cable with EZ RJ45 Plugs - Infinity Cable Products">
            <a:extLst>
              <a:ext uri="{FF2B5EF4-FFF2-40B4-BE49-F238E27FC236}">
                <a16:creationId xmlns:a16="http://schemas.microsoft.com/office/drawing/2014/main" id="{CC0083AC-87D6-5092-235D-FE8C387F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78560">
            <a:off x="7981580" y="1197282"/>
            <a:ext cx="4310657" cy="4152711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81D4-F721-3535-7D16-F01CD196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Steps Overview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00457-68C2-2512-4AF4-551FAFFE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81636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Measure and cut the cable to the desired length, adding extra for the ends.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Strip the outer jacket to expose the wires, being careful not to damage them.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Arrange the wires in either T568A or T568B order, with T568B preferred for modern networks.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Insert the wires into an RJ45 connector, ensuring they are fully seated.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Use the crimping tool to secure the connector to the cable.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Repeat for the other end, ensuring consistency in wiring standard.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Test the cable with a tester to ensure it works.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9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30E-DE67-D367-B6B9-A24D11A6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ACTIVITY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E7C0-7159-AF3D-8248-A33DFE1F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lphaLcParenR"/>
            </a:pPr>
            <a:r>
              <a:rPr lang="en-US" sz="4800" dirty="0"/>
              <a:t>Create a cable for connecting two laptops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4800" dirty="0"/>
              <a:t>Create a cable for connecting a Computer and a Switch</a:t>
            </a:r>
          </a:p>
        </p:txBody>
      </p:sp>
    </p:spTree>
    <p:extLst>
      <p:ext uri="{BB962C8B-B14F-4D97-AF65-F5344CB8AC3E}">
        <p14:creationId xmlns:p14="http://schemas.microsoft.com/office/powerpoint/2010/main" val="2338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B51F-4EE7-C4B9-E7EC-A0D0EA32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Terminating Ethernet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6DCB-2CF5-D05D-2CE9-87436B2F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2" y="1537138"/>
            <a:ext cx="10550868" cy="5100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A process of attaching connectors to cables for network connections.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8E8C5-7C3D-764F-7A0D-A5CF7C6E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559" y="4185602"/>
            <a:ext cx="3660024" cy="2451680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029" name="Picture 5" descr="CAT6 Slim Bulk Ethernet Cable with ...">
            <a:extLst>
              <a:ext uri="{FF2B5EF4-FFF2-40B4-BE49-F238E27FC236}">
                <a16:creationId xmlns:a16="http://schemas.microsoft.com/office/drawing/2014/main" id="{F08ADB06-7ECF-9B4F-7230-37C8A670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6" y="4603532"/>
            <a:ext cx="2659949" cy="189186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at5/Cat6/Cat7 Network Cable Archives ...">
            <a:extLst>
              <a:ext uri="{FF2B5EF4-FFF2-40B4-BE49-F238E27FC236}">
                <a16:creationId xmlns:a16="http://schemas.microsoft.com/office/drawing/2014/main" id="{12D0F49B-53D5-8E7B-0363-D4AC3B42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11" y="4745421"/>
            <a:ext cx="2321947" cy="144205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F6EA-E0C8-B929-364A-ED1A9B9F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sz="7200" b="1" dirty="0"/>
              <a:t>Tools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3E754-AE2E-56DB-3A36-4F1DDA4F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71600"/>
            <a:ext cx="9982200" cy="48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Bulk Ethernet Cable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Preferably CAT6 for higher performance, though CAT5e is also common. Ensure it is unshielded twisted pair (U/UTP) for standard applications.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RJ45 Connectors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Pass-through RJ45 connectors are recommended for ease of insertion.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Crimping Tool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A CAT6 crimping tool is essential, and some models include a built-in stripping tool, which can save time.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FF0000"/>
                </a:solidFill>
              </a:rPr>
              <a:t>Cable Tester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Useful for verifying the cable’s functionality after termination, ensuring no connectivity issues.</a:t>
            </a:r>
          </a:p>
        </p:txBody>
      </p:sp>
    </p:spTree>
    <p:extLst>
      <p:ext uri="{BB962C8B-B14F-4D97-AF65-F5344CB8AC3E}">
        <p14:creationId xmlns:p14="http://schemas.microsoft.com/office/powerpoint/2010/main" val="16015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D88B-2C3D-0588-E248-1607DC19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Plantagenet Cherokee"/>
                <a:ea typeface="+mj-ea"/>
                <a:cs typeface="+mj-cs"/>
              </a:rPr>
              <a:t>Tools and Materials-cont’d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BEC6F-D327-57C9-365F-4A4D8CF2C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5100" b="1" dirty="0">
                <a:solidFill>
                  <a:srgbClr val="FF0000"/>
                </a:solidFill>
              </a:rPr>
              <a:t>Wire Cutters or Scissors</a:t>
            </a:r>
            <a:r>
              <a:rPr lang="en-US" sz="5100" dirty="0">
                <a:solidFill>
                  <a:srgbClr val="FF0000"/>
                </a:solidFill>
              </a:rPr>
              <a:t>: </a:t>
            </a:r>
            <a:r>
              <a:rPr lang="en-US" sz="5100" dirty="0"/>
              <a:t>For trimming wires to length, a flush cutter is ideal for clean, angled cuts.</a:t>
            </a:r>
            <a:endParaRPr lang="en-US" sz="51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5100" b="1" dirty="0">
                <a:solidFill>
                  <a:srgbClr val="FF0000"/>
                </a:solidFill>
              </a:rPr>
              <a:t>Wire Stripper</a:t>
            </a:r>
            <a:r>
              <a:rPr lang="en-US" sz="5100" dirty="0">
                <a:solidFill>
                  <a:srgbClr val="FF0000"/>
                </a:solidFill>
              </a:rPr>
              <a:t>: </a:t>
            </a:r>
            <a:r>
              <a:rPr lang="en-US" sz="5100" dirty="0"/>
              <a:t>If the crimping tool doesn’t have this feature, a separate professional stripping tool is necessary.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5100" b="1" dirty="0">
                <a:solidFill>
                  <a:srgbClr val="FF0000"/>
                </a:solidFill>
              </a:rPr>
              <a:t>Strain Relief Boots</a:t>
            </a:r>
            <a:r>
              <a:rPr lang="en-US" sz="5100" dirty="0">
                <a:solidFill>
                  <a:srgbClr val="FF0000"/>
                </a:solidFill>
              </a:rPr>
              <a:t>: </a:t>
            </a:r>
            <a:r>
              <a:rPr lang="en-US" sz="5100" dirty="0"/>
              <a:t>Optional but recommended for protecting the connection and adding durability.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760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lk Ethernet Cable ...">
            <a:extLst>
              <a:ext uri="{FF2B5EF4-FFF2-40B4-BE49-F238E27FC236}">
                <a16:creationId xmlns:a16="http://schemas.microsoft.com/office/drawing/2014/main" id="{BD01445E-8693-01FA-C4E1-1681F92A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8284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TZ RJ45 Cat6 Pass Through Connectors ...">
            <a:extLst>
              <a:ext uri="{FF2B5EF4-FFF2-40B4-BE49-F238E27FC236}">
                <a16:creationId xmlns:a16="http://schemas.microsoft.com/office/drawing/2014/main" id="{2A07928B-1077-33D4-6012-125581786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86" y="7887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In 1 Modular Crimping Tool-RJ45 And ...">
            <a:extLst>
              <a:ext uri="{FF2B5EF4-FFF2-40B4-BE49-F238E27FC236}">
                <a16:creationId xmlns:a16="http://schemas.microsoft.com/office/drawing/2014/main" id="{08C88D84-08D3-1199-EEFE-9207F234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0754"/>
            <a:ext cx="3000363" cy="29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J45 Crimping Tool Ethernet Crimper for ...">
            <a:extLst>
              <a:ext uri="{FF2B5EF4-FFF2-40B4-BE49-F238E27FC236}">
                <a16:creationId xmlns:a16="http://schemas.microsoft.com/office/drawing/2014/main" id="{C0406921-E161-C606-DC0B-28014D8B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26" y="3571061"/>
            <a:ext cx="2908245" cy="29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j11 Network Lan Cable Tester ...">
            <a:extLst>
              <a:ext uri="{FF2B5EF4-FFF2-40B4-BE49-F238E27FC236}">
                <a16:creationId xmlns:a16="http://schemas.microsoft.com/office/drawing/2014/main" id="{E91E8773-BB17-241C-C102-43F2C927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71" y="3280133"/>
            <a:ext cx="3286617" cy="32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etwork Cable Tester, RJ45 Ethernet ...">
            <a:extLst>
              <a:ext uri="{FF2B5EF4-FFF2-40B4-BE49-F238E27FC236}">
                <a16:creationId xmlns:a16="http://schemas.microsoft.com/office/drawing/2014/main" id="{5D1B967C-567B-0E28-4CD5-EA6FB0E8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73" y="410726"/>
            <a:ext cx="2853394" cy="28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2 piece Pro Electrician Scissors Cable Wire Cutters Sheet Metal Shears Tape  Ties | eBay">
            <a:extLst>
              <a:ext uri="{FF2B5EF4-FFF2-40B4-BE49-F238E27FC236}">
                <a16:creationId xmlns:a16="http://schemas.microsoft.com/office/drawing/2014/main" id="{C968A9FD-FA85-4692-A83C-FF231773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8185">
            <a:off x="865479" y="3071151"/>
            <a:ext cx="3831694" cy="3704580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7548-C706-60E2-ED51-5151AAD9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76200"/>
            <a:ext cx="10376134" cy="1096962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Wiring Standards: T568A vs. T568B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8B34-374D-B316-4B75-F510359A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6" y="1324303"/>
            <a:ext cx="11398469" cy="53471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ictates the order of the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eight wires inside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RJ45 connector. The main difference lies in the arrangement of the </a:t>
            </a:r>
            <a:r>
              <a:rPr lang="en-US" sz="2800" b="1" dirty="0">
                <a:solidFill>
                  <a:srgbClr val="F696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sz="2800" dirty="0">
                <a:solidFill>
                  <a:srgbClr val="F696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wire pairs: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T568A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pair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positions 1 and 2, </a:t>
            </a:r>
            <a:r>
              <a:rPr lang="en-US" sz="2800" b="1" dirty="0">
                <a:solidFill>
                  <a:srgbClr val="F897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pair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positions 3 and 6. Preferred for backward compatibility with older phone systems and required for US federal contracts.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T568B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696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 pair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positions 1 and 2,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pair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positions 3 and 6. More commonly used in modern networks due to its prevalence and compatibility with AT&amp;T 258A color codes.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T568B: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ecommended for new installations due to its widespread adoption.</a:t>
            </a:r>
          </a:p>
        </p:txBody>
      </p:sp>
    </p:spTree>
    <p:extLst>
      <p:ext uri="{BB962C8B-B14F-4D97-AF65-F5344CB8AC3E}">
        <p14:creationId xmlns:p14="http://schemas.microsoft.com/office/powerpoint/2010/main" val="38307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3049F82-773A-99C8-371E-A9F68A70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792606" cy="67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EA76-9882-C66A-49BE-CCF81ABEC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/>
              <a:t>Common Mistakes and Best Practices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C1C5B-F29D-58D2-B0FC-430A50433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Excessive Untwisting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Untwisting the pairs too much can lead to crosstalk and signal degradation. Keep untwisting minimal, only enough to fit into the connector.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Nicked Conductors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Damaging wires during stripping can cause intermittent connectivity. Use sharp, precise tools and check for nicks/scratches.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Inconsistent Standards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Mixing T568A and T568B at cable ends can result in a non-functional connection. Always use the same standard throughout.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Poor Crimping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Ensure the crimping tool is fully engaged to secure all pins. A loose crimp can lead to connection failures.</a:t>
            </a:r>
          </a:p>
        </p:txBody>
      </p:sp>
    </p:spTree>
    <p:extLst>
      <p:ext uri="{BB962C8B-B14F-4D97-AF65-F5344CB8AC3E}">
        <p14:creationId xmlns:p14="http://schemas.microsoft.com/office/powerpoint/2010/main" val="21175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raight-Through vs. Crossover in Data Cabling - Cablify">
            <a:extLst>
              <a:ext uri="{FF2B5EF4-FFF2-40B4-BE49-F238E27FC236}">
                <a16:creationId xmlns:a16="http://schemas.microsoft.com/office/drawing/2014/main" id="{6A81106F-5ED7-5939-3292-0C61B4FE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9" y="157655"/>
            <a:ext cx="11918731" cy="643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1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1289</TotalTime>
  <Words>540</Words>
  <Application>Microsoft Office PowerPoint</Application>
  <PresentationFormat>Widescreen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Euphemia</vt:lpstr>
      <vt:lpstr>Plantagenet Cherokee</vt:lpstr>
      <vt:lpstr>Times New Roman</vt:lpstr>
      <vt:lpstr>Wingdings</vt:lpstr>
      <vt:lpstr>Academic Literature 16x9</vt:lpstr>
      <vt:lpstr>Practical-Cable Termination</vt:lpstr>
      <vt:lpstr>Terminating Ethernet cables</vt:lpstr>
      <vt:lpstr>Tools and Materials</vt:lpstr>
      <vt:lpstr>Tools and Materials-cont’d</vt:lpstr>
      <vt:lpstr>PowerPoint Presentation</vt:lpstr>
      <vt:lpstr>Wiring Standards: T568A vs. T568B</vt:lpstr>
      <vt:lpstr>PowerPoint Presentation</vt:lpstr>
      <vt:lpstr>Common Mistakes and Best Practices</vt:lpstr>
      <vt:lpstr>PowerPoint Presentation</vt:lpstr>
      <vt:lpstr>Steps Overview</vt:lpstr>
      <vt:lpstr>ACTIVITY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225</cp:revision>
  <dcterms:created xsi:type="dcterms:W3CDTF">2024-07-25T05:51:55Z</dcterms:created>
  <dcterms:modified xsi:type="dcterms:W3CDTF">2026-02-20T12:15:14Z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