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56" r:id="rId5"/>
    <p:sldId id="331" r:id="rId6"/>
    <p:sldId id="332" r:id="rId7"/>
    <p:sldId id="339" r:id="rId8"/>
    <p:sldId id="341" r:id="rId9"/>
    <p:sldId id="334" r:id="rId10"/>
    <p:sldId id="340" r:id="rId11"/>
    <p:sldId id="335" r:id="rId12"/>
    <p:sldId id="336" r:id="rId13"/>
    <p:sldId id="333" r:id="rId14"/>
    <p:sldId id="338" r:id="rId15"/>
    <p:sldId id="26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960A"/>
    <a:srgbClr val="F897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2101" autoAdjust="0"/>
  </p:normalViewPr>
  <p:slideViewPr>
    <p:cSldViewPr snapToGrid="0" showGuides="1">
      <p:cViewPr varScale="1">
        <p:scale>
          <a:sx n="56" d="100"/>
          <a:sy n="56" d="100"/>
        </p:scale>
        <p:origin x="129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197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en-US"/>
              <a:t>2/20/2026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en-US"/>
              <a:t>2/20/2026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lang="en-US" i="1" dirty="0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150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2/20/2026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2/20/2026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2/20/2026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2/20/2026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2/20/2026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1" name="Picture Placeholder 10" descr="An empty placeholder to add an image. Click on the placeholder and select the image that you wish to add.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2/20/2026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2/20/2026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2/20/2026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2/20/2026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2/20/2026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2/20/2026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2/20/2026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0" y="2346215"/>
            <a:ext cx="8491132" cy="2165570"/>
          </a:xfrm>
        </p:spPr>
        <p:txBody>
          <a:bodyPr anchor="ctr">
            <a:noAutofit/>
          </a:bodyPr>
          <a:lstStyle/>
          <a:p>
            <a:pPr algn="ctr"/>
            <a:r>
              <a:rPr lang="en-US" sz="8800" b="1" cap="none" dirty="0"/>
              <a:t>Practical-Cable Termination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809438" y="4781608"/>
            <a:ext cx="5734050" cy="955565"/>
          </a:xfrm>
        </p:spPr>
        <p:txBody>
          <a:bodyPr>
            <a:normAutofit/>
          </a:bodyPr>
          <a:lstStyle/>
          <a:p>
            <a:pPr algn="ctr"/>
            <a:r>
              <a:rPr lang="en-US" sz="4400" b="1"/>
              <a:t>Topic 10</a:t>
            </a:r>
            <a:endParaRPr lang="en-US" sz="4400" b="1" dirty="0"/>
          </a:p>
        </p:txBody>
      </p:sp>
      <p:pic>
        <p:nvPicPr>
          <p:cNvPr id="3074" name="Picture 2" descr="Terminate Cat6 Riser Cable with EZ RJ45 Plugs - Infinity Cable Products">
            <a:extLst>
              <a:ext uri="{FF2B5EF4-FFF2-40B4-BE49-F238E27FC236}">
                <a16:creationId xmlns:a16="http://schemas.microsoft.com/office/drawing/2014/main" id="{CC0083AC-87D6-5092-235D-FE8C387FC1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078560">
            <a:off x="7981580" y="1197282"/>
            <a:ext cx="4310657" cy="4152711"/>
          </a:xfrm>
          <a:prstGeom prst="rect">
            <a:avLst/>
          </a:prstGeom>
          <a:noFill/>
          <a:effectLst>
            <a:softEdge rad="546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081D4-F721-3535-7D16-F01CD196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7200" b="1" dirty="0"/>
              <a:t>Steps Overview</a:t>
            </a:r>
            <a:endParaRPr lang="en-US" sz="7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800457-68C2-2512-4AF4-551FAFFE88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816366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arenR"/>
            </a:pPr>
            <a:r>
              <a:rPr lang="en-US" sz="2400" dirty="0"/>
              <a:t>Measure and cut the cable to the desired length, adding extra for the ends.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400" dirty="0"/>
              <a:t>Strip the outer jacket to expose the wires, being careful not to damage them.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400" dirty="0"/>
              <a:t>Arrange the wires in either T568A or T568B order, with T568B preferred for modern networks.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400" dirty="0"/>
              <a:t>Insert the wires into an RJ45 connector, ensuring they are fully seated.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400" dirty="0"/>
              <a:t>Use the crimping tool to secure the connector to the cable.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400" dirty="0"/>
              <a:t>Repeat for the other end, ensuring consistency in wiring standard.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400" dirty="0"/>
              <a:t>Test the cable with a tester to ensure it works.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46939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7A30E-DE67-D367-B6B9-A24D11A6B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7200" dirty="0"/>
              <a:t>ACTIVITY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05E7C0-7159-AF3D-8248-A33DFE1FB1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indent="-914400">
              <a:buFont typeface="+mj-lt"/>
              <a:buAutoNum type="alphaLcParenR"/>
            </a:pPr>
            <a:r>
              <a:rPr lang="en-US" sz="4800" dirty="0"/>
              <a:t>Create a cable for connecting two laptops</a:t>
            </a:r>
          </a:p>
          <a:p>
            <a:pPr marL="914400" indent="-914400">
              <a:buFont typeface="+mj-lt"/>
              <a:buAutoNum type="alphaLcParenR"/>
            </a:pPr>
            <a:r>
              <a:rPr lang="en-US" sz="4800" dirty="0"/>
              <a:t>Create a cable for connecting a Computer and a Switch</a:t>
            </a:r>
          </a:p>
        </p:txBody>
      </p:sp>
    </p:spTree>
    <p:extLst>
      <p:ext uri="{BB962C8B-B14F-4D97-AF65-F5344CB8AC3E}">
        <p14:creationId xmlns:p14="http://schemas.microsoft.com/office/powerpoint/2010/main" val="233862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800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2884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7B51F-4EE7-C4B9-E7EC-A0D0EA324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dirty="0"/>
              <a:t>Terminating Ethernet cables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DF6DCB-2CF5-D05D-2CE9-87436B2FBA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262" y="1537138"/>
            <a:ext cx="10550868" cy="5100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6000" dirty="0"/>
              <a:t>A process of attaching connectors to cables for network connections.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C8E8C5-7C3D-764F-7A0D-A5CF7C6E41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5559" y="4185602"/>
            <a:ext cx="3660024" cy="2451680"/>
          </a:xfrm>
          <a:prstGeom prst="rect">
            <a:avLst/>
          </a:prstGeom>
          <a:effectLst>
            <a:softEdge rad="241300"/>
          </a:effectLst>
        </p:spPr>
      </p:pic>
      <p:pic>
        <p:nvPicPr>
          <p:cNvPr id="1029" name="Picture 5" descr="CAT6 Slim Bulk Ethernet Cable with ...">
            <a:extLst>
              <a:ext uri="{FF2B5EF4-FFF2-40B4-BE49-F238E27FC236}">
                <a16:creationId xmlns:a16="http://schemas.microsoft.com/office/drawing/2014/main" id="{F08ADB06-7ECF-9B4F-7230-37C8A6703D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276" y="4603532"/>
            <a:ext cx="2659949" cy="1891861"/>
          </a:xfrm>
          <a:prstGeom prst="rect">
            <a:avLst/>
          </a:prstGeom>
          <a:noFill/>
          <a:effectLst>
            <a:softEdge rad="76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at5/Cat6/Cat7 Network Cable Archives ...">
            <a:extLst>
              <a:ext uri="{FF2B5EF4-FFF2-40B4-BE49-F238E27FC236}">
                <a16:creationId xmlns:a16="http://schemas.microsoft.com/office/drawing/2014/main" id="{12D0F49B-53D5-8E7B-0363-D4AC3B42A5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611" y="4745421"/>
            <a:ext cx="2321947" cy="1442051"/>
          </a:xfrm>
          <a:prstGeom prst="rect">
            <a:avLst/>
          </a:pr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6255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8F6EA-E0C8-B929-364A-ED1A9B9F5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buNone/>
            </a:pPr>
            <a:r>
              <a:rPr lang="en-US" sz="7200" b="1" dirty="0"/>
              <a:t>Tools and Materials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A3E754-AE2E-56DB-3A36-4F1DDA4F5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371600"/>
            <a:ext cx="9982200" cy="48006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en-US" sz="3200" b="1" dirty="0">
                <a:solidFill>
                  <a:srgbClr val="FF0000"/>
                </a:solidFill>
              </a:rPr>
              <a:t>Bulk Ethernet Cable</a:t>
            </a:r>
            <a:r>
              <a:rPr lang="en-US" sz="3200" dirty="0">
                <a:solidFill>
                  <a:srgbClr val="FF0000"/>
                </a:solidFill>
              </a:rPr>
              <a:t>: </a:t>
            </a:r>
            <a:r>
              <a:rPr lang="en-US" sz="3200" dirty="0"/>
              <a:t>Preferably CAT6 for higher performance, though CAT5e is also common. Ensure it is unshielded twisted pair (U/UTP) for standard applications.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en-US" sz="3200" b="1" dirty="0">
                <a:solidFill>
                  <a:srgbClr val="FF0000"/>
                </a:solidFill>
              </a:rPr>
              <a:t>RJ45 Connectors</a:t>
            </a:r>
            <a:r>
              <a:rPr lang="en-US" sz="3200" dirty="0">
                <a:solidFill>
                  <a:srgbClr val="FF0000"/>
                </a:solidFill>
              </a:rPr>
              <a:t>: </a:t>
            </a:r>
            <a:r>
              <a:rPr lang="en-US" sz="3200" dirty="0"/>
              <a:t>Pass-through RJ45 connectors are recommended for ease of insertion.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en-US" sz="3200" b="1" dirty="0">
                <a:solidFill>
                  <a:srgbClr val="FF0000"/>
                </a:solidFill>
              </a:rPr>
              <a:t>Crimping Tool</a:t>
            </a:r>
            <a:r>
              <a:rPr lang="en-US" sz="3200" dirty="0">
                <a:solidFill>
                  <a:srgbClr val="FF0000"/>
                </a:solidFill>
              </a:rPr>
              <a:t>: </a:t>
            </a:r>
            <a:r>
              <a:rPr lang="en-US" sz="3200" dirty="0"/>
              <a:t>A CAT6 crimping tool is essential, and some models include a built-in stripping tool, which can save time.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en-US" sz="3200" b="1" dirty="0">
                <a:solidFill>
                  <a:srgbClr val="FF0000"/>
                </a:solidFill>
              </a:rPr>
              <a:t>Cable Tester</a:t>
            </a:r>
            <a:r>
              <a:rPr lang="en-US" sz="3200" dirty="0">
                <a:solidFill>
                  <a:srgbClr val="FF0000"/>
                </a:solidFill>
              </a:rPr>
              <a:t>: </a:t>
            </a:r>
            <a:r>
              <a:rPr lang="en-US" sz="3200" dirty="0"/>
              <a:t>Useful for verifying the cable’s functionality after termination, ensuring no connectivity issues.</a:t>
            </a:r>
          </a:p>
        </p:txBody>
      </p:sp>
    </p:spTree>
    <p:extLst>
      <p:ext uri="{BB962C8B-B14F-4D97-AF65-F5344CB8AC3E}">
        <p14:creationId xmlns:p14="http://schemas.microsoft.com/office/powerpoint/2010/main" val="1601590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7D88B-2C3D-0588-E248-1607DC193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en-US" sz="6500" b="1" i="0" u="none" strike="noStrike" kern="1200" cap="none" spc="0" normalizeH="0" baseline="0" noProof="0" dirty="0">
                <a:ln>
                  <a:noFill/>
                </a:ln>
                <a:solidFill>
                  <a:srgbClr val="514843"/>
                </a:solidFill>
                <a:effectLst/>
                <a:uLnTx/>
                <a:uFillTx/>
                <a:latin typeface="Plantagenet Cherokee"/>
                <a:ea typeface="+mj-ea"/>
                <a:cs typeface="+mj-cs"/>
              </a:rPr>
              <a:t>Tools and Materials-cont’d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2BEC6F-D327-57C9-365F-4A4D8CF2C0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en-US" sz="5100" b="1" dirty="0">
                <a:solidFill>
                  <a:srgbClr val="FF0000"/>
                </a:solidFill>
              </a:rPr>
              <a:t>Wire Cutters or Scissors</a:t>
            </a:r>
            <a:r>
              <a:rPr lang="en-US" sz="5100" dirty="0">
                <a:solidFill>
                  <a:srgbClr val="FF0000"/>
                </a:solidFill>
              </a:rPr>
              <a:t>: </a:t>
            </a:r>
            <a:r>
              <a:rPr lang="en-US" sz="5100" dirty="0"/>
              <a:t>For trimming wires to length, a flush cutter is ideal for clean, angled cuts.</a:t>
            </a:r>
            <a:endParaRPr lang="en-US" sz="5100" b="1" dirty="0"/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en-US" sz="5100" b="1" dirty="0">
                <a:solidFill>
                  <a:srgbClr val="FF0000"/>
                </a:solidFill>
              </a:rPr>
              <a:t>Wire Stripper</a:t>
            </a:r>
            <a:r>
              <a:rPr lang="en-US" sz="5100" dirty="0">
                <a:solidFill>
                  <a:srgbClr val="FF0000"/>
                </a:solidFill>
              </a:rPr>
              <a:t>: </a:t>
            </a:r>
            <a:r>
              <a:rPr lang="en-US" sz="5100" dirty="0"/>
              <a:t>If the crimping tool doesn’t have this feature, a separate professional stripping tool is necessary.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en-US" sz="5100" b="1" dirty="0">
                <a:solidFill>
                  <a:srgbClr val="FF0000"/>
                </a:solidFill>
              </a:rPr>
              <a:t>Strain Relief Boots</a:t>
            </a:r>
            <a:r>
              <a:rPr lang="en-US" sz="5100" dirty="0">
                <a:solidFill>
                  <a:srgbClr val="FF0000"/>
                </a:solidFill>
              </a:rPr>
              <a:t>: </a:t>
            </a:r>
            <a:r>
              <a:rPr lang="en-US" sz="5100" dirty="0"/>
              <a:t>Optional but recommended for protecting the connection and adding durability.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176095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Bulk Ethernet Cable ...">
            <a:extLst>
              <a:ext uri="{FF2B5EF4-FFF2-40B4-BE49-F238E27FC236}">
                <a16:creationId xmlns:a16="http://schemas.microsoft.com/office/drawing/2014/main" id="{BD01445E-8693-01FA-C4E1-1681F92A89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969" y="828429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GTZ RJ45 Cat6 Pass Through Connectors ...">
            <a:extLst>
              <a:ext uri="{FF2B5EF4-FFF2-40B4-BE49-F238E27FC236}">
                <a16:creationId xmlns:a16="http://schemas.microsoft.com/office/drawing/2014/main" id="{2A07928B-1077-33D4-6012-1255817864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786" y="788767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3 In 1 Modular Crimping Tool-RJ45 And ...">
            <a:extLst>
              <a:ext uri="{FF2B5EF4-FFF2-40B4-BE49-F238E27FC236}">
                <a16:creationId xmlns:a16="http://schemas.microsoft.com/office/drawing/2014/main" id="{08C88D84-08D3-1199-EEFE-9207F23477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520754"/>
            <a:ext cx="3000363" cy="2908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RJ45 Crimping Tool Ethernet Crimper for ...">
            <a:extLst>
              <a:ext uri="{FF2B5EF4-FFF2-40B4-BE49-F238E27FC236}">
                <a16:creationId xmlns:a16="http://schemas.microsoft.com/office/drawing/2014/main" id="{C0406921-E161-C606-DC0B-28014D8B8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1326" y="3571061"/>
            <a:ext cx="2908245" cy="2908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Rj11 Network Lan Cable Tester ...">
            <a:extLst>
              <a:ext uri="{FF2B5EF4-FFF2-40B4-BE49-F238E27FC236}">
                <a16:creationId xmlns:a16="http://schemas.microsoft.com/office/drawing/2014/main" id="{E91E8773-BB17-241C-C102-43F2C927E3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9571" y="3280133"/>
            <a:ext cx="3286617" cy="3286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Network Cable Tester, RJ45 Ethernet ...">
            <a:extLst>
              <a:ext uri="{FF2B5EF4-FFF2-40B4-BE49-F238E27FC236}">
                <a16:creationId xmlns:a16="http://schemas.microsoft.com/office/drawing/2014/main" id="{5D1B967C-567B-0E28-4CD5-EA6FB0E840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7173" y="410726"/>
            <a:ext cx="2853394" cy="2853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2 piece Pro Electrician Scissors Cable Wire Cutters Sheet Metal Shears Tape  Ties | eBay">
            <a:extLst>
              <a:ext uri="{FF2B5EF4-FFF2-40B4-BE49-F238E27FC236}">
                <a16:creationId xmlns:a16="http://schemas.microsoft.com/office/drawing/2014/main" id="{C968A9FD-FA85-4692-A83C-FF231773DA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28185">
            <a:off x="865479" y="3071151"/>
            <a:ext cx="3831694" cy="3704580"/>
          </a:xfrm>
          <a:prstGeom prst="rect">
            <a:avLst/>
          </a:prstGeom>
          <a:noFill/>
          <a:effectLst>
            <a:softEdge rad="419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7734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C7548-C706-60E2-ED51-5151AAD91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48" y="76200"/>
            <a:ext cx="10376134" cy="1096962"/>
          </a:xfrm>
        </p:spPr>
        <p:txBody>
          <a:bodyPr>
            <a:normAutofit fontScale="90000"/>
          </a:bodyPr>
          <a:lstStyle/>
          <a:p>
            <a:r>
              <a:rPr lang="en-US" sz="5400" b="1" dirty="0"/>
              <a:t>Wiring Standards: T568A vs. T568B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488B34-374D-B316-4B75-F510359AA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006" y="1324303"/>
            <a:ext cx="11398469" cy="5347138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ictates the order of the 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eight wires inside 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RJ45 connector. The main difference lies in the arrangement of the </a:t>
            </a:r>
            <a:r>
              <a:rPr lang="en-US" sz="2800" b="1" dirty="0">
                <a:solidFill>
                  <a:srgbClr val="F696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orange</a:t>
            </a:r>
            <a:r>
              <a:rPr lang="en-US" sz="2800" dirty="0">
                <a:solidFill>
                  <a:srgbClr val="F696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green 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wire pairs: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T568A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Green pair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positions 1 and 2, </a:t>
            </a:r>
            <a:r>
              <a:rPr lang="en-US" sz="2800" b="1" dirty="0">
                <a:solidFill>
                  <a:srgbClr val="F897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Orange pair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positions 3 and 6. Preferred for backward compatibility with older phone systems and required for US federal contracts.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T568B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>
                <a:solidFill>
                  <a:srgbClr val="F696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Orange pair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positions 1 and 2, 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Green pair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positions 3 and 6. More commonly used in modern networks due to its prevalence and compatibility with AT&amp;T 258A color codes.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T568B: 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ecommended for new installations due to its widespread adoption.</a:t>
            </a:r>
          </a:p>
        </p:txBody>
      </p:sp>
    </p:spTree>
    <p:extLst>
      <p:ext uri="{BB962C8B-B14F-4D97-AF65-F5344CB8AC3E}">
        <p14:creationId xmlns:p14="http://schemas.microsoft.com/office/powerpoint/2010/main" val="3830762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B3049F82-773A-99C8-371E-A9F68A70D2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1792606" cy="6731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5246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0EA76-9882-C66A-49BE-CCF81ABEC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b="1" dirty="0"/>
              <a:t>Common Mistakes and Best Practices</a:t>
            </a:r>
            <a:endParaRPr lang="en-US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AC1C5B-F29D-58D2-B0FC-430A50433A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800" b="1" dirty="0">
                <a:solidFill>
                  <a:srgbClr val="FF0000"/>
                </a:solidFill>
              </a:rPr>
              <a:t>Excessive Untwisting</a:t>
            </a:r>
            <a:r>
              <a:rPr lang="en-US" sz="2800" dirty="0">
                <a:solidFill>
                  <a:srgbClr val="FF0000"/>
                </a:solidFill>
              </a:rPr>
              <a:t>: </a:t>
            </a:r>
            <a:r>
              <a:rPr lang="en-US" sz="2800" dirty="0"/>
              <a:t>Untwisting the pairs too much can lead to crosstalk and signal degradation. Keep untwisting minimal, only enough to fit into the connector.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b="1" dirty="0">
                <a:solidFill>
                  <a:srgbClr val="FF0000"/>
                </a:solidFill>
              </a:rPr>
              <a:t>Nicked Conductors</a:t>
            </a:r>
            <a:r>
              <a:rPr lang="en-US" sz="2800" dirty="0">
                <a:solidFill>
                  <a:srgbClr val="FF0000"/>
                </a:solidFill>
              </a:rPr>
              <a:t>: </a:t>
            </a:r>
            <a:r>
              <a:rPr lang="en-US" sz="2800" dirty="0"/>
              <a:t>Damaging wires during stripping can cause intermittent connectivity. Use sharp, precise tools and check for nicks/scratches.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b="1" dirty="0">
                <a:solidFill>
                  <a:srgbClr val="FF0000"/>
                </a:solidFill>
              </a:rPr>
              <a:t>Inconsistent Standards</a:t>
            </a:r>
            <a:r>
              <a:rPr lang="en-US" sz="2800" dirty="0">
                <a:solidFill>
                  <a:srgbClr val="FF0000"/>
                </a:solidFill>
              </a:rPr>
              <a:t>: </a:t>
            </a:r>
            <a:r>
              <a:rPr lang="en-US" sz="2800" dirty="0"/>
              <a:t>Mixing T568A and T568B at cable ends can result in a non-functional connection. Always use the same standard throughout.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b="1" dirty="0">
                <a:solidFill>
                  <a:srgbClr val="FF0000"/>
                </a:solidFill>
              </a:rPr>
              <a:t>Poor Crimping</a:t>
            </a:r>
            <a:r>
              <a:rPr lang="en-US" sz="2800" dirty="0">
                <a:solidFill>
                  <a:srgbClr val="FF0000"/>
                </a:solidFill>
              </a:rPr>
              <a:t>: </a:t>
            </a:r>
            <a:r>
              <a:rPr lang="en-US" sz="2800" dirty="0"/>
              <a:t>Ensure the crimping tool is fully engaged to secure all pins. A loose crimp can lead to connection failures.</a:t>
            </a:r>
          </a:p>
        </p:txBody>
      </p:sp>
    </p:spTree>
    <p:extLst>
      <p:ext uri="{BB962C8B-B14F-4D97-AF65-F5344CB8AC3E}">
        <p14:creationId xmlns:p14="http://schemas.microsoft.com/office/powerpoint/2010/main" val="2117591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Straight-Through vs. Crossover in Data Cabling - Cablify">
            <a:extLst>
              <a:ext uri="{FF2B5EF4-FFF2-40B4-BE49-F238E27FC236}">
                <a16:creationId xmlns:a16="http://schemas.microsoft.com/office/drawing/2014/main" id="{6A81106F-5ED7-5939-3292-0C61B4FE2A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89" y="157655"/>
            <a:ext cx="11918731" cy="6432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1218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F03431380.potx" id="{B573BD99-E105-4D2A-964B-B901A176567A}" vid="{B1D363B9-18DE-4874-9E2B-FD69B5C6548D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8CDDBB83-77C1-4099-A0AA-289882E745E2}">
  <ds:schemaRefs>
    <ds:schemaRef ds:uri="http://purl.org/dc/elements/1.1/"/>
    <ds:schemaRef ds:uri="http://schemas.microsoft.com/office/2006/metadata/properties"/>
    <ds:schemaRef ds:uri="4873beb7-5857-4685-be1f-d57550cc96cc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Academic presentation, pinstripe and ribbon design (widescreen)</Template>
  <TotalTime>1289</TotalTime>
  <Words>540</Words>
  <Application>Microsoft Office PowerPoint</Application>
  <PresentationFormat>Widescreen</PresentationFormat>
  <Paragraphs>38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Euphemia</vt:lpstr>
      <vt:lpstr>Plantagenet Cherokee</vt:lpstr>
      <vt:lpstr>Times New Roman</vt:lpstr>
      <vt:lpstr>Wingdings</vt:lpstr>
      <vt:lpstr>Academic Literature 16x9</vt:lpstr>
      <vt:lpstr>Practical-Cable Termination</vt:lpstr>
      <vt:lpstr>Terminating Ethernet cables</vt:lpstr>
      <vt:lpstr>Tools and Materials</vt:lpstr>
      <vt:lpstr>Tools and Materials-cont’d</vt:lpstr>
      <vt:lpstr>PowerPoint Presentation</vt:lpstr>
      <vt:lpstr>Wiring Standards: T568A vs. T568B</vt:lpstr>
      <vt:lpstr>PowerPoint Presentation</vt:lpstr>
      <vt:lpstr>Common Mistakes and Best Practices</vt:lpstr>
      <vt:lpstr>PowerPoint Presentation</vt:lpstr>
      <vt:lpstr>Steps Overview</vt:lpstr>
      <vt:lpstr>ACTIVITY 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Benedict Solvent</dc:creator>
  <cp:lastModifiedBy>Benedict Solvent</cp:lastModifiedBy>
  <cp:revision>225</cp:revision>
  <dcterms:created xsi:type="dcterms:W3CDTF">2024-07-25T05:51:55Z</dcterms:created>
  <dcterms:modified xsi:type="dcterms:W3CDTF">2026-02-20T12:15:14Z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