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7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7" r:id="rId19"/>
    <p:sldId id="278" r:id="rId20"/>
    <p:sldId id="279" r:id="rId21"/>
    <p:sldId id="280" r:id="rId22"/>
  </p:sldIdLst>
  <p:sldSz cx="9264650" cy="694848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9" userDrawn="1">
          <p15:clr>
            <a:srgbClr val="A4A3A4"/>
          </p15:clr>
        </p15:guide>
        <p15:guide id="2" pos="29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89" y="62"/>
      </p:cViewPr>
      <p:guideLst>
        <p:guide orient="horz" pos="2189"/>
        <p:guide pos="291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265336" cy="6948488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7293" y="1835770"/>
            <a:ext cx="5378914" cy="1535530"/>
          </a:xfrm>
        </p:spPr>
        <p:txBody>
          <a:bodyPr anchor="b">
            <a:noAutofit/>
          </a:bodyPr>
          <a:lstStyle>
            <a:lvl1pPr algn="ctr">
              <a:defRPr sz="4863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293" y="3645806"/>
            <a:ext cx="5378914" cy="1395828"/>
          </a:xfrm>
        </p:spPr>
        <p:txBody>
          <a:bodyPr anchor="t">
            <a:normAutofit/>
          </a:bodyPr>
          <a:lstStyle>
            <a:lvl1pPr marL="0" indent="0" algn="ctr">
              <a:buNone/>
              <a:defRPr sz="2026">
                <a:solidFill>
                  <a:schemeClr val="tx1"/>
                </a:solidFill>
              </a:defRPr>
            </a:lvl1pPr>
            <a:lvl2pPr marL="463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6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9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2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6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9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2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5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45447" y="5121295"/>
            <a:ext cx="682160" cy="283087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47293" y="5121295"/>
            <a:ext cx="4118494" cy="283087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07268" y="5121295"/>
            <a:ext cx="418939" cy="283087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46476" y="3517132"/>
            <a:ext cx="518054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21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4" y="4878952"/>
            <a:ext cx="6888440" cy="574216"/>
          </a:xfrm>
        </p:spPr>
        <p:txBody>
          <a:bodyPr anchor="b">
            <a:normAutofit/>
          </a:bodyPr>
          <a:lstStyle>
            <a:lvl1pPr algn="ctr">
              <a:defRPr sz="243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9801" y="1046563"/>
            <a:ext cx="7185050" cy="340561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21"/>
            </a:lvl1pPr>
            <a:lvl2pPr marL="463235" indent="0">
              <a:buNone/>
              <a:defRPr sz="1621"/>
            </a:lvl2pPr>
            <a:lvl3pPr marL="926470" indent="0">
              <a:buNone/>
              <a:defRPr sz="1621"/>
            </a:lvl3pPr>
            <a:lvl4pPr marL="1389705" indent="0">
              <a:buNone/>
              <a:defRPr sz="1621"/>
            </a:lvl4pPr>
            <a:lvl5pPr marL="1852940" indent="0">
              <a:buNone/>
              <a:defRPr sz="1621"/>
            </a:lvl5pPr>
            <a:lvl6pPr marL="2316175" indent="0">
              <a:buNone/>
              <a:defRPr sz="1621"/>
            </a:lvl6pPr>
            <a:lvl7pPr marL="2779410" indent="0">
              <a:buNone/>
              <a:defRPr sz="1621"/>
            </a:lvl7pPr>
            <a:lvl8pPr marL="3242645" indent="0">
              <a:buNone/>
              <a:defRPr sz="1621"/>
            </a:lvl8pPr>
            <a:lvl9pPr marL="3705880" indent="0">
              <a:buNone/>
              <a:defRPr sz="162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2394" y="5453168"/>
            <a:ext cx="6888440" cy="500226"/>
          </a:xfrm>
        </p:spPr>
        <p:txBody>
          <a:bodyPr anchor="t">
            <a:normAutofit/>
          </a:bodyPr>
          <a:lstStyle>
            <a:lvl1pPr marL="0" indent="0" algn="ctr">
              <a:buNone/>
              <a:defRPr sz="1621"/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7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4" y="918839"/>
            <a:ext cx="6888440" cy="3138735"/>
          </a:xfrm>
        </p:spPr>
        <p:txBody>
          <a:bodyPr anchor="ctr">
            <a:normAutofit/>
          </a:bodyPr>
          <a:lstStyle>
            <a:lvl1pPr algn="ctr">
              <a:defRPr sz="3242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393" y="4332081"/>
            <a:ext cx="6888442" cy="1621316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26">
                <a:solidFill>
                  <a:schemeClr val="tx1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95334" y="4194827"/>
            <a:ext cx="669359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09420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939" y="995091"/>
            <a:ext cx="6484698" cy="2401948"/>
          </a:xfrm>
        </p:spPr>
        <p:txBody>
          <a:bodyPr anchor="ctr">
            <a:normAutofit/>
          </a:bodyPr>
          <a:lstStyle>
            <a:lvl1pPr algn="ctr">
              <a:defRPr sz="3242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21314" y="3397038"/>
            <a:ext cx="5970550" cy="660535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24"/>
            </a:lvl1pPr>
            <a:lvl2pPr marL="463235" indent="0">
              <a:buFontTx/>
              <a:buNone/>
              <a:defRPr/>
            </a:lvl2pPr>
            <a:lvl3pPr marL="926470" indent="0">
              <a:buFontTx/>
              <a:buNone/>
              <a:defRPr/>
            </a:lvl3pPr>
            <a:lvl4pPr marL="1389705" indent="0">
              <a:buFontTx/>
              <a:buNone/>
              <a:defRPr/>
            </a:lvl4pPr>
            <a:lvl5pPr marL="185294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391" y="4400710"/>
            <a:ext cx="6888444" cy="15526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26">
                <a:solidFill>
                  <a:schemeClr val="tx1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61184" y="917308"/>
            <a:ext cx="463353" cy="592492"/>
          </a:xfrm>
          <a:prstGeom prst="rect">
            <a:avLst/>
          </a:prstGeom>
        </p:spPr>
        <p:txBody>
          <a:bodyPr vert="horz" lIns="92647" tIns="46323" rIns="92647" bIns="46323" rtlCol="0" anchor="ctr">
            <a:noAutofit/>
          </a:bodyPr>
          <a:lstStyle/>
          <a:p>
            <a:pPr lvl="0"/>
            <a:r>
              <a:rPr lang="en-US" sz="7295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4223" y="2865182"/>
            <a:ext cx="463353" cy="592492"/>
          </a:xfrm>
          <a:prstGeom prst="rect">
            <a:avLst/>
          </a:prstGeom>
        </p:spPr>
        <p:txBody>
          <a:bodyPr vert="horz" lIns="92647" tIns="46323" rIns="92647" bIns="46323" rtlCol="0" anchor="ctr">
            <a:noAutofit/>
          </a:bodyPr>
          <a:lstStyle/>
          <a:p>
            <a:pPr lvl="0" algn="r"/>
            <a:r>
              <a:rPr lang="en-US" sz="7295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95335" y="4194827"/>
            <a:ext cx="66825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0691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7" y="3352236"/>
            <a:ext cx="6888433" cy="1488180"/>
          </a:xfrm>
        </p:spPr>
        <p:txBody>
          <a:bodyPr anchor="b">
            <a:normAutofit/>
          </a:bodyPr>
          <a:lstStyle>
            <a:lvl1pPr algn="l">
              <a:defRPr sz="3242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396" y="4840416"/>
            <a:ext cx="6888435" cy="871753"/>
          </a:xfrm>
        </p:spPr>
        <p:txBody>
          <a:bodyPr anchor="t">
            <a:normAutofit/>
          </a:bodyPr>
          <a:lstStyle>
            <a:lvl1pPr marL="0" indent="0" algn="l">
              <a:buNone/>
              <a:defRPr sz="1824">
                <a:solidFill>
                  <a:schemeClr val="tx1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24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8013" y="995091"/>
            <a:ext cx="6408625" cy="2273272"/>
          </a:xfrm>
        </p:spPr>
        <p:txBody>
          <a:bodyPr anchor="ctr">
            <a:normAutofit/>
          </a:bodyPr>
          <a:lstStyle>
            <a:lvl1pPr algn="ctr">
              <a:defRPr sz="3242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92396" y="3687331"/>
            <a:ext cx="6888435" cy="898671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26">
                <a:solidFill>
                  <a:schemeClr val="tx1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393" y="4589434"/>
            <a:ext cx="6888442" cy="1363962"/>
          </a:xfrm>
        </p:spPr>
        <p:txBody>
          <a:bodyPr anchor="t">
            <a:normAutofit/>
          </a:bodyPr>
          <a:lstStyle>
            <a:lvl1pPr marL="0" indent="0" algn="l">
              <a:buNone/>
              <a:defRPr sz="1621">
                <a:solidFill>
                  <a:schemeClr val="tx1"/>
                </a:solidFill>
              </a:defRPr>
            </a:lvl1pPr>
            <a:lvl2pPr marL="463235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89646" y="908729"/>
            <a:ext cx="463353" cy="592492"/>
          </a:xfrm>
          <a:prstGeom prst="rect">
            <a:avLst/>
          </a:prstGeom>
        </p:spPr>
        <p:txBody>
          <a:bodyPr vert="horz" lIns="92647" tIns="46323" rIns="92647" bIns="46323" rtlCol="0" anchor="ctr">
            <a:noAutofit/>
          </a:bodyPr>
          <a:lstStyle/>
          <a:p>
            <a:pPr lvl="0"/>
            <a:r>
              <a:rPr lang="en-US" sz="8106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50731" y="2642136"/>
            <a:ext cx="463353" cy="592492"/>
          </a:xfrm>
          <a:prstGeom prst="rect">
            <a:avLst/>
          </a:prstGeom>
        </p:spPr>
        <p:txBody>
          <a:bodyPr vert="horz" lIns="92647" tIns="46323" rIns="92647" bIns="46323" rtlCol="0" anchor="ctr">
            <a:noAutofit/>
          </a:bodyPr>
          <a:lstStyle/>
          <a:p>
            <a:pPr lvl="0" algn="r"/>
            <a:r>
              <a:rPr lang="en-US" sz="8106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95335" y="3474244"/>
            <a:ext cx="66825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150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3" y="995090"/>
            <a:ext cx="6888440" cy="2324741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42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92396" y="3613214"/>
            <a:ext cx="6888435" cy="917200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26">
                <a:solidFill>
                  <a:schemeClr val="tx1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394" y="4529386"/>
            <a:ext cx="6888440" cy="1424011"/>
          </a:xfrm>
        </p:spPr>
        <p:txBody>
          <a:bodyPr anchor="t">
            <a:normAutofit/>
          </a:bodyPr>
          <a:lstStyle>
            <a:lvl1pPr marL="0" indent="0" algn="l">
              <a:buNone/>
              <a:defRPr sz="1621">
                <a:solidFill>
                  <a:schemeClr val="tx1"/>
                </a:solidFill>
              </a:defRPr>
            </a:lvl1pPr>
            <a:lvl2pPr marL="463235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95338" y="3474244"/>
            <a:ext cx="6693589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179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2393" y="2522992"/>
            <a:ext cx="6888442" cy="343040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95335" y="2385739"/>
            <a:ext cx="6693592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52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540" y="918840"/>
            <a:ext cx="1640291" cy="50345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2396" y="918839"/>
            <a:ext cx="4980366" cy="503455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327918" y="918839"/>
            <a:ext cx="0" cy="5034556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452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95334" y="2387350"/>
            <a:ext cx="66825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1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34" y="1663071"/>
            <a:ext cx="6682558" cy="1846561"/>
          </a:xfrm>
        </p:spPr>
        <p:txBody>
          <a:bodyPr anchor="b">
            <a:normAutofit/>
          </a:bodyPr>
          <a:lstStyle>
            <a:lvl1pPr algn="ctr">
              <a:defRPr sz="4053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34" y="3784139"/>
            <a:ext cx="6682558" cy="1104397"/>
          </a:xfrm>
        </p:spPr>
        <p:txBody>
          <a:bodyPr anchor="t">
            <a:normAutofit/>
          </a:bodyPr>
          <a:lstStyle>
            <a:lvl1pPr marL="0" indent="0" algn="ctr">
              <a:buNone/>
              <a:defRPr sz="2432">
                <a:solidFill>
                  <a:schemeClr val="tx1"/>
                </a:solidFill>
              </a:defRPr>
            </a:lvl1pPr>
            <a:lvl2pPr marL="463235" indent="0">
              <a:buNone/>
              <a:defRPr sz="1824">
                <a:solidFill>
                  <a:schemeClr val="tx1">
                    <a:tint val="75000"/>
                  </a:schemeClr>
                </a:solidFill>
              </a:defRPr>
            </a:lvl2pPr>
            <a:lvl3pPr marL="926470" indent="0">
              <a:buNone/>
              <a:defRPr sz="1621">
                <a:solidFill>
                  <a:schemeClr val="tx1">
                    <a:tint val="75000"/>
                  </a:schemeClr>
                </a:solidFill>
              </a:defRPr>
            </a:lvl3pPr>
            <a:lvl4pPr marL="138970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4pPr>
            <a:lvl5pPr marL="185294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5pPr>
            <a:lvl6pPr marL="231617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6pPr>
            <a:lvl7pPr marL="277941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7pPr>
            <a:lvl8pPr marL="3242645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8pPr>
            <a:lvl9pPr marL="3705880" indent="0">
              <a:buNone/>
              <a:defRPr sz="141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95335" y="3646884"/>
            <a:ext cx="6682557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74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95334" y="2387350"/>
            <a:ext cx="66825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4" y="927415"/>
            <a:ext cx="6888440" cy="13210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2394" y="2519985"/>
            <a:ext cx="3381597" cy="349277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442" y="2519985"/>
            <a:ext cx="3381597" cy="349277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7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396" y="2693611"/>
            <a:ext cx="3381597" cy="583865"/>
          </a:xfrm>
        </p:spPr>
        <p:txBody>
          <a:bodyPr anchor="b">
            <a:noAutofit/>
          </a:bodyPr>
          <a:lstStyle>
            <a:lvl1pPr marL="0" indent="0">
              <a:buNone/>
              <a:defRPr sz="2432" b="0">
                <a:solidFill>
                  <a:schemeClr val="accent1"/>
                </a:solidFill>
              </a:defRPr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2396" y="3286056"/>
            <a:ext cx="3381597" cy="27423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079" y="2693611"/>
            <a:ext cx="3381597" cy="583865"/>
          </a:xfrm>
        </p:spPr>
        <p:txBody>
          <a:bodyPr anchor="b">
            <a:noAutofit/>
          </a:bodyPr>
          <a:lstStyle>
            <a:lvl1pPr marL="0" indent="0">
              <a:buNone/>
              <a:defRPr sz="2432" b="0">
                <a:solidFill>
                  <a:schemeClr val="accent1"/>
                </a:solidFill>
              </a:defRPr>
            </a:lvl1pPr>
            <a:lvl2pPr marL="463235" indent="0">
              <a:buNone/>
              <a:defRPr sz="2026" b="1"/>
            </a:lvl2pPr>
            <a:lvl3pPr marL="926470" indent="0">
              <a:buNone/>
              <a:defRPr sz="1824" b="1"/>
            </a:lvl3pPr>
            <a:lvl4pPr marL="1389705" indent="0">
              <a:buNone/>
              <a:defRPr sz="1621" b="1"/>
            </a:lvl4pPr>
            <a:lvl5pPr marL="1852940" indent="0">
              <a:buNone/>
              <a:defRPr sz="1621" b="1"/>
            </a:lvl5pPr>
            <a:lvl6pPr marL="2316175" indent="0">
              <a:buNone/>
              <a:defRPr sz="1621" b="1"/>
            </a:lvl6pPr>
            <a:lvl7pPr marL="2779410" indent="0">
              <a:buNone/>
              <a:defRPr sz="1621" b="1"/>
            </a:lvl7pPr>
            <a:lvl8pPr marL="3242645" indent="0">
              <a:buNone/>
              <a:defRPr sz="1621" b="1"/>
            </a:lvl8pPr>
            <a:lvl9pPr marL="3705880" indent="0">
              <a:buNone/>
              <a:defRPr sz="162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079" y="3286056"/>
            <a:ext cx="3381597" cy="27423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95335" y="2385739"/>
            <a:ext cx="66825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318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3" y="927415"/>
            <a:ext cx="6888441" cy="13210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95335" y="2385739"/>
            <a:ext cx="66825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939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03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3" y="1406855"/>
            <a:ext cx="2570270" cy="1389698"/>
          </a:xfrm>
        </p:spPr>
        <p:txBody>
          <a:bodyPr anchor="b">
            <a:normAutofit/>
          </a:bodyPr>
          <a:lstStyle>
            <a:lvl1pPr algn="ctr">
              <a:defRPr sz="243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4424" y="995092"/>
            <a:ext cx="3906411" cy="495830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2393" y="3071058"/>
            <a:ext cx="2570270" cy="2470578"/>
          </a:xfrm>
        </p:spPr>
        <p:txBody>
          <a:bodyPr anchor="t">
            <a:normAutofit/>
          </a:bodyPr>
          <a:lstStyle>
            <a:lvl1pPr marL="0" indent="0" algn="ctr">
              <a:buNone/>
              <a:defRPr sz="1621"/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95335" y="2950962"/>
            <a:ext cx="236438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74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2393" y="1908688"/>
            <a:ext cx="3680127" cy="1389698"/>
          </a:xfrm>
        </p:spPr>
        <p:txBody>
          <a:bodyPr anchor="b">
            <a:normAutofit/>
          </a:bodyPr>
          <a:lstStyle>
            <a:lvl1pPr algn="ctr">
              <a:defRPr sz="2432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51457" y="1046562"/>
            <a:ext cx="2968116" cy="485536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21"/>
            </a:lvl1pPr>
            <a:lvl2pPr marL="463235" indent="0">
              <a:buNone/>
              <a:defRPr sz="1621"/>
            </a:lvl2pPr>
            <a:lvl3pPr marL="926470" indent="0">
              <a:buNone/>
              <a:defRPr sz="1621"/>
            </a:lvl3pPr>
            <a:lvl4pPr marL="1389705" indent="0">
              <a:buNone/>
              <a:defRPr sz="1621"/>
            </a:lvl4pPr>
            <a:lvl5pPr marL="1852940" indent="0">
              <a:buNone/>
              <a:defRPr sz="1621"/>
            </a:lvl5pPr>
            <a:lvl6pPr marL="2316175" indent="0">
              <a:buNone/>
              <a:defRPr sz="1621"/>
            </a:lvl6pPr>
            <a:lvl7pPr marL="2779410" indent="0">
              <a:buNone/>
              <a:defRPr sz="1621"/>
            </a:lvl7pPr>
            <a:lvl8pPr marL="3242645" indent="0">
              <a:buNone/>
              <a:defRPr sz="1621"/>
            </a:lvl8pPr>
            <a:lvl9pPr marL="3705880" indent="0">
              <a:buNone/>
              <a:defRPr sz="1621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2394" y="3298386"/>
            <a:ext cx="3680126" cy="1852930"/>
          </a:xfrm>
        </p:spPr>
        <p:txBody>
          <a:bodyPr anchor="t">
            <a:normAutofit/>
          </a:bodyPr>
          <a:lstStyle>
            <a:lvl1pPr marL="0" indent="0" algn="ctr">
              <a:buNone/>
              <a:defRPr sz="1621"/>
            </a:lvl1pPr>
            <a:lvl2pPr marL="463235" indent="0">
              <a:buNone/>
              <a:defRPr sz="1216"/>
            </a:lvl2pPr>
            <a:lvl3pPr marL="926470" indent="0">
              <a:buNone/>
              <a:defRPr sz="1013"/>
            </a:lvl3pPr>
            <a:lvl4pPr marL="1389705" indent="0">
              <a:buNone/>
              <a:defRPr sz="912"/>
            </a:lvl4pPr>
            <a:lvl5pPr marL="1852940" indent="0">
              <a:buNone/>
              <a:defRPr sz="912"/>
            </a:lvl5pPr>
            <a:lvl6pPr marL="2316175" indent="0">
              <a:buNone/>
              <a:defRPr sz="912"/>
            </a:lvl6pPr>
            <a:lvl7pPr marL="2779410" indent="0">
              <a:buNone/>
              <a:defRPr sz="912"/>
            </a:lvl7pPr>
            <a:lvl8pPr marL="3242645" indent="0">
              <a:buNone/>
              <a:defRPr sz="912"/>
            </a:lvl8pPr>
            <a:lvl9pPr marL="3705880" indent="0">
              <a:buNone/>
              <a:defRPr sz="9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2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273229" cy="6948488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2394" y="927415"/>
            <a:ext cx="6888440" cy="132107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2393" y="2522992"/>
            <a:ext cx="6888442" cy="3490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0543" y="6039179"/>
            <a:ext cx="1163434" cy="283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394" y="6039179"/>
            <a:ext cx="5172020" cy="283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80106" y="6039179"/>
            <a:ext cx="400729" cy="2830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3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4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ctr" defTabSz="463235" rtl="0" eaLnBrk="1" latinLnBrk="0" hangingPunct="1">
        <a:spcBef>
          <a:spcPct val="0"/>
        </a:spcBef>
        <a:buNone/>
        <a:defRPr sz="4053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9522" indent="-289522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2432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52757" indent="-289522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2026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15992" indent="-289522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1824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63418" indent="-173713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1621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26653" indent="-173713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1418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47793" indent="-231618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1418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011028" indent="-231618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1418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74263" indent="-231618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1418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937498" indent="-231618" algn="l" defTabSz="463235" rtl="0" eaLnBrk="1" latinLnBrk="0" hangingPunct="1">
        <a:spcBef>
          <a:spcPct val="20000"/>
        </a:spcBef>
        <a:spcAft>
          <a:spcPts val="608"/>
        </a:spcAft>
        <a:buClr>
          <a:schemeClr val="accent1"/>
        </a:buClr>
        <a:buSzPct val="115000"/>
        <a:buFont typeface="Arial"/>
        <a:buChar char="•"/>
        <a:defRPr sz="1418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1pPr>
      <a:lvl2pPr marL="463235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2pPr>
      <a:lvl3pPr marL="926470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3pPr>
      <a:lvl4pPr marL="1389705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4pPr>
      <a:lvl5pPr marL="1852940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5pPr>
      <a:lvl6pPr marL="2316175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6pPr>
      <a:lvl7pPr marL="2779410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7pPr>
      <a:lvl8pPr marL="3242645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8pPr>
      <a:lvl9pPr marL="3705880" algn="l" defTabSz="463235" rtl="0" eaLnBrk="1" latinLnBrk="0" hangingPunct="1">
        <a:defRPr sz="18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r-FR" sz="2128" dirty="0"/>
            </a:br>
            <a:br>
              <a:rPr lang="fr-FR" sz="2128" dirty="0"/>
            </a:br>
            <a:br>
              <a:rPr lang="fr-FR" sz="2128" dirty="0"/>
            </a:br>
            <a:br>
              <a:rPr lang="fr-FR" sz="2128" dirty="0"/>
            </a:br>
            <a:br>
              <a:rPr lang="fr-FR" dirty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b="1" dirty="0">
                <a:solidFill>
                  <a:schemeClr val="tx1"/>
                </a:solidFill>
              </a:rPr>
              <a:t>Cours de français </a:t>
            </a:r>
            <a:r>
              <a:rPr lang="en-US" b="1" dirty="0">
                <a:solidFill>
                  <a:schemeClr val="tx1"/>
                </a:solidFill>
              </a:rPr>
              <a:t>BTTM 2 @ FBF 2</a:t>
            </a:r>
          </a:p>
          <a:p>
            <a:r>
              <a:rPr lang="en-US" b="1" dirty="0" err="1">
                <a:solidFill>
                  <a:schemeClr val="tx1"/>
                </a:solidFill>
              </a:rPr>
              <a:t>Milburga</a:t>
            </a:r>
            <a:r>
              <a:rPr lang="en-US" b="1" dirty="0">
                <a:solidFill>
                  <a:schemeClr val="tx1"/>
                </a:solidFill>
              </a:rPr>
              <a:t> et Marjorie Christine</a:t>
            </a:r>
          </a:p>
          <a:p>
            <a:r>
              <a:rPr lang="en-US" b="1" dirty="0">
                <a:solidFill>
                  <a:schemeClr val="tx1"/>
                </a:solidFill>
              </a:rPr>
              <a:t>11/2/2025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EE4042-D341-E989-25EB-E6846B70C0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231" y="2049058"/>
            <a:ext cx="5394417" cy="125147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6B62B-1A6F-B092-3AE0-A9EA7CED4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Construction et tarification des itinéraires aériens et Vocabulaires utiles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1E3208-4A23-A379-BB5A-93E38A997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5623" dirty="0"/>
              <a:t>•	</a:t>
            </a:r>
            <a:r>
              <a:rPr lang="fr-FR" sz="8511" b="1" dirty="0"/>
              <a:t>Identifier les vols et horaires. Un vol direct/Une escale </a:t>
            </a:r>
          </a:p>
          <a:p>
            <a:pPr marL="0" indent="0">
              <a:buNone/>
            </a:pPr>
            <a:r>
              <a:rPr lang="fr-FR" sz="8511" b="1" dirty="0"/>
              <a:t>•	Comprendre les classes de voyage. Une classe économique/première classe</a:t>
            </a:r>
          </a:p>
          <a:p>
            <a:pPr marL="0" indent="0">
              <a:buNone/>
            </a:pPr>
            <a:r>
              <a:rPr lang="fr-FR" sz="8511" b="1" dirty="0"/>
              <a:t>•	Calculer les coûts en fonction des trajets.: Un billet aller-retour</a:t>
            </a:r>
          </a:p>
          <a:p>
            <a:pPr marL="0" indent="0">
              <a:buNone/>
            </a:pPr>
            <a:r>
              <a:rPr lang="fr-FR" sz="8511" b="1" dirty="0"/>
              <a:t>Une réservation</a:t>
            </a:r>
          </a:p>
          <a:p>
            <a:pPr marL="0" indent="0">
              <a:buNone/>
            </a:pPr>
            <a:r>
              <a:rPr lang="fr-FR" sz="8511" b="1" dirty="0"/>
              <a:t>Exercice :Préparez un itinéraire simple : "Je vais de Kampala à Paris avec une escale à Istanbul."</a:t>
            </a:r>
          </a:p>
          <a:p>
            <a:pPr marL="0" indent="0">
              <a:buNone/>
            </a:pPr>
            <a:endParaRPr lang="fr-FR" sz="8511" b="1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8838569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CEA9B-93E2-AF38-9241-C3628155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Génération de billets et cartes d'embarquement: Vocabulaire utile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553018-60C1-7731-44C3-38EA02D130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/>
              <a:t>	Informations nécessaires pour émettre un billet.</a:t>
            </a:r>
          </a:p>
          <a:p>
            <a:r>
              <a:rPr lang="fr-FR" b="1" dirty="0"/>
              <a:t>	Lecture d'un billet d'avion.</a:t>
            </a:r>
          </a:p>
          <a:p>
            <a:r>
              <a:rPr lang="fr-FR" b="1" dirty="0"/>
              <a:t>	Création de cartes d'embarquement.</a:t>
            </a:r>
          </a:p>
          <a:p>
            <a:r>
              <a:rPr lang="fr-FR" b="1" dirty="0"/>
              <a:t>Un billet d’avion</a:t>
            </a:r>
          </a:p>
          <a:p>
            <a:r>
              <a:rPr lang="fr-FR" b="1" dirty="0"/>
              <a:t>Une carte d’embarquement</a:t>
            </a:r>
          </a:p>
          <a:p>
            <a:r>
              <a:rPr lang="fr-FR" b="1" dirty="0"/>
              <a:t>Une réservation confirmée</a:t>
            </a:r>
          </a:p>
          <a:p>
            <a:r>
              <a:rPr lang="fr-FR" b="1" dirty="0"/>
              <a:t>Un numéro de vol</a:t>
            </a:r>
          </a:p>
          <a:p>
            <a:r>
              <a:rPr lang="fr-FR" b="1" dirty="0"/>
              <a:t>Exercice :Complétez un modèle de billet d’avion fictif avec vos informations.</a:t>
            </a:r>
          </a:p>
          <a:p>
            <a:endParaRPr lang="fr-FR" dirty="0"/>
          </a:p>
          <a:p>
            <a:endParaRPr lang="fr-FR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707654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07761-42F5-F824-79E4-E22ED85F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39" b="1" dirty="0"/>
              <a:t>Construction d'un </a:t>
            </a:r>
            <a:r>
              <a:rPr lang="en-US" sz="3039" b="1" dirty="0" err="1"/>
              <a:t>Itinéraire</a:t>
            </a:r>
            <a:r>
              <a:rPr lang="en-US" sz="3039" b="1" dirty="0"/>
              <a:t> </a:t>
            </a:r>
            <a:r>
              <a:rPr lang="en-US" sz="3039" b="1" dirty="0" err="1"/>
              <a:t>Aérien</a:t>
            </a:r>
            <a:endParaRPr lang="en-UG" sz="3039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FC379-CEDF-1D9F-E481-EBA1E3651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•	</a:t>
            </a:r>
            <a:r>
              <a:rPr lang="fr-FR" sz="2128" b="1" dirty="0"/>
              <a:t>Départ et destination</a:t>
            </a:r>
          </a:p>
          <a:p>
            <a:pPr marL="0" indent="0">
              <a:buNone/>
            </a:pPr>
            <a:r>
              <a:rPr lang="fr-FR" sz="2128" b="1" dirty="0"/>
              <a:t>•	Date et heure</a:t>
            </a:r>
          </a:p>
          <a:p>
            <a:pPr marL="0" indent="0">
              <a:buNone/>
            </a:pPr>
            <a:r>
              <a:rPr lang="fr-FR" sz="2128" b="1" dirty="0"/>
              <a:t>•	Type de billet (aller simple / aller-retour)</a:t>
            </a:r>
          </a:p>
          <a:p>
            <a:pPr marL="0" indent="0">
              <a:buNone/>
            </a:pPr>
            <a:endParaRPr lang="fr-FR" sz="2128" b="1" dirty="0"/>
          </a:p>
          <a:p>
            <a:pPr marL="0" indent="0">
              <a:buNone/>
            </a:pPr>
            <a:r>
              <a:rPr lang="fr-FR" sz="2128" b="1" dirty="0"/>
              <a:t>Exercice : Construisez un itinéraire pour un voyageur d'affaires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743496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5FD47-9E16-C62B-D037-B671D2AF6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Billets et Cartes </a:t>
            </a:r>
            <a:r>
              <a:rPr lang="en-US" b="1" dirty="0" err="1"/>
              <a:t>d'Embarquement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19406-3081-72DA-1650-8935734FD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•</a:t>
            </a:r>
            <a:r>
              <a:rPr lang="fr-FR" sz="2128" b="1" dirty="0"/>
              <a:t>	Information sur le passager</a:t>
            </a:r>
          </a:p>
          <a:p>
            <a:pPr marL="0" indent="0">
              <a:buNone/>
            </a:pPr>
            <a:r>
              <a:rPr lang="fr-FR" sz="2128" b="1" dirty="0"/>
              <a:t>•	Numéro de vol</a:t>
            </a:r>
          </a:p>
          <a:p>
            <a:pPr marL="0" indent="0">
              <a:buNone/>
            </a:pPr>
            <a:r>
              <a:rPr lang="fr-FR" sz="2128" b="1" dirty="0"/>
              <a:t>•	Heure d'embarquement</a:t>
            </a:r>
          </a:p>
          <a:p>
            <a:pPr marL="0" indent="0">
              <a:buNone/>
            </a:pPr>
            <a:r>
              <a:rPr lang="fr-FR" sz="2128" b="1" dirty="0"/>
              <a:t>•	Porte d'embarquement</a:t>
            </a:r>
          </a:p>
          <a:p>
            <a:pPr marL="0" indent="0">
              <a:buNone/>
            </a:pPr>
            <a:r>
              <a:rPr lang="fr-FR" sz="2128" b="1" dirty="0"/>
              <a:t>Exercice : Remplissez un billet vierge.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877148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A4C86-889E-C007-559A-942E29C4C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Réservation d'hébergements et de voitures</a:t>
            </a: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28E06-658A-4BD5-4142-F81414726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•</a:t>
            </a:r>
            <a:r>
              <a:rPr lang="fr-FR" b="1" dirty="0"/>
              <a:t>	</a:t>
            </a:r>
            <a:r>
              <a:rPr lang="fr-FR" sz="2584" b="1" dirty="0"/>
              <a:t>Types d'hébergements disponibles.</a:t>
            </a:r>
          </a:p>
          <a:p>
            <a:pPr marL="0" indent="0">
              <a:buNone/>
            </a:pPr>
            <a:r>
              <a:rPr lang="fr-FR" sz="2584" b="1" dirty="0"/>
              <a:t>•	Conditions de réservation et d'annulation.</a:t>
            </a:r>
          </a:p>
          <a:p>
            <a:pPr marL="0" indent="0">
              <a:buNone/>
            </a:pPr>
            <a:r>
              <a:rPr lang="fr-FR" sz="2584" b="1" dirty="0"/>
              <a:t>•	Comparaison des options de location de voitures</a:t>
            </a:r>
          </a:p>
          <a:p>
            <a:pPr marL="0" indent="0">
              <a:buNone/>
            </a:pPr>
            <a:endParaRPr lang="fr-FR" sz="2584" b="1" dirty="0"/>
          </a:p>
          <a:p>
            <a:pPr marL="0" indent="0">
              <a:buNone/>
            </a:pPr>
            <a:r>
              <a:rPr lang="fr-FR" sz="2584" b="1" dirty="0"/>
              <a:t>Type de chambre</a:t>
            </a:r>
          </a:p>
          <a:p>
            <a:pPr marL="0" indent="0">
              <a:buNone/>
            </a:pPr>
            <a:r>
              <a:rPr lang="fr-FR" sz="2584" b="1" dirty="0"/>
              <a:t>•	Services inclus</a:t>
            </a:r>
          </a:p>
          <a:p>
            <a:pPr marL="0" indent="0">
              <a:buNone/>
            </a:pPr>
            <a:r>
              <a:rPr lang="fr-FR" sz="2584" b="1" dirty="0"/>
              <a:t>•	Type de voiture (automatique / manuelle)</a:t>
            </a:r>
          </a:p>
          <a:p>
            <a:pPr marL="0" indent="0">
              <a:buNone/>
            </a:pPr>
            <a:r>
              <a:rPr lang="fr-FR" sz="2584" b="1" dirty="0"/>
              <a:t>Exercice : Dialogue entre un client et un réceptionniste.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endParaRPr lang="fr-FR" b="1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207835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56FF2-337B-68C9-6C2B-92FCE2CF0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 </a:t>
            </a:r>
            <a:r>
              <a:rPr lang="fr-FR" sz="3039" b="1" dirty="0"/>
              <a:t>Réserver un hôtel et une voiture de location</a:t>
            </a:r>
            <a:br>
              <a:rPr lang="fr-FR" sz="3039" b="1" dirty="0"/>
            </a:br>
            <a:r>
              <a:rPr lang="fr-FR" sz="3039" b="1" dirty="0"/>
              <a:t>Vocabulaire utile ,</a:t>
            </a:r>
            <a:r>
              <a:rPr lang="en-US" sz="3039" b="1" dirty="0"/>
              <a:t>Conclusion et </a:t>
            </a:r>
            <a:r>
              <a:rPr lang="en-US" sz="3039" b="1" dirty="0" err="1"/>
              <a:t>révision</a:t>
            </a:r>
            <a:endParaRPr lang="en-UG" sz="3039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54A25-D4B2-45B5-2396-4A2FEDF75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sz="6079" b="1" dirty="0"/>
              <a:t>Une chambre simple/double</a:t>
            </a:r>
          </a:p>
          <a:p>
            <a:r>
              <a:rPr lang="fr-FR" sz="6079" b="1" dirty="0"/>
              <a:t>Une réservation</a:t>
            </a:r>
          </a:p>
          <a:p>
            <a:r>
              <a:rPr lang="fr-FR" sz="6079" b="1" dirty="0"/>
              <a:t>Un prix par nuit</a:t>
            </a:r>
          </a:p>
          <a:p>
            <a:r>
              <a:rPr lang="fr-FR" sz="6079" b="1" dirty="0"/>
              <a:t>Une voiture économique/luxe</a:t>
            </a:r>
          </a:p>
          <a:p>
            <a:r>
              <a:rPr lang="fr-FR" sz="6079" b="1" dirty="0"/>
              <a:t>Un permis de conduire</a:t>
            </a:r>
          </a:p>
          <a:p>
            <a:r>
              <a:rPr lang="fr-FR" sz="6079" b="1" dirty="0"/>
              <a:t>Dialogue simple : Client : "Je voudrais réserver une chambre pour deux nuits."</a:t>
            </a:r>
          </a:p>
          <a:p>
            <a:r>
              <a:rPr lang="fr-FR" sz="6079" b="1" dirty="0"/>
              <a:t>Réceptionniste : "D’accord, préférez-vous une chambre simple ou double ?"</a:t>
            </a:r>
          </a:p>
          <a:p>
            <a:r>
              <a:rPr lang="fr-FR" sz="6079" b="1" dirty="0"/>
              <a:t>Exercice : Réservez un hôtel en utilisant un modèle de formulaire fictif.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7516391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DF5F-06D1-F68A-FC9F-5EAB29FBD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sz="2356" dirty="0"/>
            </a:br>
            <a:r>
              <a:rPr lang="fr-FR" sz="2356" dirty="0"/>
              <a:t> </a:t>
            </a:r>
            <a:br>
              <a:rPr lang="fr-FR" sz="2356" dirty="0"/>
            </a:br>
            <a:r>
              <a:rPr lang="fr-FR" sz="2736" b="1" dirty="0"/>
              <a:t>Dialogue Typique : Réservation d’hébergements et de voitures :Personnages </a:t>
            </a:r>
            <a:br>
              <a:rPr lang="fr-FR" sz="2356" b="1" dirty="0"/>
            </a:br>
            <a:endParaRPr lang="en-UG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F4932-4F33-FAF8-4989-614DBD12B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•	</a:t>
            </a:r>
            <a:r>
              <a:rPr lang="fr-FR" sz="2736" b="1" dirty="0"/>
              <a:t>Associer les services touristiques avec les entreprises correspondantes.</a:t>
            </a:r>
          </a:p>
          <a:p>
            <a:pPr marL="0" indent="0">
              <a:buNone/>
            </a:pPr>
            <a:r>
              <a:rPr lang="fr-FR" sz="2736" b="1" dirty="0"/>
              <a:t>•	Jeu de rôle : agent de voyage et client.</a:t>
            </a:r>
          </a:p>
          <a:p>
            <a:pPr marL="0" indent="0">
              <a:buNone/>
            </a:pPr>
            <a:r>
              <a:rPr lang="fr-FR" sz="2736" b="1" dirty="0"/>
              <a:t>•	Simulation de réservation d'un voyage complet.</a:t>
            </a:r>
          </a:p>
          <a:p>
            <a:pPr marL="0" indent="0">
              <a:buNone/>
            </a:pPr>
            <a:endParaRPr lang="fr-FR" sz="2736" b="1" dirty="0"/>
          </a:p>
          <a:p>
            <a:endParaRPr lang="fr-FR" dirty="0"/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26231233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060EE-237A-E858-7341-227E8549D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884" y="1876382"/>
            <a:ext cx="7295909" cy="990803"/>
          </a:xfrm>
        </p:spPr>
        <p:txBody>
          <a:bodyPr>
            <a:normAutofit fontScale="90000"/>
          </a:bodyPr>
          <a:lstStyle/>
          <a:p>
            <a:br>
              <a:rPr lang="fr-FR" sz="2052" dirty="0"/>
            </a:br>
            <a:br>
              <a:rPr lang="fr-FR" sz="2052" dirty="0"/>
            </a:br>
            <a:r>
              <a:rPr lang="fr-FR" sz="2356" b="1" dirty="0"/>
              <a:t>Exercice 1 . Dialogue Typique : Réservation d’hébergements et de voitures</a:t>
            </a:r>
            <a:br>
              <a:rPr lang="fr-FR" sz="2356" b="1" dirty="0"/>
            </a:br>
            <a:br>
              <a:rPr lang="fr-FR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833D8-43B8-84B6-3367-458639713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fr-FR" dirty="0"/>
          </a:p>
          <a:p>
            <a:pPr marL="0" indent="0">
              <a:buNone/>
            </a:pPr>
            <a:r>
              <a:rPr lang="fr-FR" sz="4560" b="1" dirty="0"/>
              <a:t>Personnages :</a:t>
            </a:r>
          </a:p>
          <a:p>
            <a:r>
              <a:rPr lang="fr-FR" sz="4560" b="1" dirty="0"/>
              <a:t>Client : M. / Mme Dupont</a:t>
            </a:r>
          </a:p>
          <a:p>
            <a:r>
              <a:rPr lang="fr-FR" sz="4560" b="1" dirty="0"/>
              <a:t>Réceptionniste de l’hôtel : Mme Claire</a:t>
            </a:r>
          </a:p>
          <a:p>
            <a:r>
              <a:rPr lang="fr-FR" sz="4560" b="1" dirty="0"/>
              <a:t>Agent de location de voitures : M. Thomas</a:t>
            </a:r>
          </a:p>
          <a:p>
            <a:pPr marL="0" indent="0">
              <a:buNone/>
            </a:pPr>
            <a:r>
              <a:rPr lang="fr-FR" sz="4560" b="1" dirty="0"/>
              <a:t>Personnages :</a:t>
            </a:r>
          </a:p>
          <a:p>
            <a:r>
              <a:rPr lang="fr-FR" sz="4560" b="1" dirty="0"/>
              <a:t>Client : M. / Mme Dupont</a:t>
            </a:r>
          </a:p>
          <a:p>
            <a:r>
              <a:rPr lang="fr-FR" sz="4560" b="1" dirty="0"/>
              <a:t>Réceptionniste de l’hôtel : Mme Claire</a:t>
            </a:r>
          </a:p>
          <a:p>
            <a:r>
              <a:rPr lang="fr-FR" sz="4560" b="1" dirty="0"/>
              <a:t>Agent de location de voitures : M. Thomas</a:t>
            </a:r>
          </a:p>
          <a:p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1389178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E735F1-39BE-7B40-6AF1-4D642B1B093F}"/>
              </a:ext>
            </a:extLst>
          </p:cNvPr>
          <p:cNvSpPr txBox="1"/>
          <p:nvPr/>
        </p:nvSpPr>
        <p:spPr>
          <a:xfrm>
            <a:off x="874165" y="1967598"/>
            <a:ext cx="7576093" cy="3694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128" dirty="0"/>
              <a:t>Complétez les phrases en utilisant les mots suivants : </a:t>
            </a:r>
            <a:r>
              <a:rPr lang="fr-FR" sz="2128" b="1" dirty="0"/>
              <a:t>réservation, confirmation, annulation, assurance, location, permis de conduire, tarif, vue sur la mer.</a:t>
            </a:r>
          </a:p>
          <a:p>
            <a:r>
              <a:rPr lang="fr-FR" sz="2128" dirty="0"/>
              <a:t>Bonjour, je voudrais faire une _______ pour trois nuits.</a:t>
            </a:r>
          </a:p>
          <a:p>
            <a:r>
              <a:rPr lang="fr-FR" sz="2128" dirty="0"/>
              <a:t>Vous recevrez un e-mail de _______ dans quelques minutes.</a:t>
            </a:r>
          </a:p>
          <a:p>
            <a:r>
              <a:rPr lang="fr-FR" sz="2128" dirty="0"/>
              <a:t>Quelles sont vos conditions d’_______ si je dois annuler mon séjour ?</a:t>
            </a:r>
          </a:p>
          <a:p>
            <a:r>
              <a:rPr lang="fr-FR" sz="2128" dirty="0"/>
              <a:t>Je souhaite prendre une _______ tous risques pour la voiture.</a:t>
            </a:r>
          </a:p>
          <a:p>
            <a:r>
              <a:rPr lang="fr-FR" sz="2128" dirty="0"/>
              <a:t>Le _______ pour la chambre supérieure est de 120 € par nuit.</a:t>
            </a:r>
          </a:p>
          <a:p>
            <a:r>
              <a:rPr lang="fr-FR" sz="2128" dirty="0"/>
              <a:t>Pour la voiture, avez-vous un _______ en cours de validité ?</a:t>
            </a:r>
          </a:p>
          <a:p>
            <a:r>
              <a:rPr lang="fr-FR" sz="2128" dirty="0"/>
              <a:t>J’aimerais une chambre avec une belle _______.</a:t>
            </a:r>
          </a:p>
          <a:p>
            <a:r>
              <a:rPr lang="fr-FR" sz="2128" dirty="0"/>
              <a:t>La _______ de la voiture est possible pour trois jours minimum.</a:t>
            </a:r>
            <a:endParaRPr lang="en-UG" sz="2128" dirty="0"/>
          </a:p>
        </p:txBody>
      </p:sp>
    </p:spTree>
    <p:extLst>
      <p:ext uri="{BB962C8B-B14F-4D97-AF65-F5344CB8AC3E}">
        <p14:creationId xmlns:p14="http://schemas.microsoft.com/office/powerpoint/2010/main" val="2871284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DCC5242-6095-B6FF-D141-887C684792CC}"/>
              </a:ext>
            </a:extLst>
          </p:cNvPr>
          <p:cNvSpPr txBox="1"/>
          <p:nvPr/>
        </p:nvSpPr>
        <p:spPr>
          <a:xfrm>
            <a:off x="872532" y="2400025"/>
            <a:ext cx="7919910" cy="32558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1" b="1" dirty="0"/>
              <a:t>Mettez-vous par deux et jouez la scène suivante.</a:t>
            </a:r>
          </a:p>
          <a:p>
            <a:r>
              <a:rPr lang="fr-FR" sz="2401" b="1" dirty="0"/>
              <a:t>Rôle 1 (Client) : Vous souhaitez réserver un hôtel pour 4 nuits et louer une voiture pour vos déplacements.</a:t>
            </a:r>
          </a:p>
          <a:p>
            <a:r>
              <a:rPr lang="fr-FR" sz="2401" b="1" dirty="0"/>
              <a:t>Rôle 2 (Agent de réservation) : Vous devez proposer différents types d’hébergements et de voitures en donnant les prix et les conditions.</a:t>
            </a:r>
          </a:p>
          <a:p>
            <a:r>
              <a:rPr lang="fr-FR" sz="2401" b="1" dirty="0"/>
              <a:t>🔹 Astuce : Essayez d’ajouter des questions sur la disponibilité, le paiement et les services inclus.</a:t>
            </a:r>
          </a:p>
          <a:p>
            <a:endParaRPr lang="fr-FR" sz="1351" dirty="0"/>
          </a:p>
        </p:txBody>
      </p:sp>
    </p:spTree>
    <p:extLst>
      <p:ext uri="{BB962C8B-B14F-4D97-AF65-F5344CB8AC3E}">
        <p14:creationId xmlns:p14="http://schemas.microsoft.com/office/powerpoint/2010/main" val="2241141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Objectifs</a:t>
            </a:r>
            <a:r>
              <a:rPr b="1" dirty="0"/>
              <a:t> du </a:t>
            </a:r>
            <a:r>
              <a:rPr b="1" dirty="0" err="1"/>
              <a:t>cours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	</a:t>
            </a:r>
            <a:r>
              <a:rPr lang="fr-FR" b="1" dirty="0"/>
              <a:t>Identifier les agences de voyage et les tour-opérateurs locaux.</a:t>
            </a:r>
          </a:p>
          <a:p>
            <a:r>
              <a:rPr lang="fr-FR" b="1" dirty="0"/>
              <a:t>	Comprendre les rôles et responsabilités des entreprises touristiques.</a:t>
            </a:r>
          </a:p>
          <a:p>
            <a:r>
              <a:rPr lang="fr-FR" b="1" dirty="0"/>
              <a:t>	Décrire les profils des clients du tourisme.</a:t>
            </a:r>
          </a:p>
          <a:p>
            <a:r>
              <a:rPr lang="fr-FR" b="1" dirty="0"/>
              <a:t>	Construire et tarifer des itinéraires aériens.</a:t>
            </a:r>
          </a:p>
          <a:p>
            <a:r>
              <a:rPr lang="fr-FR" b="1" dirty="0"/>
              <a:t>	Générer des billets d'avion et des cartes d'embarquement.</a:t>
            </a:r>
          </a:p>
          <a:p>
            <a:r>
              <a:rPr lang="fr-FR" b="1" dirty="0"/>
              <a:t>	Réserver des hébergements et des locations de voiture.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F42E3D-7759-2BFF-952B-1C7B477D4EAE}"/>
              </a:ext>
            </a:extLst>
          </p:cNvPr>
          <p:cNvSpPr txBox="1"/>
          <p:nvPr/>
        </p:nvSpPr>
        <p:spPr>
          <a:xfrm>
            <a:off x="738298" y="1295823"/>
            <a:ext cx="8001943" cy="25864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1" b="1" dirty="0"/>
              <a:t>Associez les termes aux bonnes définitions</a:t>
            </a:r>
          </a:p>
          <a:p>
            <a:r>
              <a:rPr lang="fr-FR" sz="1801" b="1" dirty="0"/>
              <a:t>Reliez chaque mot avec sa définition correspondante.</a:t>
            </a:r>
          </a:p>
          <a:p>
            <a:endParaRPr lang="fr-FR" sz="1801" b="1" dirty="0"/>
          </a:p>
          <a:p>
            <a:r>
              <a:rPr lang="fr-FR" sz="1801" b="1" dirty="0"/>
              <a:t>Mots	                                Définitions</a:t>
            </a:r>
          </a:p>
          <a:p>
            <a:r>
              <a:rPr lang="fr-FR" sz="1801" b="1" dirty="0"/>
              <a:t>Réservation	                  a) Somme d’argent demandée pour un service</a:t>
            </a:r>
          </a:p>
          <a:p>
            <a:r>
              <a:rPr lang="fr-FR" sz="1801" b="1" dirty="0"/>
              <a:t>Annulation	               b) Document qui permet de conduire une voiture</a:t>
            </a:r>
          </a:p>
          <a:p>
            <a:r>
              <a:rPr lang="fr-FR" sz="1801" b="1" dirty="0"/>
              <a:t>Tarif	                c) Action de garantir une place dans un hôtel ou une voiture</a:t>
            </a:r>
          </a:p>
          <a:p>
            <a:r>
              <a:rPr lang="fr-FR" sz="1801" b="1" dirty="0"/>
              <a:t>Permis de conduire	          d) Action de mettre fin à une réservation</a:t>
            </a:r>
          </a:p>
          <a:p>
            <a:r>
              <a:rPr lang="fr-FR" sz="1801" b="1" dirty="0"/>
              <a:t>Assurance	                           e) Protection financière en cas d’accident</a:t>
            </a:r>
            <a:endParaRPr lang="en-UG" sz="1801" b="1" dirty="0"/>
          </a:p>
        </p:txBody>
      </p:sp>
    </p:spTree>
    <p:extLst>
      <p:ext uri="{BB962C8B-B14F-4D97-AF65-F5344CB8AC3E}">
        <p14:creationId xmlns:p14="http://schemas.microsoft.com/office/powerpoint/2010/main" val="3438560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2B6644-8ACF-B71E-9E22-958878F64DE2}"/>
              </a:ext>
            </a:extLst>
          </p:cNvPr>
          <p:cNvSpPr txBox="1"/>
          <p:nvPr/>
        </p:nvSpPr>
        <p:spPr>
          <a:xfrm>
            <a:off x="663722" y="1706960"/>
            <a:ext cx="8024315" cy="3994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1" b="1" dirty="0"/>
              <a:t>Question de réflexion (Expression orale ou écrite)</a:t>
            </a:r>
          </a:p>
          <a:p>
            <a:r>
              <a:rPr lang="fr-FR" sz="2401" b="1" dirty="0"/>
              <a:t>Imaginez que vous êtes en vacances dans une grande ville.</a:t>
            </a:r>
          </a:p>
          <a:p>
            <a:endParaRPr lang="fr-FR" sz="2401" b="1" dirty="0"/>
          </a:p>
          <a:p>
            <a:r>
              <a:rPr lang="fr-FR" sz="2401" b="1" dirty="0"/>
              <a:t>Quel type d’hébergement choisiriez-vous et pourquoi ?</a:t>
            </a:r>
          </a:p>
          <a:p>
            <a:r>
              <a:rPr lang="fr-FR" sz="2401" b="1" dirty="0"/>
              <a:t>Préféreriez-vous louer une voiture ou utiliser les transports publics ?</a:t>
            </a:r>
          </a:p>
          <a:p>
            <a:r>
              <a:rPr lang="fr-FR" sz="2401" b="1" dirty="0"/>
              <a:t>Avez-vous déjà eu une expérience de réservation compliquée ? Racontez-la.</a:t>
            </a:r>
          </a:p>
          <a:p>
            <a:r>
              <a:rPr lang="fr-FR" sz="2401" b="1" dirty="0"/>
              <a:t>💬 Souhaitez-vous ajouter des exercices audio ou des mises en situation plus avancées ? 😊</a:t>
            </a:r>
          </a:p>
          <a:p>
            <a:endParaRPr lang="fr-FR" sz="1351" dirty="0"/>
          </a:p>
        </p:txBody>
      </p:sp>
    </p:spTree>
    <p:extLst>
      <p:ext uri="{BB962C8B-B14F-4D97-AF65-F5344CB8AC3E}">
        <p14:creationId xmlns:p14="http://schemas.microsoft.com/office/powerpoint/2010/main" val="46265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Identification des </a:t>
            </a:r>
            <a:r>
              <a:rPr lang="en-US" dirty="0" err="1"/>
              <a:t>tour-opérateurs:Qu'est-ce</a:t>
            </a:r>
            <a:r>
              <a:rPr lang="en-US" dirty="0"/>
              <a:t> </a:t>
            </a:r>
            <a:r>
              <a:rPr lang="en-US" dirty="0" err="1"/>
              <a:t>qu'un</a:t>
            </a:r>
            <a:r>
              <a:rPr lang="en-US" dirty="0"/>
              <a:t> tour-</a:t>
            </a:r>
            <a:r>
              <a:rPr lang="en-US" dirty="0" err="1"/>
              <a:t>opérateur</a:t>
            </a:r>
            <a:r>
              <a:rPr lang="en-US" dirty="0"/>
              <a:t> ?</a:t>
            </a:r>
            <a:br>
              <a:rPr lang="en-US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fr-FR" sz="2888" b="1" dirty="0"/>
          </a:p>
          <a:p>
            <a:pPr marL="0" indent="0">
              <a:buNone/>
            </a:pPr>
            <a:r>
              <a:rPr lang="fr-FR" sz="2888" b="1" dirty="0"/>
              <a:t>Définition : Un tour-opérateur est une entreprise qui organise et vend des voyages.</a:t>
            </a:r>
          </a:p>
          <a:p>
            <a:pPr marL="0" indent="0">
              <a:buNone/>
            </a:pPr>
            <a:r>
              <a:rPr lang="fr-FR" sz="2888" b="1" dirty="0"/>
              <a:t>•	Exemples dans le pays : </a:t>
            </a:r>
          </a:p>
          <a:p>
            <a:pPr marL="0" indent="0">
              <a:buNone/>
            </a:pPr>
            <a:r>
              <a:rPr lang="fr-FR" sz="2888" b="1" dirty="0"/>
              <a:t>o	XYZ Voyages</a:t>
            </a:r>
          </a:p>
          <a:p>
            <a:pPr marL="0" indent="0">
              <a:buNone/>
            </a:pPr>
            <a:r>
              <a:rPr lang="fr-FR" sz="2888" b="1" dirty="0"/>
              <a:t>o	</a:t>
            </a:r>
            <a:r>
              <a:rPr lang="fr-FR" sz="2888" b="1" dirty="0" err="1"/>
              <a:t>Africa</a:t>
            </a:r>
            <a:r>
              <a:rPr lang="fr-FR" sz="2888" b="1" dirty="0"/>
              <a:t> Safari Tours</a:t>
            </a:r>
          </a:p>
          <a:p>
            <a:pPr marL="0" indent="0">
              <a:buNone/>
            </a:pPr>
            <a:r>
              <a:rPr lang="fr-FR" sz="2888" b="1" dirty="0"/>
              <a:t>o	Horizon </a:t>
            </a:r>
            <a:r>
              <a:rPr lang="fr-FR" sz="2888" b="1" dirty="0" err="1"/>
              <a:t>Travel</a:t>
            </a:r>
            <a:endParaRPr lang="fr-FR" sz="2888" b="1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•	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Exemples de tour-opérateurs en Ouganda et des Services offerts par ces entreprises.</a:t>
            </a:r>
            <a:br>
              <a:rPr lang="fr-FR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128" b="1" dirty="0"/>
              <a:t>1.	</a:t>
            </a:r>
            <a:r>
              <a:rPr lang="fr-FR" sz="2128" b="1" dirty="0">
                <a:highlight>
                  <a:srgbClr val="00FFFF"/>
                </a:highlight>
              </a:rPr>
              <a:t>Uganda Safari </a:t>
            </a:r>
            <a:r>
              <a:rPr lang="fr-FR" sz="2128" b="1" dirty="0" err="1">
                <a:highlight>
                  <a:srgbClr val="00FFFF"/>
                </a:highlight>
              </a:rPr>
              <a:t>Company</a:t>
            </a:r>
            <a:endParaRPr lang="fr-FR" sz="2128" b="1" dirty="0">
              <a:highlight>
                <a:srgbClr val="00FFFF"/>
              </a:highlight>
            </a:endParaRPr>
          </a:p>
          <a:p>
            <a:r>
              <a:rPr lang="fr-FR" sz="2128" b="1" dirty="0"/>
              <a:t>	Safaris sur mesure dans les parcs nationaux.</a:t>
            </a:r>
          </a:p>
          <a:p>
            <a:r>
              <a:rPr lang="fr-FR" sz="2128" b="1" dirty="0"/>
              <a:t>	Excursions pour observer les gorilles et la faune sauvage.</a:t>
            </a:r>
          </a:p>
          <a:p>
            <a:r>
              <a:rPr lang="fr-FR" sz="2128" b="1" dirty="0"/>
              <a:t>	Hébergements en lodges et camps de luxe.</a:t>
            </a:r>
          </a:p>
          <a:p>
            <a:pPr marL="0" indent="0">
              <a:buNone/>
            </a:pPr>
            <a:r>
              <a:rPr lang="fr-FR" sz="2128" b="1" dirty="0">
                <a:highlight>
                  <a:srgbClr val="00FFFF"/>
                </a:highlight>
              </a:rPr>
              <a:t>2.Pearl of </a:t>
            </a:r>
            <a:r>
              <a:rPr lang="fr-FR" sz="2128" b="1" dirty="0" err="1">
                <a:highlight>
                  <a:srgbClr val="00FFFF"/>
                </a:highlight>
              </a:rPr>
              <a:t>Africa</a:t>
            </a:r>
            <a:r>
              <a:rPr lang="fr-FR" sz="2128" b="1" dirty="0">
                <a:highlight>
                  <a:srgbClr val="00FFFF"/>
                </a:highlight>
              </a:rPr>
              <a:t> Tours &amp; </a:t>
            </a:r>
            <a:r>
              <a:rPr lang="fr-FR" sz="2128" b="1" dirty="0" err="1">
                <a:highlight>
                  <a:srgbClr val="00FFFF"/>
                </a:highlight>
              </a:rPr>
              <a:t>Travel</a:t>
            </a:r>
            <a:endParaRPr lang="fr-FR" sz="2128" b="1" dirty="0">
              <a:highlight>
                <a:srgbClr val="00FFFF"/>
              </a:highlight>
            </a:endParaRPr>
          </a:p>
          <a:p>
            <a:r>
              <a:rPr lang="fr-FR" sz="2128" b="1" dirty="0"/>
              <a:t>	Circuits culturels et historiques en Ouganda.</a:t>
            </a:r>
          </a:p>
          <a:p>
            <a:r>
              <a:rPr lang="fr-FR" sz="2128" b="1" dirty="0"/>
              <a:t>	Organisation de voyages d'affaires et conférences.</a:t>
            </a:r>
          </a:p>
          <a:p>
            <a:r>
              <a:rPr lang="fr-FR" sz="2128" b="1" dirty="0"/>
              <a:t>	Transport et assistance aux voyageurs.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Suite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128" b="1" dirty="0">
                <a:highlight>
                  <a:srgbClr val="00FFFF"/>
                </a:highlight>
              </a:rPr>
              <a:t>3.Great </a:t>
            </a:r>
            <a:r>
              <a:rPr lang="fr-FR" sz="2128" b="1" dirty="0" err="1">
                <a:highlight>
                  <a:srgbClr val="00FFFF"/>
                </a:highlight>
              </a:rPr>
              <a:t>Lakes</a:t>
            </a:r>
            <a:r>
              <a:rPr lang="fr-FR" sz="2128" b="1" dirty="0">
                <a:highlight>
                  <a:srgbClr val="00FFFF"/>
                </a:highlight>
              </a:rPr>
              <a:t> Safaris</a:t>
            </a:r>
          </a:p>
          <a:p>
            <a:r>
              <a:rPr lang="fr-FR" sz="2128" b="1" dirty="0"/>
              <a:t>Expéditions d'aventure et randonnées en montagne.</a:t>
            </a:r>
          </a:p>
          <a:p>
            <a:r>
              <a:rPr lang="fr-FR" sz="2128" b="1" dirty="0"/>
              <a:t>Croisières sur le Nil et excursions en bateau.</a:t>
            </a:r>
          </a:p>
          <a:p>
            <a:r>
              <a:rPr lang="fr-FR" sz="2128" b="1" dirty="0"/>
              <a:t>Séjours en </a:t>
            </a:r>
            <a:r>
              <a:rPr lang="fr-FR" sz="2128" b="1" dirty="0" err="1"/>
              <a:t>éco-lodges</a:t>
            </a:r>
            <a:r>
              <a:rPr lang="fr-FR" sz="2128" b="1" dirty="0"/>
              <a:t> et réserves naturelles.</a:t>
            </a:r>
          </a:p>
          <a:p>
            <a:pPr marL="0" indent="0">
              <a:buNone/>
            </a:pPr>
            <a:r>
              <a:rPr lang="fr-FR" sz="2128" b="1" dirty="0">
                <a:highlight>
                  <a:srgbClr val="00FFFF"/>
                </a:highlight>
              </a:rPr>
              <a:t>4.Kibale Tours</a:t>
            </a:r>
          </a:p>
          <a:p>
            <a:r>
              <a:rPr lang="fr-FR" sz="2128" b="1" dirty="0"/>
              <a:t>	Trekking pour voir les chimpanzés.</a:t>
            </a:r>
          </a:p>
          <a:p>
            <a:r>
              <a:rPr lang="fr-FR" sz="2128" b="1" dirty="0"/>
              <a:t>	Visites des plantations de thé et de café.</a:t>
            </a:r>
          </a:p>
          <a:p>
            <a:r>
              <a:rPr lang="fr-FR" sz="2128" b="1" dirty="0"/>
              <a:t>	Programmes d'éco-tourisme communautaire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Suite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dirty="0">
                <a:highlight>
                  <a:srgbClr val="00FFFF"/>
                </a:highlight>
              </a:rPr>
              <a:t>5.Wild </a:t>
            </a:r>
            <a:r>
              <a:rPr lang="fr-FR" b="1" dirty="0" err="1">
                <a:highlight>
                  <a:srgbClr val="00FFFF"/>
                </a:highlight>
              </a:rPr>
              <a:t>Whispers</a:t>
            </a:r>
            <a:r>
              <a:rPr lang="fr-FR" b="1" dirty="0">
                <a:highlight>
                  <a:srgbClr val="00FFFF"/>
                </a:highlight>
              </a:rPr>
              <a:t> </a:t>
            </a:r>
            <a:r>
              <a:rPr lang="fr-FR" b="1" dirty="0" err="1">
                <a:highlight>
                  <a:srgbClr val="00FFFF"/>
                </a:highlight>
              </a:rPr>
              <a:t>Africa</a:t>
            </a:r>
            <a:endParaRPr lang="fr-FR" b="1" dirty="0">
              <a:highlight>
                <a:srgbClr val="00FFFF"/>
              </a:highlight>
            </a:endParaRPr>
          </a:p>
          <a:p>
            <a:r>
              <a:rPr lang="fr-FR" dirty="0"/>
              <a:t>	</a:t>
            </a:r>
            <a:r>
              <a:rPr lang="fr-FR" b="1" dirty="0"/>
              <a:t>Voyages sur mesure pour les familles et groupes.</a:t>
            </a:r>
          </a:p>
          <a:p>
            <a:r>
              <a:rPr lang="fr-FR" b="1" dirty="0"/>
              <a:t> Photographie animalière et safaris spécialisés.</a:t>
            </a:r>
          </a:p>
          <a:p>
            <a:r>
              <a:rPr lang="fr-FR" b="1" dirty="0"/>
              <a:t>	Excursions combinées avec le Kenya et la Tanzanie.</a:t>
            </a:r>
            <a:endParaRPr lang="fr-FR" dirty="0"/>
          </a:p>
          <a:p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sz="2356" dirty="0"/>
            </a:br>
            <a:br>
              <a:rPr lang="fr-FR" sz="2356" dirty="0"/>
            </a:br>
            <a:br>
              <a:rPr lang="fr-FR" sz="2356" dirty="0"/>
            </a:br>
            <a:r>
              <a:rPr lang="fr-FR" b="1" dirty="0"/>
              <a:t>Rôles et devoirs des entreprises touristiques</a:t>
            </a:r>
            <a:br>
              <a:rPr lang="fr-FR" dirty="0"/>
            </a:br>
            <a:br>
              <a:rPr lang="fr-F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 •	</a:t>
            </a:r>
            <a:r>
              <a:rPr lang="fr-FR" sz="2736" b="1" dirty="0"/>
              <a:t>Organisation des voyages et circuits touristiques.</a:t>
            </a:r>
          </a:p>
          <a:p>
            <a:pPr marL="0" indent="0">
              <a:buNone/>
            </a:pPr>
            <a:r>
              <a:rPr lang="fr-FR" sz="2736" b="1" dirty="0"/>
              <a:t>•	Gestion des réservations et de l'hébergement.</a:t>
            </a:r>
          </a:p>
          <a:p>
            <a:pPr marL="0" indent="0">
              <a:buNone/>
            </a:pPr>
            <a:r>
              <a:rPr lang="fr-FR" sz="2736" b="1" dirty="0"/>
              <a:t>•	Assistance aux voyageurs.</a:t>
            </a:r>
          </a:p>
          <a:p>
            <a:pPr marL="0" indent="0">
              <a:buNone/>
            </a:pPr>
            <a:r>
              <a:rPr lang="fr-FR" sz="2736" b="1" dirty="0"/>
              <a:t>•	Promotion du tourisme durable.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81D15-8E94-F8A7-D410-0F11C6470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Profils des clients du tourisme et Vocabulaire utile </a:t>
            </a: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530FA-7141-CE95-C963-4F0B47CD6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•	</a:t>
            </a:r>
            <a:r>
              <a:rPr lang="fr-FR" b="1" dirty="0"/>
              <a:t>Touristes internationaux et locaux.</a:t>
            </a:r>
          </a:p>
          <a:p>
            <a:pPr marL="0" indent="0">
              <a:buNone/>
            </a:pPr>
            <a:r>
              <a:rPr lang="fr-FR" b="1" dirty="0"/>
              <a:t>•	Voyageurs d'affaires.</a:t>
            </a:r>
          </a:p>
          <a:p>
            <a:pPr marL="0" indent="0">
              <a:buNone/>
            </a:pPr>
            <a:r>
              <a:rPr lang="fr-FR" b="1" dirty="0"/>
              <a:t>•	Familles en vacances.</a:t>
            </a:r>
          </a:p>
          <a:p>
            <a:pPr marL="0" indent="0">
              <a:buNone/>
            </a:pPr>
            <a:r>
              <a:rPr lang="fr-FR" b="1" dirty="0"/>
              <a:t>•	Types de préférences et de budgets</a:t>
            </a:r>
          </a:p>
          <a:p>
            <a:pPr marL="0" indent="0">
              <a:buNone/>
            </a:pPr>
            <a:r>
              <a:rPr lang="fr-FR" b="1" dirty="0"/>
              <a:t>•	Touristes d'affaires</a:t>
            </a:r>
          </a:p>
          <a:p>
            <a:pPr marL="0" indent="0">
              <a:buNone/>
            </a:pPr>
            <a:r>
              <a:rPr lang="fr-FR" b="1" dirty="0"/>
              <a:t>•	Touristes de loisirs</a:t>
            </a:r>
          </a:p>
          <a:p>
            <a:pPr marL="0" indent="0">
              <a:buNone/>
            </a:pPr>
            <a:r>
              <a:rPr lang="fr-FR" b="1" dirty="0"/>
              <a:t>•	Voyageurs en famille</a:t>
            </a:r>
          </a:p>
          <a:p>
            <a:pPr marL="0" indent="0">
              <a:buNone/>
            </a:pPr>
            <a:r>
              <a:rPr lang="fr-FR" b="1" dirty="0"/>
              <a:t>•	Aventuriers</a:t>
            </a:r>
          </a:p>
          <a:p>
            <a:pPr marL="0" indent="0">
              <a:buNone/>
            </a:pPr>
            <a:endParaRPr lang="en-UG" dirty="0"/>
          </a:p>
        </p:txBody>
      </p:sp>
    </p:spTree>
    <p:extLst>
      <p:ext uri="{BB962C8B-B14F-4D97-AF65-F5344CB8AC3E}">
        <p14:creationId xmlns:p14="http://schemas.microsoft.com/office/powerpoint/2010/main" val="3429729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64718-836B-7C47-5D26-9C7194ADB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b="1" dirty="0"/>
              <a:t>Profil des clients Vocabulaire utile </a:t>
            </a:r>
            <a:br>
              <a:rPr lang="fr-FR" dirty="0"/>
            </a:br>
            <a:endParaRPr lang="en-U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50638-B139-5A2C-0215-C6EE25BF1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fr-FR" dirty="0"/>
          </a:p>
          <a:p>
            <a:r>
              <a:rPr lang="fr-FR" sz="8511" b="1" dirty="0"/>
              <a:t>Un touriste</a:t>
            </a:r>
          </a:p>
          <a:p>
            <a:r>
              <a:rPr lang="fr-FR" sz="8511" b="1" dirty="0"/>
              <a:t>Un voyageur d'affaires</a:t>
            </a:r>
          </a:p>
          <a:p>
            <a:r>
              <a:rPr lang="fr-FR" sz="8511" b="1" dirty="0"/>
              <a:t>Un groupe scolaire</a:t>
            </a:r>
          </a:p>
          <a:p>
            <a:r>
              <a:rPr lang="fr-FR" sz="8511" b="1" dirty="0"/>
              <a:t>Un retraité</a:t>
            </a:r>
          </a:p>
          <a:p>
            <a:r>
              <a:rPr lang="fr-FR" sz="8511" b="1" dirty="0"/>
              <a:t>Un voyage de noces</a:t>
            </a:r>
          </a:p>
          <a:p>
            <a:r>
              <a:rPr lang="fr-FR" sz="8511" b="1" dirty="0"/>
              <a:t>Exercice :Associez un type de client à un service spécifique</a:t>
            </a:r>
            <a:r>
              <a:rPr lang="fr-FR" sz="8511" dirty="0"/>
              <a:t>.</a:t>
            </a:r>
            <a:endParaRPr lang="en-UG" sz="8511" dirty="0"/>
          </a:p>
        </p:txBody>
      </p:sp>
    </p:spTree>
    <p:extLst>
      <p:ext uri="{BB962C8B-B14F-4D97-AF65-F5344CB8AC3E}">
        <p14:creationId xmlns:p14="http://schemas.microsoft.com/office/powerpoint/2010/main" val="35286882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245</TotalTime>
  <Words>1188</Words>
  <Application>Microsoft Office PowerPoint</Application>
  <PresentationFormat>Custom</PresentationFormat>
  <Paragraphs>158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Garamond</vt:lpstr>
      <vt:lpstr>Organic</vt:lpstr>
      <vt:lpstr>     </vt:lpstr>
      <vt:lpstr>Objectifs du cours</vt:lpstr>
      <vt:lpstr> Identification des tour-opérateurs:Qu'est-ce qu'un tour-opérateur ? </vt:lpstr>
      <vt:lpstr> Exemples de tour-opérateurs en Ouganda et des Services offerts par ces entreprises. </vt:lpstr>
      <vt:lpstr>Suite</vt:lpstr>
      <vt:lpstr>Suite</vt:lpstr>
      <vt:lpstr>   Rôles et devoirs des entreprises touristiques  </vt:lpstr>
      <vt:lpstr>Profils des clients du tourisme et Vocabulaire utile </vt:lpstr>
      <vt:lpstr> Profil des clients Vocabulaire utile  </vt:lpstr>
      <vt:lpstr>Construction et tarification des itinéraires aériens et Vocabulaires utiles</vt:lpstr>
      <vt:lpstr>Génération de billets et cartes d'embarquement: Vocabulaire utile</vt:lpstr>
      <vt:lpstr>Construction d'un Itinéraire Aérien</vt:lpstr>
      <vt:lpstr>Billets et Cartes d'Embarquement</vt:lpstr>
      <vt:lpstr>Réservation d'hébergements et de voitures</vt:lpstr>
      <vt:lpstr> Réserver un hôtel et une voiture de location Vocabulaire utile ,Conclusion et révision</vt:lpstr>
      <vt:lpstr>   Dialogue Typique : Réservation d’hébergements et de voitures :Personnages  </vt:lpstr>
      <vt:lpstr>  Exercice 1 . Dialogue Typique : Réservation d’hébergements et de voitures 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dc:description>generated using python-pptx</dc:description>
  <cp:lastModifiedBy>USER</cp:lastModifiedBy>
  <cp:revision>37</cp:revision>
  <dcterms:created xsi:type="dcterms:W3CDTF">2013-01-27T09:14:00Z</dcterms:created>
  <dcterms:modified xsi:type="dcterms:W3CDTF">2025-02-11T07:06:24Z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ADC362E9574D4628BABF9BD9A55F5B88_13</vt:lpwstr>
  </property>
  <property fmtid="{D5CDD505-2E9C-101B-9397-08002B2CF9AE}" pid="3" name="KSOProductBuildVer">
    <vt:lpwstr>1033-12.2.0.19805</vt:lpwstr>
  </property>
</Properties>
</file>