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andy path between two hills leading to the ocean"/>
          <p:cNvSpPr/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Heron flying low over a beach with a short fence in the foreground"/>
          <p:cNvSpPr/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View of beach and sea from a grassy sand dune"/>
          <p:cNvSpPr/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–Johnny Appleseed"/>
          <p:cNvSpPr txBox="1"/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12" name="“Type a quote here.”"/>
          <p:cNvSpPr txBox="1"/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View of beach and sea from a grassy sand dune"/>
          <p:cNvSpPr/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ew of beach and sea from a grassy sand dune"/>
          <p:cNvSpPr/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eron flying low over a beach with a short fence in the foreground"/>
          <p:cNvSpPr/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andy path between two hills leading to the ocean"/>
          <p:cNvSpPr/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5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8" cy="46106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spcBef>
                <a:spcPts val="0"/>
              </a:spcBef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video" Target="https://www.youtube.com/embed/vA5Uj9Pg1VE?feature=oembed" TargetMode="External"/><Relationship Id="rId3" Type="http://schemas.openxmlformats.org/officeDocument/2006/relationships/image" Target="../media/image7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video" Target="https://www.youtube.com/embed/H6uOh1hMcFE?feature=oembed" TargetMode="External"/><Relationship Id="rId3" Type="http://schemas.openxmlformats.org/officeDocument/2006/relationships/image" Target="../media/image1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Financial Decision Making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Financial Decision Making </a:t>
            </a:r>
          </a:p>
        </p:txBody>
      </p:sp>
      <p:sp>
        <p:nvSpPr>
          <p:cNvPr id="138" name="By Ms. Aminah Balunywa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 defTabSz="759459">
              <a:defRPr sz="4968"/>
            </a:lvl1pPr>
          </a:lstStyle>
          <a:p>
            <a:pPr/>
            <a:r>
              <a:t>By Ms. Aminah Balunywa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IMG_3091.jpeg" descr="IMG_3091.jpe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3125968" y="1126913"/>
            <a:ext cx="18135601" cy="7829974"/>
          </a:xfrm>
          <a:prstGeom prst="rect">
            <a:avLst/>
          </a:prstGeom>
        </p:spPr>
      </p:pic>
      <p:sp>
        <p:nvSpPr>
          <p:cNvPr id="168" name="Identifying Cos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Identifying Costs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ask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Task</a:t>
            </a:r>
          </a:p>
        </p:txBody>
      </p:sp>
      <p:sp>
        <p:nvSpPr>
          <p:cNvPr id="171" name="Identify Auma’s expens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Identify Auma’s expenses </a:t>
            </a:r>
          </a:p>
          <a:p>
            <a:pPr/>
            <a:r>
              <a:t>Rate them from most to least important by numbering chronologically </a:t>
            </a:r>
          </a:p>
          <a:p>
            <a:pPr/>
            <a:r>
              <a:t>Rationalize why you made that choice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Assets Vs Liabilities"/>
          <p:cNvSpPr txBox="1"/>
          <p:nvPr>
            <p:ph type="title"/>
          </p:nvPr>
        </p:nvSpPr>
        <p:spPr>
          <a:xfrm>
            <a:off x="635000" y="10739764"/>
            <a:ext cx="23114000" cy="2006601"/>
          </a:xfrm>
          <a:prstGeom prst="rect">
            <a:avLst/>
          </a:prstGeom>
        </p:spPr>
        <p:txBody>
          <a:bodyPr/>
          <a:lstStyle/>
          <a:p>
            <a:pPr/>
            <a:r>
              <a:t>Assets Vs Liabilities </a:t>
            </a:r>
          </a:p>
        </p:txBody>
      </p:sp>
      <p:pic>
        <p:nvPicPr>
          <p:cNvPr id="174" name="Assets and Liabilities Defined, Explained and Compared in One Minute" descr="Assets and Liabilities Defined, Explained and Compared in One Minute"/>
          <p:cNvPicPr>
            <a:picLocks noChangeAspect="0"/>
          </p:cNvPicPr>
          <p:nvPr>
            <a:videoFile xmlns:mc="http://schemas.openxmlformats.org/markup-compatibility/2006" xmlns:aiw="http://developer.apple.com/namespaces/iwork" r:link="rId2" mc:Ignorable="aiw" aiw:title="Assets and Liabilities Defined, Explained and Compared in One Minute" aiw:author="One Minute Economics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4064000" y="1467690"/>
            <a:ext cx="16256000" cy="91440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80000">
                <p:cTn id="7" fill="hold" display="0">
                  <p:stCondLst>
                    <p:cond delay="indefinite"/>
                  </p:stCondLst>
                </p:cTn>
                <p:tgtEl>
                  <p:spTgt spid="174"/>
                </p:tgtEl>
              </p:cMediaNode>
            </p:video>
            <p:seq concurrent="1" prevAc="none" nextAc="seek">
              <p:cTn id="8" evtFilter="cancelBubble" nodeType="interactiveSeq" restart="whenNotActive" fill="hold">
                <p:stCondLst>
                  <p:cond delay="0" evt="onClick">
                    <p:tgtEl>
                      <p:spTgt spid="174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17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At the end of the da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At the end of the day</a:t>
            </a:r>
          </a:p>
        </p:txBody>
      </p:sp>
      <p:sp>
        <p:nvSpPr>
          <p:cNvPr id="177" name="Get rid of present bia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Get rid of present bias</a:t>
            </a:r>
          </a:p>
          <a:p>
            <a:pPr/>
            <a:r>
              <a:t>Learn to think long term</a:t>
            </a:r>
          </a:p>
          <a:p>
            <a:pPr/>
            <a:r>
              <a:t>Get a policy for how you deal with certain things. </a:t>
            </a:r>
          </a:p>
          <a:p>
            <a:pPr/>
            <a:r>
              <a:t>Stay within your budget.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Financial Decisions Mak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Financial Decisions Making</a:t>
            </a:r>
          </a:p>
        </p:txBody>
      </p:sp>
      <p:sp>
        <p:nvSpPr>
          <p:cNvPr id="141" name="Financial Decision making…"/>
          <p:cNvSpPr txBox="1"/>
          <p:nvPr>
            <p:ph type="body" idx="1"/>
          </p:nvPr>
        </p:nvSpPr>
        <p:spPr>
          <a:xfrm>
            <a:off x="3325719" y="776501"/>
            <a:ext cx="17233691" cy="9296401"/>
          </a:xfrm>
          <a:prstGeom prst="rect">
            <a:avLst/>
          </a:prstGeom>
        </p:spPr>
        <p:txBody>
          <a:bodyPr/>
          <a:lstStyle/>
          <a:p>
            <a:pPr marL="0" indent="0" defTabSz="12700">
              <a:spcBef>
                <a:spcPts val="0"/>
              </a:spcBef>
              <a:buSzTx/>
              <a:buNone/>
              <a:defRPr sz="450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0" indent="0" defTabSz="127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500">
                <a:latin typeface="Helvetica"/>
                <a:ea typeface="Helvetica"/>
                <a:cs typeface="Helvetica"/>
                <a:sym typeface="Helvetica"/>
              </a:defRPr>
            </a:pPr>
            <a:r>
              <a:t>Financial Decision making</a:t>
            </a:r>
          </a:p>
          <a:p>
            <a:pPr marL="0" indent="0" defTabSz="127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500">
                <a:latin typeface="Helvetica"/>
                <a:ea typeface="Helvetica"/>
                <a:cs typeface="Helvetica"/>
                <a:sym typeface="Helvetica"/>
              </a:defRPr>
            </a:pPr>
            <a:r>
              <a:t>• The Art of Financial Decision making</a:t>
            </a:r>
          </a:p>
          <a:p>
            <a:pPr marL="0" indent="0" defTabSz="127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500">
                <a:latin typeface="Helvetica"/>
                <a:ea typeface="Helvetica"/>
                <a:cs typeface="Helvetica"/>
                <a:sym typeface="Helvetica"/>
              </a:defRPr>
            </a:pPr>
            <a:r>
              <a:t>• Opportunity Cost</a:t>
            </a:r>
          </a:p>
          <a:p>
            <a:pPr marL="0" indent="0" defTabSz="127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500">
                <a:latin typeface="Helvetica"/>
                <a:ea typeface="Helvetica"/>
                <a:cs typeface="Helvetica"/>
                <a:sym typeface="Helvetica"/>
              </a:defRPr>
            </a:pPr>
            <a:r>
              <a:t>• Making Choices and Identifying</a:t>
            </a:r>
          </a:p>
          <a:p>
            <a:pPr marL="0" indent="0" defTabSz="127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500">
                <a:latin typeface="Helvetica"/>
                <a:ea typeface="Helvetica"/>
                <a:cs typeface="Helvetica"/>
                <a:sym typeface="Helvetica"/>
              </a:defRPr>
            </a:pPr>
            <a:r>
              <a:t>Costs</a:t>
            </a:r>
          </a:p>
          <a:p>
            <a:pPr marL="0" indent="0" defTabSz="127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500">
                <a:latin typeface="Helvetica"/>
                <a:ea typeface="Helvetica"/>
                <a:cs typeface="Helvetica"/>
                <a:sym typeface="Helvetica"/>
              </a:defRPr>
            </a:pPr>
            <a:r>
              <a:t>• Assets Vs Liabilities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he art of financial decision mak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34694">
              <a:defRPr sz="9968"/>
            </a:lvl1pPr>
          </a:lstStyle>
          <a:p>
            <a:pPr/>
            <a:r>
              <a:t>The art of financial decision making</a:t>
            </a:r>
          </a:p>
        </p:txBody>
      </p:sp>
      <p:pic>
        <p:nvPicPr>
          <p:cNvPr id="144" name="The Art of Decision Making | Bedros Keuilian | Mindset" descr="The Art of Decision Making | Bedros Keuilian | Mindset"/>
          <p:cNvPicPr>
            <a:picLocks noChangeAspect="0"/>
          </p:cNvPicPr>
          <p:nvPr>
            <a:videoFile xmlns:mc="http://schemas.openxmlformats.org/markup-compatibility/2006" xmlns:aiw="http://developer.apple.com/namespaces/iwork" r:link="rId2" mc:Ignorable="aiw" aiw:title="The Art of Decision Making | Bedros Keuilian | Mindset" aiw:author="Bedros Keuilian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4064000" y="3175000"/>
            <a:ext cx="16256000" cy="9144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80000">
                <p:cTn id="7" fill="hold" display="0">
                  <p:stCondLst>
                    <p:cond delay="indefinite"/>
                  </p:stCondLst>
                </p:cTn>
                <p:tgtEl>
                  <p:spTgt spid="144"/>
                </p:tgtEl>
              </p:cMediaNode>
            </p:video>
            <p:seq concurrent="1" prevAc="none" nextAc="seek">
              <p:cTn id="8" evtFilter="cancelBubble" nodeType="interactiveSeq" restart="whenNotActive" fill="hold">
                <p:stCondLst>
                  <p:cond delay="0" evt="onClick">
                    <p:tgtEl>
                      <p:spTgt spid="144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14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How to make strategic decis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00735">
              <a:defRPr sz="10864"/>
            </a:lvl1pPr>
          </a:lstStyle>
          <a:p>
            <a:pPr/>
            <a:r>
              <a:t>How to make strategic decisions </a:t>
            </a:r>
          </a:p>
        </p:txBody>
      </p:sp>
      <p:sp>
        <p:nvSpPr>
          <p:cNvPr id="147" name="Understanding Bias. Eg confirmation bias favor information that confirms what we know. Availability bias. Base decisions on easily remembered informa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Understanding Bias. Eg confirmation bias favor information that confirms what we know. Availability bias. Base decisions on easily remembered information </a:t>
            </a:r>
          </a:p>
          <a:p>
            <a:pPr/>
            <a:r>
              <a:t>Balanxe between emotions and logic</a:t>
            </a:r>
          </a:p>
          <a:p>
            <a:pPr/>
            <a:r>
              <a:t>Look at the future vs now</a:t>
            </a:r>
          </a:p>
          <a:p>
            <a:pPr/>
            <a:r>
              <a:t>Scenario planning. Think about what will happen and get a solution for it now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IMG_3090.jpeg" descr="IMG_3090.jpe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3444995" y="673100"/>
            <a:ext cx="17497547" cy="8737600"/>
          </a:xfrm>
          <a:prstGeom prst="rect">
            <a:avLst/>
          </a:prstGeom>
        </p:spPr>
      </p:pic>
      <p:sp>
        <p:nvSpPr>
          <p:cNvPr id="150" name="The Key to making great financial decis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60400">
              <a:defRPr sz="8960"/>
            </a:lvl1pPr>
          </a:lstStyle>
          <a:p>
            <a:pPr/>
            <a:r>
              <a:t>The Key to making great financial decisions </a:t>
            </a:r>
          </a:p>
        </p:txBody>
      </p:sp>
      <p:sp>
        <p:nvSpPr>
          <p:cNvPr id="151" name="Double-tap to edit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G_3089.jpeg" descr="IMG_3089.jpe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6105925" y="756228"/>
            <a:ext cx="10748220" cy="10748220"/>
          </a:xfrm>
          <a:prstGeom prst="rect">
            <a:avLst/>
          </a:prstGeom>
        </p:spPr>
      </p:pic>
      <p:sp>
        <p:nvSpPr>
          <p:cNvPr id="154" name="Opportunity Cost"/>
          <p:cNvSpPr txBox="1"/>
          <p:nvPr>
            <p:ph type="title"/>
          </p:nvPr>
        </p:nvSpPr>
        <p:spPr>
          <a:xfrm>
            <a:off x="-265141" y="11239500"/>
            <a:ext cx="23114001" cy="2006600"/>
          </a:xfrm>
          <a:prstGeom prst="rect">
            <a:avLst/>
          </a:prstGeom>
        </p:spPr>
        <p:txBody>
          <a:bodyPr/>
          <a:lstStyle/>
          <a:p>
            <a:pPr/>
            <a:r>
              <a:t>Opportunity Cost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IMG_3092.jpeg" descr="IMG_3092.jpe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21231" t="0" r="21231" b="0"/>
          <a:stretch>
            <a:fillRect/>
          </a:stretch>
        </p:blipFill>
        <p:spPr>
          <a:xfrm>
            <a:off x="13169900" y="3149600"/>
            <a:ext cx="9525000" cy="9296400"/>
          </a:xfrm>
          <a:prstGeom prst="rect">
            <a:avLst/>
          </a:prstGeom>
        </p:spPr>
      </p:pic>
      <p:sp>
        <p:nvSpPr>
          <p:cNvPr id="157" name="Making Choic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Making Choices </a:t>
            </a:r>
          </a:p>
        </p:txBody>
      </p:sp>
      <p:sp>
        <p:nvSpPr>
          <p:cNvPr id="158" name="You are going to make choices on what to spend on.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You are going to make choices on what to spend on. </a:t>
            </a:r>
          </a:p>
          <a:p>
            <a:pPr/>
            <a:r>
              <a:t>Needs vs Loves vs Wants </a:t>
            </a:r>
          </a:p>
          <a:p>
            <a:pPr/>
            <a:r>
              <a:t>Financial Priotization</a:t>
            </a:r>
          </a:p>
          <a:p>
            <a:pPr/>
            <a:r>
              <a:t>Understand the difference between a need and want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Heron flying low over a beach with a short fence in the foreground" descr="Heron flying low over a beach with a short fence in the foreground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2955" t="0" r="13987" b="0"/>
          <a:stretch>
            <a:fillRect/>
          </a:stretch>
        </p:blipFill>
        <p:spPr>
          <a:xfrm>
            <a:off x="13165980" y="952500"/>
            <a:ext cx="9525001" cy="11468100"/>
          </a:xfrm>
          <a:prstGeom prst="rect">
            <a:avLst/>
          </a:prstGeom>
        </p:spPr>
      </p:pic>
      <p:sp>
        <p:nvSpPr>
          <p:cNvPr id="161" name="Making Choic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Making Choices</a:t>
            </a:r>
          </a:p>
        </p:txBody>
      </p:sp>
      <p:sp>
        <p:nvSpPr>
          <p:cNvPr id="162" name="You also need to make the conscious choice to stay with in your budget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You also need to make the conscious choice to stay with in your budget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Identifying Cos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Identifying Costs</a:t>
            </a:r>
          </a:p>
        </p:txBody>
      </p:sp>
      <p:sp>
        <p:nvSpPr>
          <p:cNvPr id="165" name="Understand the difference between a need and wan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Understand the difference between a need and want </a:t>
            </a:r>
          </a:p>
          <a:p>
            <a:pPr/>
            <a:r>
              <a:t>Depends on your unique situation &amp; goals </a:t>
            </a:r>
          </a:p>
          <a:p>
            <a:pPr/>
            <a:r>
              <a:t>Write down your expenses for at least 3 months for you to get a rough understanding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59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59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