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63" r:id="rId4"/>
    <p:sldId id="257" r:id="rId5"/>
    <p:sldId id="258" r:id="rId6"/>
    <p:sldId id="259" r:id="rId7"/>
    <p:sldId id="260" r:id="rId8"/>
    <p:sldId id="261" r:id="rId9"/>
    <p:sldId id="265" r:id="rId10"/>
    <p:sldId id="264" r:id="rId11"/>
    <p:sldId id="266" r:id="rId12"/>
    <p:sldId id="267" r:id="rId13"/>
    <p:sldId id="269" r:id="rId14"/>
    <p:sldId id="268" r:id="rId15"/>
    <p:sldId id="270" r:id="rId16"/>
  </p:sldIdLst>
  <p:sldSz cx="12192000" cy="6858000"/>
  <p:notesSz cx="6797675" cy="9928225"/>
  <p:defaultTextStyle>
    <a:defPPr>
      <a:defRPr lang="en-U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9" d="100"/>
          <a:sy n="89" d="100"/>
        </p:scale>
        <p:origin x="61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3D3FD3-2A75-4662-9668-4B49944D16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70369B-FE24-4063-8E22-1AD01878DF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17A164-E1F8-4793-8B11-2FA6B5F81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B795F-9F1A-4E81-8B5C-E8948DCE2097}" type="datetimeFigureOut">
              <a:rPr lang="en-UG" smtClean="0"/>
              <a:t>18/10/2025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054D89-89A7-4B95-9265-D7393922A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F1786D-DC58-40E9-B182-C23855D25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7998E-4844-45D5-B9AE-DE912C84FED1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508079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D7AE5-6748-4964-BAD8-9DEBD566F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1411C6-2F57-46A8-B4EA-D6F2370509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F7DA94-97AA-475A-B2C4-BE022A8E5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B795F-9F1A-4E81-8B5C-E8948DCE2097}" type="datetimeFigureOut">
              <a:rPr lang="en-UG" smtClean="0"/>
              <a:t>18/10/2025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D78645-25D0-4709-A2A6-63E540108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007243-CA73-4EB7-AC8E-D5D84BEC3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7998E-4844-45D5-B9AE-DE912C84FED1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688170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C4FDC6-5C20-4CDC-977B-187FE2BFE3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3FD504-DA14-44E7-8183-E1C53CB7B5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D09057-2DA0-4232-8539-1823D547B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B795F-9F1A-4E81-8B5C-E8948DCE2097}" type="datetimeFigureOut">
              <a:rPr lang="en-UG" smtClean="0"/>
              <a:t>18/10/2025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362915-A3A4-4E89-82D4-B064F7C7D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CDB3AB-BCBA-45E0-8444-C2CB0724B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7998E-4844-45D5-B9AE-DE912C84FED1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186853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073AF-906D-4585-A5DD-47114D46AE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E0C049-A427-48C6-B32E-189C9F0AA1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7D391C-553E-455D-953A-55C71E190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B795F-9F1A-4E81-8B5C-E8948DCE2097}" type="datetimeFigureOut">
              <a:rPr lang="en-UG" smtClean="0"/>
              <a:t>18/10/2025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B7086C-56AF-4A8C-BD39-881054795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021B8B-AEEE-4E2E-8A95-D157BD0A5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7998E-4844-45D5-B9AE-DE912C84FED1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3716400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CE8E0-7A11-4671-81EC-1E59785CF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7436A9-A028-4EC8-9E5F-D843385E46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6FA016-0259-42D0-ACF9-21524F052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B795F-9F1A-4E81-8B5C-E8948DCE2097}" type="datetimeFigureOut">
              <a:rPr lang="en-UG" smtClean="0"/>
              <a:t>18/10/2025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5CE0F0-5006-444D-9FE8-70C3A45A2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0FD26B-CE1F-4C59-A98A-82DF5778D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7998E-4844-45D5-B9AE-DE912C84FED1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4269272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02F59-9315-4428-98DC-77D61CE6D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FF2F35-84CE-4E83-8496-F3D6515FF9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A3AFB6-0875-4E8D-BADB-40B47A1946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837626-A0F9-4A8B-BAD8-3B1BF6935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B795F-9F1A-4E81-8B5C-E8948DCE2097}" type="datetimeFigureOut">
              <a:rPr lang="en-UG" smtClean="0"/>
              <a:t>18/10/2025</a:t>
            </a:fld>
            <a:endParaRPr lang="en-U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A026D1-93F1-4C4A-AF43-48810D6F7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2974D9-72AD-4320-BC75-2B3522120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7998E-4844-45D5-B9AE-DE912C84FED1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4103192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4EF645-B80E-4018-BEDD-AACDF06C6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42F2B9-A0A7-439B-BBE6-867648C850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669B8F-23D5-4D58-BFD0-639A1E8580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46728E-16BB-4FBD-85B8-0BD80D25AC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4C4CC7-BD06-4794-8DCD-06F9CE0F43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6ECC4A-FDBD-48D3-841C-558B6031E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B795F-9F1A-4E81-8B5C-E8948DCE2097}" type="datetimeFigureOut">
              <a:rPr lang="en-UG" smtClean="0"/>
              <a:t>18/10/2025</a:t>
            </a:fld>
            <a:endParaRPr lang="en-U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251CA9-7240-4016-B958-F75510D2A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479234-BB73-4C80-B39E-93B8E3777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7998E-4844-45D5-B9AE-DE912C84FED1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4122407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A52BC5-5704-43D5-8608-404F77DDF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92D76D-5C95-44AD-B214-480C0651B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B795F-9F1A-4E81-8B5C-E8948DCE2097}" type="datetimeFigureOut">
              <a:rPr lang="en-UG" smtClean="0"/>
              <a:t>18/10/2025</a:t>
            </a:fld>
            <a:endParaRPr lang="en-U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BC57AF-A4C1-47B0-9AC2-FD368E853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FF7967-511D-4C8E-9441-0F030FE40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7998E-4844-45D5-B9AE-DE912C84FED1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2629874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9BDFF3-6600-463F-945A-2F344F4C1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B795F-9F1A-4E81-8B5C-E8948DCE2097}" type="datetimeFigureOut">
              <a:rPr lang="en-UG" smtClean="0"/>
              <a:t>18/10/2025</a:t>
            </a:fld>
            <a:endParaRPr lang="en-U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014179-7565-491B-8E8B-ACBE4CED6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6E435B-CEB2-443B-A096-307F4C4BB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7998E-4844-45D5-B9AE-DE912C84FED1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2286000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0FA4BF-CC3C-4AD2-AF4C-06220B7424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8CCB7A-724F-429E-8178-A3B6688188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7130EA-FCF1-4C5C-934F-B85935B4F2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C1FA25-331C-45DA-81FF-B2438BD4C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B795F-9F1A-4E81-8B5C-E8948DCE2097}" type="datetimeFigureOut">
              <a:rPr lang="en-UG" smtClean="0"/>
              <a:t>18/10/2025</a:t>
            </a:fld>
            <a:endParaRPr lang="en-U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16FF7C-5D0D-46A1-985C-74D3E4494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EE51F7-C780-4FCD-9CB7-1E6078178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7998E-4844-45D5-B9AE-DE912C84FED1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8144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C6E93-C3D9-4786-9F24-9B3D22D3BE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79B49B-F7DE-4205-8176-71B978E5C0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7CF5DC-E099-433D-BA88-EA7AC6796B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A2E95F-BF07-4A3E-8BEF-5B758F72C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B795F-9F1A-4E81-8B5C-E8948DCE2097}" type="datetimeFigureOut">
              <a:rPr lang="en-UG" smtClean="0"/>
              <a:t>18/10/2025</a:t>
            </a:fld>
            <a:endParaRPr lang="en-U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415C92-A8F5-4863-9145-A16B1580E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51849A-F23D-4299-8AB0-B5D998BD9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7998E-4844-45D5-B9AE-DE912C84FED1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2513730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90F58F0-A969-4B3A-B295-7D550AA0E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402A23-F2A3-4864-BB14-6C87F58F8E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A69812-2075-4EAE-818C-AB400972F5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6B795F-9F1A-4E81-8B5C-E8948DCE2097}" type="datetimeFigureOut">
              <a:rPr lang="en-UG" smtClean="0"/>
              <a:t>18/10/2025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15682A-2D25-4DB2-8EE0-F228592040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F8DBC9-3CA1-4113-8345-9FC532A500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27998E-4844-45D5-B9AE-DE912C84FED1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2271246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B1AF0-81A0-43FB-B135-F39D121B2B8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6C1A4C-176B-4344-ADB5-EBDDC316823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9038674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C85FA-C539-43B9-91DF-D410B9125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Causes of Non Performing Loans</a:t>
            </a:r>
            <a:endParaRPr lang="en-UG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51A47B-EB88-4659-B07C-C14029AB9F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Macroeconomic and External Causes</a:t>
            </a:r>
          </a:p>
          <a:p>
            <a:r>
              <a:rPr lang="en-US" dirty="0"/>
              <a:t>Economic downturns; recessions, inflation, or currency depreciation reducing borrower income and repayment capacity.</a:t>
            </a:r>
          </a:p>
          <a:p>
            <a:r>
              <a:rPr lang="en-US" dirty="0"/>
              <a:t>Sector-specific shocks; e.g., falling commodity prices hurting farmers or traders in export markets.</a:t>
            </a:r>
          </a:p>
          <a:p>
            <a:r>
              <a:rPr lang="en-US" dirty="0"/>
              <a:t>Political instability and insecurity; discourages investment and disrupts borrower businesses.</a:t>
            </a:r>
          </a:p>
          <a:p>
            <a:r>
              <a:rPr lang="en-US" dirty="0"/>
              <a:t>Regulatory and legal challenges; weak enforcement of contracts, slow court processes, or inadequate insolvency frameworks.</a:t>
            </a:r>
          </a:p>
          <a:p>
            <a:r>
              <a:rPr lang="en-US" dirty="0"/>
              <a:t>Natural disasters; floods, droughts, pandemics (like COVID-19) disrupting business cash flows.</a:t>
            </a:r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20280358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48E0D-24A6-4C5F-B342-B45C09D49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Impact of non performing loan</a:t>
            </a:r>
            <a:endParaRPr lang="en-UG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67F07D-93DA-492D-8A2C-7F7DEA4E64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Financial Impact</a:t>
            </a:r>
          </a:p>
          <a:p>
            <a:r>
              <a:rPr lang="en-US" dirty="0"/>
              <a:t>Reduced Interest Income</a:t>
            </a:r>
          </a:p>
          <a:p>
            <a:r>
              <a:rPr lang="en-US" dirty="0"/>
              <a:t>NPLs stop generating interest, directly cutting into banks’ core revenue stream.</a:t>
            </a:r>
          </a:p>
          <a:p>
            <a:r>
              <a:rPr lang="en-US" dirty="0"/>
              <a:t>Increased Provisioning &amp; Write-offs; Lenders must set aside provisions (reserves) to cover potential losses, reducing net profits.</a:t>
            </a:r>
          </a:p>
          <a:p>
            <a:r>
              <a:rPr lang="en-US" dirty="0"/>
              <a:t>Capital Erosion; High NPL levels consume bank capital, weakening capital adequacy ratios.</a:t>
            </a:r>
          </a:p>
          <a:p>
            <a:r>
              <a:rPr lang="en-US" dirty="0"/>
              <a:t>Liquidity Pressure; Funds locked in bad loans cannot be recycled into new lending, constraining cash flow.</a:t>
            </a:r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25314573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EB2EC2-279E-42A4-840E-3AD3B82E3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Impact of non performing loan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483CC0-1F47-446C-ACF9-09C931796A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Operational Impact</a:t>
            </a:r>
          </a:p>
          <a:p>
            <a:r>
              <a:rPr lang="en-US" dirty="0"/>
              <a:t>Higher Recovery Costs; Legal processes, collateral repossession, and recovery staff add significant costs.</a:t>
            </a:r>
          </a:p>
          <a:p>
            <a:r>
              <a:rPr lang="en-US" dirty="0"/>
              <a:t>Diversion of Management Attention; Senior management must spend time managing problem loans instead of focusing on growth.</a:t>
            </a:r>
          </a:p>
          <a:p>
            <a:r>
              <a:rPr lang="en-US" dirty="0"/>
              <a:t>Strained Customer Relationships; Aggressive recovery actions (seizure of assets, litigation) may damage reputation.</a:t>
            </a:r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8581926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9678CC-2C8B-4D92-BE0E-6DB32F071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Impact of non performing loan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ECAF59-B248-4081-810B-BB04114F1A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Strategic / Market Impact</a:t>
            </a:r>
          </a:p>
          <a:p>
            <a:r>
              <a:rPr lang="en-US" dirty="0"/>
              <a:t>Reduced Lending Capacity; With capital tied up in NPLs, banks become cautious and reduce new lending, especially to SMEs and risky sectors.</a:t>
            </a:r>
          </a:p>
          <a:p>
            <a:r>
              <a:rPr lang="en-US" dirty="0"/>
              <a:t>Loss of Competitiveness; High NPLs make lenders charge higher interest rates to cover risks, discouraging borrowers.</a:t>
            </a:r>
          </a:p>
          <a:p>
            <a:r>
              <a:rPr lang="en-US" dirty="0"/>
              <a:t>Reputation Risk; Persistent high NPL ratios can harm investor, depositor, and regulator confidence.</a:t>
            </a:r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17070738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0B8B9-0EBE-4E3E-BEAC-7176376665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Impact of non performing loan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EBD7EC-D0A4-425E-B157-D4C69967C5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Regulatory &amp; Compliance Impact</a:t>
            </a:r>
          </a:p>
          <a:p>
            <a:r>
              <a:rPr lang="en-US" dirty="0"/>
              <a:t>Stricter Supervision; Regulators may impose corrective actions, restrictions, or higher capital requirements.</a:t>
            </a:r>
          </a:p>
          <a:p>
            <a:r>
              <a:rPr lang="en-US" dirty="0"/>
              <a:t>Increased Risk of Sanctions; Non-compliance with provisioning guidelines (e.g., IFRS 9, central bank rules) may attract penalties.</a:t>
            </a:r>
          </a:p>
          <a:p>
            <a:r>
              <a:rPr lang="en-US" dirty="0"/>
              <a:t>Potential Insolvency; If unchecked, NPLs can push a bank into failure, triggering mergers, bailouts, or liquidation.</a:t>
            </a:r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16062977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CA489-24E0-49E8-B867-239FF5BD6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60C37B-B17B-4A04-B0BF-4FE38F6AD6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Strategies to curb NPLs in banks </a:t>
            </a:r>
          </a:p>
          <a:p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626870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734E4-DF69-478F-B5FA-2A8D10BE70F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0C5E8F-BECB-44A0-99C4-CF5E5F40D01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NON PERFORMING LOANS</a:t>
            </a:r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469752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8DCF5-E355-43A0-BA6D-A981136B6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Non performing loans</a:t>
            </a:r>
            <a:br>
              <a:rPr lang="en-UG" dirty="0"/>
            </a:b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1C826C-98F5-4390-890B-923E8759C5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non-performing loan (NPL) is a loan in which the borrower is in default and has not paid the agreed principal and interest repayments for a specified period. </a:t>
            </a:r>
          </a:p>
          <a:p>
            <a:r>
              <a:rPr lang="en-US" dirty="0"/>
              <a:t>Usually, banks classify loans as non-performing loans when the repayments of principal and interest are due for more than 90 days or depending on the terms of the loan agreement. </a:t>
            </a:r>
          </a:p>
          <a:p>
            <a:r>
              <a:rPr lang="en-US" dirty="0"/>
              <a:t>As soon as a loan is classified as an NPL, it means that the likelihood of receiving repayments are significantly lower.</a:t>
            </a:r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17292980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22BB4-E689-4F0B-8117-59ED0AD13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Non performing loans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BC35FB-E669-480A-9E28-BAF6AC083D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000" dirty="0"/>
          </a:p>
          <a:p>
            <a:r>
              <a:rPr lang="en-US" sz="2000" dirty="0"/>
              <a:t>According to the International Monetary Fund (IMF), a loan can become non-performing in the following ways</a:t>
            </a:r>
          </a:p>
          <a:p>
            <a:r>
              <a:rPr lang="en-US" sz="2000" dirty="0"/>
              <a:t>Loan installments of principal and interest are at least 90 days due, and the lender no longer believes the borrowers will honor their debt obligations. </a:t>
            </a:r>
          </a:p>
          <a:p>
            <a:r>
              <a:rPr lang="en-US" sz="2000" dirty="0"/>
              <a:t>Ninety (90) days’ worth of interest payments are capitalized, refinanced, or delayed due to changes in the loan agreement.</a:t>
            </a:r>
          </a:p>
          <a:p>
            <a:r>
              <a:rPr lang="en-US" sz="2000" dirty="0"/>
              <a:t>Payments of principal and interest are less than 90 days overdue, and there are reasons to doubt that the borrower will not pay the outstanding loan in full.</a:t>
            </a:r>
          </a:p>
          <a:p>
            <a:endParaRPr lang="en-UG" sz="2000" dirty="0"/>
          </a:p>
        </p:txBody>
      </p:sp>
    </p:spTree>
    <p:extLst>
      <p:ext uri="{BB962C8B-B14F-4D97-AF65-F5344CB8AC3E}">
        <p14:creationId xmlns:p14="http://schemas.microsoft.com/office/powerpoint/2010/main" val="3164857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67C89-C266-4019-8D0B-2E1602FC8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Classification of Non Performing Loans</a:t>
            </a:r>
            <a:endParaRPr lang="en-UG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099377-35D7-4A81-98C9-8E69E09EA4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Financial Institutions (Credit Classification and Provision) Regulations 2005 (FICCP Regulations)require SFIs to report to BOU on a quarterly basis on non-performing credit facilities. </a:t>
            </a:r>
          </a:p>
          <a:p>
            <a:r>
              <a:rPr lang="en-US" dirty="0"/>
              <a:t>They are also required to classify loans into Normal Risk (Pass), Watch (Special Mention), Substandard, Doubtful and Loss categories according to specified criteria. </a:t>
            </a:r>
          </a:p>
          <a:p>
            <a:r>
              <a:rPr lang="en-US" dirty="0"/>
              <a:t>SFIs then have to make special provisioning for the non-performing loans i.e. the Substandard, Doubtful and Loss categories. Provisioning means that the SFIs have to set aside capital to cover the losses from those non-performing loans.</a:t>
            </a:r>
            <a:endParaRPr lang="en-UG" dirty="0"/>
          </a:p>
          <a:p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1118972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51B459-8083-4A94-A374-183E8E7BD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Classification of Non Performing Loans</a:t>
            </a:r>
            <a:endParaRPr lang="en-UG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3F86F5-DB34-4F00-8941-E4941F3D8F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Credit facilities can be classified into the following five categories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AutoNum type="alphaLcParenBoth"/>
            </a:pPr>
            <a:r>
              <a:rPr lang="en-US" dirty="0"/>
              <a:t>Normal Risk (Pass); credit facility with fixed repayment which is up-to-date in payments; and an overdraft or credit facility without fixed repayment which is operating within the approved limit; with unexpired credit line; with interest charges covered by deposits.</a:t>
            </a:r>
          </a:p>
          <a:p>
            <a:pPr marL="514350" indent="-514350">
              <a:buAutoNum type="alphaLcParenBoth"/>
            </a:pPr>
            <a:endParaRPr lang="en-US" dirty="0"/>
          </a:p>
          <a:p>
            <a:pPr marL="514350" indent="-514350">
              <a:buAutoNum type="alphaLcParenBoth"/>
            </a:pPr>
            <a:r>
              <a:rPr lang="en-US" dirty="0"/>
              <a:t>Watch (Special Mention); - when the principal or interest is due and unpaid for one month to less than ninety days; the interest charges for thirty days to less than ninety days have been capitalized, refinanced or rolled - over; or</a:t>
            </a:r>
            <a:br>
              <a:rPr lang="en-US" dirty="0"/>
            </a:br>
            <a:r>
              <a:rPr lang="en-US" dirty="0"/>
              <a:t> for an overdraft or credit facility without fixed repayment dates; when the approved limit has been exceeded for thirty days to less than ninety days; </a:t>
            </a:r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42077662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FE9170-E5F7-4C23-B237-1AE20F628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Classification of Non Performing Loans</a:t>
            </a:r>
            <a:endParaRPr lang="en-UG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02CC2-4EE5-40AE-AE4E-181E9076E4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(c) Substandard; - which principal or interest remain unpaid or where credit line is exceeded or expired, for ninety days to less than one hundred and eighty days.</a:t>
            </a:r>
          </a:p>
          <a:p>
            <a:pPr marL="0" indent="0">
              <a:buNone/>
            </a:pPr>
            <a:br>
              <a:rPr lang="en-US" dirty="0"/>
            </a:br>
            <a:r>
              <a:rPr lang="en-US" dirty="0"/>
              <a:t>(d) Doubtful; - principal or interest remains unpaid or where credit line is exceeded or expired, for one hundred and eighty days to less than one year.</a:t>
            </a:r>
          </a:p>
          <a:p>
            <a:pPr marL="0" indent="0">
              <a:buNone/>
            </a:pPr>
            <a:r>
              <a:rPr lang="en-US" dirty="0"/>
              <a:t>(e) Loss. - which principal or interest remains unpaid or where credit line is exceeded or expired, for one year or more</a:t>
            </a:r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8653822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CF3FAC-17F7-4C5E-A420-19F5A86AF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Causes of Non Performing Loans</a:t>
            </a:r>
            <a:endParaRPr lang="en-UG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A92FC7-BCE9-406C-9820-14B9FEE27A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Borrower related factors</a:t>
            </a:r>
          </a:p>
          <a:p>
            <a:r>
              <a:rPr lang="en-US" dirty="0"/>
              <a:t>Unexpected events affecting the borrower’s financial situation e.g., Losing a job, Loss of income sources</a:t>
            </a:r>
          </a:p>
          <a:p>
            <a:r>
              <a:rPr lang="en-US" dirty="0"/>
              <a:t>Mismanagement of finances by the borrower e.g., diversion of funds</a:t>
            </a:r>
          </a:p>
          <a:p>
            <a:r>
              <a:rPr lang="en-US" dirty="0"/>
              <a:t>Poor business management – lack of financial literacy, weak accounting, or poor entrepreneurial skills leading to business failure.</a:t>
            </a:r>
          </a:p>
        </p:txBody>
      </p:sp>
    </p:spTree>
    <p:extLst>
      <p:ext uri="{BB962C8B-B14F-4D97-AF65-F5344CB8AC3E}">
        <p14:creationId xmlns:p14="http://schemas.microsoft.com/office/powerpoint/2010/main" val="39362968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D6159C-D81E-4383-BA50-76CF0AFA2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Causes of Non Performing Loans</a:t>
            </a:r>
            <a:endParaRPr lang="en-UG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5723C7-C05C-4519-BEEA-ACE1B55879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Bank / Institution related factors</a:t>
            </a:r>
          </a:p>
          <a:p>
            <a:r>
              <a:rPr lang="en-US" dirty="0"/>
              <a:t>inappropriate loan product design </a:t>
            </a:r>
          </a:p>
          <a:p>
            <a:r>
              <a:rPr lang="en-US" dirty="0"/>
              <a:t>Poor loan appraisal and risk analysis </a:t>
            </a:r>
          </a:p>
          <a:p>
            <a:r>
              <a:rPr lang="en-US" dirty="0"/>
              <a:t>Ineffective information systems</a:t>
            </a:r>
          </a:p>
          <a:p>
            <a:r>
              <a:rPr lang="en-US" dirty="0"/>
              <a:t>Lack of follow up activities </a:t>
            </a:r>
          </a:p>
          <a:p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1894682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779</TotalTime>
  <Words>1007</Words>
  <Application>Microsoft Office PowerPoint</Application>
  <PresentationFormat>Widescreen</PresentationFormat>
  <Paragraphs>68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Non performing loans </vt:lpstr>
      <vt:lpstr>Non performing loans</vt:lpstr>
      <vt:lpstr>Classification of Non Performing Loans</vt:lpstr>
      <vt:lpstr>Classification of Non Performing Loans</vt:lpstr>
      <vt:lpstr>Classification of Non Performing Loans</vt:lpstr>
      <vt:lpstr>Causes of Non Performing Loans</vt:lpstr>
      <vt:lpstr>Causes of Non Performing Loans</vt:lpstr>
      <vt:lpstr>Causes of Non Performing Loans</vt:lpstr>
      <vt:lpstr>Impact of non performing loan</vt:lpstr>
      <vt:lpstr>Impact of non performing loan</vt:lpstr>
      <vt:lpstr>Impact of non performing loan</vt:lpstr>
      <vt:lpstr>Impact of non performing loan</vt:lpstr>
      <vt:lpstr>Assignment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8</cp:revision>
  <cp:lastPrinted>2025-09-25T05:05:21Z</cp:lastPrinted>
  <dcterms:created xsi:type="dcterms:W3CDTF">2025-09-24T15:37:58Z</dcterms:created>
  <dcterms:modified xsi:type="dcterms:W3CDTF">2025-10-19T05:59:57Z</dcterms:modified>
</cp:coreProperties>
</file>