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84" y="4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5A10-C377-41B9-8999-00A25395CBB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3B10CAF7-4B2F-4A9F-9FCE-F85A38F138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6E68C612-3EAF-4CDE-98C2-ACA9E2C15F8F}"/>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5" name="Footer Placeholder 4">
            <a:extLst>
              <a:ext uri="{FF2B5EF4-FFF2-40B4-BE49-F238E27FC236}">
                <a16:creationId xmlns:a16="http://schemas.microsoft.com/office/drawing/2014/main" id="{9AFAE228-4F34-435E-B97D-C1E9D7E137CE}"/>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796CE52C-5431-4F2F-ACE2-78B67B730EF3}"/>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760692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70F8A-7FEF-45A7-9E72-ACB9AF3484F6}"/>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EECE818E-D8A9-4F43-A041-26FE094D9E6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7A7D2CFA-E4A6-4126-A47E-F39D3D1E590D}"/>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5" name="Footer Placeholder 4">
            <a:extLst>
              <a:ext uri="{FF2B5EF4-FFF2-40B4-BE49-F238E27FC236}">
                <a16:creationId xmlns:a16="http://schemas.microsoft.com/office/drawing/2014/main" id="{BBD60875-39E1-43D2-B207-D507EF77C505}"/>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8E76F822-7D9B-4B71-A9EA-4668D0E70E82}"/>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3827481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794D1E-E669-4D25-9631-40A123D8F3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6ABF1CA0-25A5-4656-9735-DF53037A95F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750E21BF-B013-441B-8CCB-FA93F4EB8C7F}"/>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5" name="Footer Placeholder 4">
            <a:extLst>
              <a:ext uri="{FF2B5EF4-FFF2-40B4-BE49-F238E27FC236}">
                <a16:creationId xmlns:a16="http://schemas.microsoft.com/office/drawing/2014/main" id="{9E70E8EF-B2DC-4836-BAC3-0FE6BD15B35C}"/>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1247A428-A563-4C2E-BD0E-0652D4191B0C}"/>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2961606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EDCF4-1E24-4122-989F-0C0705D57F7D}"/>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6AD927E9-3BB4-42B1-8F7D-0B41761AE84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804DB8D6-FF11-441E-B62F-DE5E00E8AD1F}"/>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5" name="Footer Placeholder 4">
            <a:extLst>
              <a:ext uri="{FF2B5EF4-FFF2-40B4-BE49-F238E27FC236}">
                <a16:creationId xmlns:a16="http://schemas.microsoft.com/office/drawing/2014/main" id="{3660CE97-3A28-4659-B004-48C05863372C}"/>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B0518AE5-84EC-455D-9EFF-5DF289D75B29}"/>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3821296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CC09A-E6D5-4B68-AE95-3852D83E3E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1EE3308D-D162-4DC8-B37B-D21307D73A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B12C3BC-EAB2-451D-BC43-A727B4FDC74B}"/>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5" name="Footer Placeholder 4">
            <a:extLst>
              <a:ext uri="{FF2B5EF4-FFF2-40B4-BE49-F238E27FC236}">
                <a16:creationId xmlns:a16="http://schemas.microsoft.com/office/drawing/2014/main" id="{141D1D47-1325-475D-85DD-C33025D3650E}"/>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C5B08498-FB53-450D-BFB6-4712C717B807}"/>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1553322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F10C8-1150-4850-864D-782E9EE8020A}"/>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B93B5514-6BD0-44F9-82F0-552FFC00379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E7F85F43-B5D5-449D-A4CB-40353204CC7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28460B16-FF3D-45BB-B528-F753F0716161}"/>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6" name="Footer Placeholder 5">
            <a:extLst>
              <a:ext uri="{FF2B5EF4-FFF2-40B4-BE49-F238E27FC236}">
                <a16:creationId xmlns:a16="http://schemas.microsoft.com/office/drawing/2014/main" id="{CE77101E-F582-4FD8-B46A-059E42F37EE8}"/>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3C908862-7782-4EDB-97F1-8DF7EAF29A3E}"/>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4142354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70194-F9B5-4BCC-853D-363FBD31CB41}"/>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862E1812-80C0-44D3-B0BA-86FFCA6F27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8301FA5-371C-48CE-9289-1104A9B10D8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726AEE58-A3E1-4DB1-B1B2-FA133D1B17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22EF94F-B684-421C-BC08-ADC9474709F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60B92B71-57DE-4897-9023-320973348058}"/>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8" name="Footer Placeholder 7">
            <a:extLst>
              <a:ext uri="{FF2B5EF4-FFF2-40B4-BE49-F238E27FC236}">
                <a16:creationId xmlns:a16="http://schemas.microsoft.com/office/drawing/2014/main" id="{36A80159-0168-4FA7-B6B5-DB0829601736}"/>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9210FC59-35C3-4FE0-893B-019F7660C0F2}"/>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2022787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9A3B8-E6DA-4DC1-AD92-ADD2E387E1E2}"/>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6A89DE16-3F49-47A0-BC61-9F957E77EEEF}"/>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4" name="Footer Placeholder 3">
            <a:extLst>
              <a:ext uri="{FF2B5EF4-FFF2-40B4-BE49-F238E27FC236}">
                <a16:creationId xmlns:a16="http://schemas.microsoft.com/office/drawing/2014/main" id="{A1D544CC-1262-4429-AD8C-6F884B24CB35}"/>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960C24AE-F8CF-4940-94C6-4595825DD67F}"/>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1900669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51C6ED-F861-4182-8C5C-A5A2D3F83AE3}"/>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3" name="Footer Placeholder 2">
            <a:extLst>
              <a:ext uri="{FF2B5EF4-FFF2-40B4-BE49-F238E27FC236}">
                <a16:creationId xmlns:a16="http://schemas.microsoft.com/office/drawing/2014/main" id="{D1810E89-ACB2-4DFF-8CEA-1560BBDC8B3F}"/>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8C56A5EC-5BFF-4EAE-AB2E-DFD4B74604D7}"/>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2586664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9900E-5B56-43E6-93B6-58C629EBBF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4154D589-F2F9-44AA-A13A-71E3218654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C1766821-4CCC-4D19-BAAB-2994DC622D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2D5A26C-258C-4B64-9279-44E4F30AFBE7}"/>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6" name="Footer Placeholder 5">
            <a:extLst>
              <a:ext uri="{FF2B5EF4-FFF2-40B4-BE49-F238E27FC236}">
                <a16:creationId xmlns:a16="http://schemas.microsoft.com/office/drawing/2014/main" id="{431481E5-5338-4CCD-811A-223E29176175}"/>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A5D31952-8CEF-43B7-ABE6-BDCDF300FD1D}"/>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3936973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1DC81-A8E4-4D57-8C2D-44F81C6E25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1A8E46CE-43D0-428F-B2BE-953A2D03DD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1435FD5D-43CB-49CA-BCDC-B2DDB083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01FACC-D39D-4B6D-A8F5-9D24D71EE7AD}"/>
              </a:ext>
            </a:extLst>
          </p:cNvPr>
          <p:cNvSpPr>
            <a:spLocks noGrp="1"/>
          </p:cNvSpPr>
          <p:nvPr>
            <p:ph type="dt" sz="half" idx="10"/>
          </p:nvPr>
        </p:nvSpPr>
        <p:spPr/>
        <p:txBody>
          <a:bodyPr/>
          <a:lstStyle/>
          <a:p>
            <a:fld id="{D459FBE0-F235-487F-9E7B-770014C32CCE}" type="datetimeFigureOut">
              <a:rPr lang="en-UG" smtClean="0"/>
              <a:t>20/08/2026</a:t>
            </a:fld>
            <a:endParaRPr lang="en-UG"/>
          </a:p>
        </p:txBody>
      </p:sp>
      <p:sp>
        <p:nvSpPr>
          <p:cNvPr id="6" name="Footer Placeholder 5">
            <a:extLst>
              <a:ext uri="{FF2B5EF4-FFF2-40B4-BE49-F238E27FC236}">
                <a16:creationId xmlns:a16="http://schemas.microsoft.com/office/drawing/2014/main" id="{3C7A5483-60B6-42A6-87CA-A2028AAD558C}"/>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DB9D564E-1DEB-4412-923F-C8D3EB1A247F}"/>
              </a:ext>
            </a:extLst>
          </p:cNvPr>
          <p:cNvSpPr>
            <a:spLocks noGrp="1"/>
          </p:cNvSpPr>
          <p:nvPr>
            <p:ph type="sldNum" sz="quarter" idx="12"/>
          </p:nvPr>
        </p:nvSpPr>
        <p:spPr/>
        <p:txBody>
          <a:bodyPr/>
          <a:lstStyle/>
          <a:p>
            <a:fld id="{6A223375-AE9F-47BC-A49C-F783ABA26C12}" type="slidenum">
              <a:rPr lang="en-UG" smtClean="0"/>
              <a:t>‹#›</a:t>
            </a:fld>
            <a:endParaRPr lang="en-UG"/>
          </a:p>
        </p:txBody>
      </p:sp>
    </p:spTree>
    <p:extLst>
      <p:ext uri="{BB962C8B-B14F-4D97-AF65-F5344CB8AC3E}">
        <p14:creationId xmlns:p14="http://schemas.microsoft.com/office/powerpoint/2010/main" val="4914220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F8FB52-2B9F-47E4-8A34-8EBAE70794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7F4C4DFB-093C-422B-89E7-32CD866752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B5BCC74D-8F13-4D39-A986-7818CA75A4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59FBE0-F235-487F-9E7B-770014C32CCE}" type="datetimeFigureOut">
              <a:rPr lang="en-UG" smtClean="0"/>
              <a:t>20/08/2026</a:t>
            </a:fld>
            <a:endParaRPr lang="en-UG"/>
          </a:p>
        </p:txBody>
      </p:sp>
      <p:sp>
        <p:nvSpPr>
          <p:cNvPr id="5" name="Footer Placeholder 4">
            <a:extLst>
              <a:ext uri="{FF2B5EF4-FFF2-40B4-BE49-F238E27FC236}">
                <a16:creationId xmlns:a16="http://schemas.microsoft.com/office/drawing/2014/main" id="{0601641B-D805-47AF-9E45-B5BAA40547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3D580502-9D71-42C0-9547-7D6B6B1DE8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223375-AE9F-47BC-A49C-F783ABA26C12}" type="slidenum">
              <a:rPr lang="en-UG" smtClean="0"/>
              <a:t>‹#›</a:t>
            </a:fld>
            <a:endParaRPr lang="en-UG"/>
          </a:p>
        </p:txBody>
      </p:sp>
    </p:spTree>
    <p:extLst>
      <p:ext uri="{BB962C8B-B14F-4D97-AF65-F5344CB8AC3E}">
        <p14:creationId xmlns:p14="http://schemas.microsoft.com/office/powerpoint/2010/main" val="2865461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46CB8-9B14-4182-A5E1-32C718EBF9EF}"/>
              </a:ext>
            </a:extLst>
          </p:cNvPr>
          <p:cNvSpPr>
            <a:spLocks noGrp="1"/>
          </p:cNvSpPr>
          <p:nvPr>
            <p:ph type="ctrTitle"/>
          </p:nvPr>
        </p:nvSpPr>
        <p:spPr/>
        <p:txBody>
          <a:bodyPr>
            <a:normAutofit/>
          </a:bodyPr>
          <a:lstStyle/>
          <a:p>
            <a:r>
              <a:rPr lang="en-US" sz="4900" b="1" dirty="0">
                <a:latin typeface="Times New Roman" panose="02020603050405020304" pitchFamily="18" charset="0"/>
                <a:cs typeface="Times New Roman" panose="02020603050405020304" pitchFamily="18" charset="0"/>
              </a:rPr>
              <a:t>UNDERSTANDING BUSINESS STRATEGY</a:t>
            </a:r>
            <a:br>
              <a:rPr lang="en-UG" dirty="0"/>
            </a:br>
            <a:endParaRPr lang="en-UG" dirty="0"/>
          </a:p>
        </p:txBody>
      </p:sp>
      <p:sp>
        <p:nvSpPr>
          <p:cNvPr id="3" name="Subtitle 2">
            <a:extLst>
              <a:ext uri="{FF2B5EF4-FFF2-40B4-BE49-F238E27FC236}">
                <a16:creationId xmlns:a16="http://schemas.microsoft.com/office/drawing/2014/main" id="{F4B1E370-23AF-4B47-842B-EA44039E8093}"/>
              </a:ext>
            </a:extLst>
          </p:cNvPr>
          <p:cNvSpPr>
            <a:spLocks noGrp="1"/>
          </p:cNvSpPr>
          <p:nvPr>
            <p:ph type="subTitle" idx="1"/>
          </p:nvPr>
        </p:nvSpPr>
        <p:spPr/>
        <p:txBody>
          <a:bodyPr/>
          <a:lstStyle/>
          <a:p>
            <a:r>
              <a:rPr lang="en-US" b="1" dirty="0">
                <a:latin typeface="Times New Roman" panose="02020603050405020304" pitchFamily="18" charset="0"/>
                <a:cs typeface="Times New Roman" panose="02020603050405020304" pitchFamily="18" charset="0"/>
              </a:rPr>
              <a:t>B.HRM III</a:t>
            </a:r>
          </a:p>
          <a:p>
            <a:r>
              <a:rPr lang="en-US" b="1" dirty="0">
                <a:latin typeface="Times New Roman" panose="02020603050405020304" pitchFamily="18" charset="0"/>
                <a:cs typeface="Times New Roman" panose="02020603050405020304" pitchFamily="18" charset="0"/>
              </a:rPr>
              <a:t>AY 2026/27</a:t>
            </a:r>
            <a:endParaRPr lang="en-UG"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2725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90098-F4F3-40E5-BE78-2D3239F31C88}"/>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KEY CONCEPTS IN BUSINESS STRATEGY CONT…</a:t>
            </a:r>
            <a:endParaRPr lang="en-UG" dirty="0"/>
          </a:p>
        </p:txBody>
      </p:sp>
      <p:sp>
        <p:nvSpPr>
          <p:cNvPr id="3" name="Content Placeholder 2">
            <a:extLst>
              <a:ext uri="{FF2B5EF4-FFF2-40B4-BE49-F238E27FC236}">
                <a16:creationId xmlns:a16="http://schemas.microsoft.com/office/drawing/2014/main" id="{5600A123-C2C7-46E7-B426-88D2E11060DF}"/>
              </a:ext>
            </a:extLst>
          </p:cNvPr>
          <p:cNvSpPr>
            <a:spLocks noGrp="1"/>
          </p:cNvSpPr>
          <p:nvPr>
            <p:ph idx="1"/>
          </p:nvPr>
        </p:nvSpPr>
        <p:spPr/>
        <p:txBody>
          <a:bodyPr>
            <a:normAutofit fontScale="92500"/>
          </a:bodyPr>
          <a:lstStyle/>
          <a:p>
            <a:pPr marL="0" indent="0">
              <a:buNone/>
            </a:pPr>
            <a:r>
              <a:rPr lang="en-US" dirty="0"/>
              <a:t>2. </a:t>
            </a:r>
            <a:r>
              <a:rPr lang="en-US" sz="2400" b="1" dirty="0">
                <a:latin typeface="Times New Roman" panose="02020603050405020304" pitchFamily="18" charset="0"/>
                <a:cs typeface="Times New Roman" panose="02020603050405020304" pitchFamily="18" charset="0"/>
              </a:rPr>
              <a:t>Strategic intent</a:t>
            </a:r>
          </a:p>
          <a:p>
            <a:pPr marL="0" indent="0">
              <a:buNone/>
            </a:pPr>
            <a:r>
              <a:rPr lang="en-US" sz="2400" dirty="0">
                <a:latin typeface="Times New Roman" panose="02020603050405020304" pitchFamily="18" charset="0"/>
                <a:cs typeface="Times New Roman" panose="02020603050405020304" pitchFamily="18" charset="0"/>
              </a:rPr>
              <a:t>In the field of management and organizational development, strategic intent is defined as a compelling statement about where an organization is going that succinctly conveys a sense of what that organization wants to achieve in the long term</a:t>
            </a:r>
          </a:p>
          <a:p>
            <a:pPr marL="0" indent="0">
              <a:buNone/>
            </a:pPr>
            <a:r>
              <a:rPr lang="en-US" sz="2400" b="1" dirty="0">
                <a:latin typeface="Times New Roman" panose="02020603050405020304" pitchFamily="18" charset="0"/>
                <a:cs typeface="Times New Roman" panose="02020603050405020304" pitchFamily="18" charset="0"/>
              </a:rPr>
              <a:t>For example:</a:t>
            </a:r>
          </a:p>
          <a:p>
            <a:pPr marL="0" indent="0">
              <a:buNone/>
            </a:pPr>
            <a:r>
              <a:rPr lang="en-US" sz="2400" b="1" dirty="0">
                <a:latin typeface="Times New Roman" panose="02020603050405020304" pitchFamily="18" charset="0"/>
                <a:cs typeface="Times New Roman" panose="02020603050405020304" pitchFamily="18" charset="0"/>
              </a:rPr>
              <a:t>Coca-Cola</a:t>
            </a:r>
            <a:r>
              <a:rPr lang="en-US" sz="2400" dirty="0">
                <a:latin typeface="Times New Roman" panose="02020603050405020304" pitchFamily="18" charset="0"/>
                <a:cs typeface="Times New Roman" panose="02020603050405020304" pitchFamily="18" charset="0"/>
              </a:rPr>
              <a:t>: - To put a Coke within “arm's reach” of every consumer in the world.</a:t>
            </a:r>
          </a:p>
          <a:p>
            <a:pPr marL="0" indent="0">
              <a:buNone/>
            </a:pPr>
            <a:r>
              <a:rPr lang="en-US" sz="2400" b="1" dirty="0">
                <a:latin typeface="Times New Roman" panose="02020603050405020304" pitchFamily="18" charset="0"/>
                <a:cs typeface="Times New Roman" panose="02020603050405020304" pitchFamily="18" charset="0"/>
              </a:rPr>
              <a:t>Google</a:t>
            </a:r>
            <a:r>
              <a:rPr lang="en-US" sz="2400" dirty="0">
                <a:latin typeface="Times New Roman" panose="02020603050405020304" pitchFamily="18" charset="0"/>
                <a:cs typeface="Times New Roman" panose="02020603050405020304" pitchFamily="18" charset="0"/>
              </a:rPr>
              <a:t>: - Providing people with information, tools and services to help them build 	    knowledge, fuel curiosity, and unlock opportunity</a:t>
            </a:r>
          </a:p>
          <a:p>
            <a:pPr marL="0" indent="0">
              <a:buNone/>
            </a:pPr>
            <a:r>
              <a:rPr lang="en-US" sz="2400" b="1" dirty="0">
                <a:latin typeface="Times New Roman" panose="02020603050405020304" pitchFamily="18" charset="0"/>
                <a:cs typeface="Times New Roman" panose="02020603050405020304" pitchFamily="18" charset="0"/>
              </a:rPr>
              <a:t>PepsiCo</a:t>
            </a:r>
            <a:r>
              <a:rPr lang="en-US" sz="2400" dirty="0">
                <a:latin typeface="Times New Roman" panose="02020603050405020304" pitchFamily="18" charset="0"/>
                <a:cs typeface="Times New Roman" panose="02020603050405020304" pitchFamily="18" charset="0"/>
              </a:rPr>
              <a:t>: -To “create more smiles with every sip and every bite. </a:t>
            </a:r>
          </a:p>
          <a:p>
            <a:pPr marL="0" indent="0">
              <a:buNone/>
            </a:pPr>
            <a:r>
              <a:rPr lang="en-US" sz="2400" b="1" dirty="0">
                <a:latin typeface="Times New Roman" panose="02020603050405020304" pitchFamily="18" charset="0"/>
                <a:cs typeface="Times New Roman" panose="02020603050405020304" pitchFamily="18" charset="0"/>
              </a:rPr>
              <a:t>Amazon</a:t>
            </a:r>
            <a:r>
              <a:rPr lang="en-US" sz="2400" dirty="0">
                <a:latin typeface="Times New Roman" panose="02020603050405020304" pitchFamily="18" charset="0"/>
                <a:cs typeface="Times New Roman" panose="02020603050405020304" pitchFamily="18" charset="0"/>
              </a:rPr>
              <a:t>: -To be Earth's most customer-centric company, Earth's best employer, and Earth’s 	     safest place to work.  </a:t>
            </a: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8281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21D7B-49C9-4DF0-9661-72F9AF3ABD3E}"/>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KEY CONCEPTS IN BUSINESS STRATEGY CONT…</a:t>
            </a:r>
            <a:endParaRPr lang="en-UG" dirty="0"/>
          </a:p>
        </p:txBody>
      </p:sp>
      <p:sp>
        <p:nvSpPr>
          <p:cNvPr id="3" name="Content Placeholder 2">
            <a:extLst>
              <a:ext uri="{FF2B5EF4-FFF2-40B4-BE49-F238E27FC236}">
                <a16:creationId xmlns:a16="http://schemas.microsoft.com/office/drawing/2014/main" id="{82073F96-4252-4544-841D-099075D27220}"/>
              </a:ext>
            </a:extLst>
          </p:cNvPr>
          <p:cNvSpPr>
            <a:spLocks noGrp="1"/>
          </p:cNvSpPr>
          <p:nvPr>
            <p:ph idx="1"/>
          </p:nvPr>
        </p:nvSpPr>
        <p:spPr>
          <a:xfrm>
            <a:off x="838200" y="1825625"/>
            <a:ext cx="10515600" cy="4919732"/>
          </a:xfrm>
        </p:spPr>
        <p:txBody>
          <a:bodyPr>
            <a:normAutofit/>
          </a:bodyPr>
          <a:lstStyle/>
          <a:p>
            <a:pPr marL="0" indent="0" algn="just">
              <a:buNone/>
            </a:pPr>
            <a:r>
              <a:rPr lang="en-US" dirty="0"/>
              <a:t>3. </a:t>
            </a:r>
            <a:r>
              <a:rPr lang="en-US" sz="2400" b="1" dirty="0">
                <a:latin typeface="Times New Roman" panose="02020603050405020304" pitchFamily="18" charset="0"/>
                <a:cs typeface="Times New Roman" panose="02020603050405020304" pitchFamily="18" charset="0"/>
              </a:rPr>
              <a:t>Strategic exclusion </a:t>
            </a:r>
            <a:r>
              <a:rPr lang="en-US" sz="2400" dirty="0">
                <a:latin typeface="Times New Roman" panose="02020603050405020304" pitchFamily="18" charset="0"/>
                <a:cs typeface="Times New Roman" panose="02020603050405020304" pitchFamily="18" charset="0"/>
              </a:rPr>
              <a:t>In strategic management, emphasizes the need for differentiation since no two or more competing firms can survive when operating business in an identical manner i.e. survival for the fittest. </a:t>
            </a:r>
          </a:p>
          <a:p>
            <a:pPr marL="0" indent="0" algn="just">
              <a:buNone/>
            </a:pPr>
            <a:r>
              <a:rPr lang="en-US" sz="2400" dirty="0">
                <a:latin typeface="Times New Roman" panose="02020603050405020304" pitchFamily="18" charset="0"/>
                <a:cs typeface="Times New Roman" panose="02020603050405020304" pitchFamily="18" charset="0"/>
              </a:rPr>
              <a:t>4. </a:t>
            </a:r>
            <a:r>
              <a:rPr lang="en-US" sz="2400" b="1" dirty="0">
                <a:latin typeface="Times New Roman" panose="02020603050405020304" pitchFamily="18" charset="0"/>
                <a:cs typeface="Times New Roman" panose="02020603050405020304" pitchFamily="18" charset="0"/>
              </a:rPr>
              <a:t>Strategic stretch </a:t>
            </a:r>
            <a:r>
              <a:rPr lang="en-US" sz="2400" dirty="0">
                <a:latin typeface="Times New Roman" panose="02020603050405020304" pitchFamily="18" charset="0"/>
                <a:cs typeface="Times New Roman" panose="02020603050405020304" pitchFamily="18" charset="0"/>
              </a:rPr>
              <a:t>Management decision to surpass the set performance targets using the same resources i.e. going beyond business. </a:t>
            </a:r>
          </a:p>
          <a:p>
            <a:pPr marL="0" indent="0" algn="just">
              <a:buNone/>
            </a:pPr>
            <a:r>
              <a:rPr lang="en-US" sz="2400" dirty="0">
                <a:latin typeface="Times New Roman" panose="02020603050405020304" pitchFamily="18" charset="0"/>
                <a:cs typeface="Times New Roman" panose="02020603050405020304" pitchFamily="18" charset="0"/>
              </a:rPr>
              <a:t>5. </a:t>
            </a:r>
            <a:r>
              <a:rPr lang="en-US" sz="2400" b="1" dirty="0">
                <a:latin typeface="Times New Roman" panose="02020603050405020304" pitchFamily="18" charset="0"/>
                <a:cs typeface="Times New Roman" panose="02020603050405020304" pitchFamily="18" charset="0"/>
              </a:rPr>
              <a:t>Strategic gap. </a:t>
            </a:r>
            <a:r>
              <a:rPr lang="en-US" sz="2400" dirty="0">
                <a:latin typeface="Times New Roman" panose="02020603050405020304" pitchFamily="18" charset="0"/>
                <a:cs typeface="Times New Roman" panose="02020603050405020304" pitchFamily="18" charset="0"/>
              </a:rPr>
              <a:t>Refers to the gap between the current performance of an organization and its desired performance as expressed in its mission, objectives, goals and the strategy for achieving them. McKeown argues that a strategic gap may be transformed into a strategic stretch.</a:t>
            </a:r>
          </a:p>
          <a:p>
            <a:pPr marL="0" indent="0" algn="just">
              <a:buNone/>
            </a:pPr>
            <a:r>
              <a:rPr lang="en-US" sz="2400" dirty="0">
                <a:latin typeface="Times New Roman" panose="02020603050405020304" pitchFamily="18" charset="0"/>
                <a:cs typeface="Times New Roman" panose="02020603050405020304" pitchFamily="18" charset="0"/>
              </a:rPr>
              <a:t>6. </a:t>
            </a:r>
            <a:r>
              <a:rPr lang="en-US" sz="2400" b="1" dirty="0">
                <a:latin typeface="Times New Roman" panose="02020603050405020304" pitchFamily="18" charset="0"/>
                <a:cs typeface="Times New Roman" panose="02020603050405020304" pitchFamily="18" charset="0"/>
              </a:rPr>
              <a:t>Competitive advantage </a:t>
            </a:r>
            <a:r>
              <a:rPr lang="en-US" sz="2400" dirty="0">
                <a:latin typeface="Times New Roman" panose="02020603050405020304" pitchFamily="18" charset="0"/>
                <a:cs typeface="Times New Roman" panose="02020603050405020304" pitchFamily="18" charset="0"/>
              </a:rPr>
              <a:t>In business, is the attribute that allows an organization to outperform its competitors. A competitive advantage may include access to natural resources, such as  low-cost power source, highly skilled labor, geographic location, high entry barriers, and access to new technology</a:t>
            </a:r>
          </a:p>
          <a:p>
            <a:pPr marL="0" indent="0">
              <a:buNone/>
            </a:pPr>
            <a:endParaRPr lang="en-UG" dirty="0"/>
          </a:p>
        </p:txBody>
      </p:sp>
    </p:spTree>
    <p:extLst>
      <p:ext uri="{BB962C8B-B14F-4D97-AF65-F5344CB8AC3E}">
        <p14:creationId xmlns:p14="http://schemas.microsoft.com/office/powerpoint/2010/main" val="1896188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38AFE-F584-41C2-9890-EAA4CE3771EC}"/>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KEY CONCEPTS IN BUSINESS STRATEGY CONT…</a:t>
            </a:r>
            <a:endParaRPr lang="en-UG" dirty="0"/>
          </a:p>
        </p:txBody>
      </p:sp>
      <p:sp>
        <p:nvSpPr>
          <p:cNvPr id="3" name="Content Placeholder 2">
            <a:extLst>
              <a:ext uri="{FF2B5EF4-FFF2-40B4-BE49-F238E27FC236}">
                <a16:creationId xmlns:a16="http://schemas.microsoft.com/office/drawing/2014/main" id="{652A73B0-7503-4DAF-96FD-BFC93B082570}"/>
              </a:ext>
            </a:extLst>
          </p:cNvPr>
          <p:cNvSpPr>
            <a:spLocks noGrp="1"/>
          </p:cNvSpPr>
          <p:nvPr>
            <p:ph idx="1"/>
          </p:nvPr>
        </p:nvSpPr>
        <p:spPr>
          <a:xfrm>
            <a:off x="0" y="1388304"/>
            <a:ext cx="12192000" cy="6099174"/>
          </a:xfrm>
        </p:spPr>
        <p:txBody>
          <a:bodyPr>
            <a:noAutofit/>
          </a:bodyPr>
          <a:lstStyle/>
          <a:p>
            <a:pPr marL="0" indent="0" algn="just">
              <a:buNone/>
            </a:pPr>
            <a:r>
              <a:rPr lang="en-US" sz="2400" dirty="0">
                <a:latin typeface="Times New Roman" panose="02020603050405020304" pitchFamily="18" charset="0"/>
                <a:cs typeface="Times New Roman" panose="02020603050405020304" pitchFamily="18" charset="0"/>
              </a:rPr>
              <a:t>7. </a:t>
            </a:r>
            <a:r>
              <a:rPr lang="en-US" sz="2400" b="1" dirty="0">
                <a:latin typeface="Times New Roman" panose="02020603050405020304" pitchFamily="18" charset="0"/>
                <a:cs typeface="Times New Roman" panose="02020603050405020304" pitchFamily="18" charset="0"/>
              </a:rPr>
              <a:t>Shared values. </a:t>
            </a:r>
            <a:r>
              <a:rPr lang="en-US" sz="2400" dirty="0">
                <a:latin typeface="Times New Roman" panose="02020603050405020304" pitchFamily="18" charset="0"/>
                <a:cs typeface="Times New Roman" panose="02020603050405020304" pitchFamily="18" charset="0"/>
              </a:rPr>
              <a:t>Are organizational values that are usually developed by the organization's leadership and then adopted by the other members of the organization. The values are shared and followed by all members of the organization when acting on behalf of the organization. They may also be referred to as core values. E.g. teamwork, timeliness, action, innovation, trust, ethics, quality, customer focus etc. </a:t>
            </a:r>
          </a:p>
          <a:p>
            <a:pPr marL="0" indent="0" algn="just">
              <a:buNone/>
            </a:pPr>
            <a:r>
              <a:rPr lang="en-US" sz="2400" dirty="0">
                <a:latin typeface="Times New Roman" panose="02020603050405020304" pitchFamily="18" charset="0"/>
                <a:cs typeface="Times New Roman" panose="02020603050405020304" pitchFamily="18" charset="0"/>
              </a:rPr>
              <a:t> 8. </a:t>
            </a:r>
            <a:r>
              <a:rPr lang="en-US" sz="2400" b="1" dirty="0">
                <a:latin typeface="Times New Roman" panose="02020603050405020304" pitchFamily="18" charset="0"/>
                <a:cs typeface="Times New Roman" panose="02020603050405020304" pitchFamily="18" charset="0"/>
              </a:rPr>
              <a:t>Strategic thinking. </a:t>
            </a:r>
            <a:r>
              <a:rPr lang="en-US" sz="2400" dirty="0">
                <a:latin typeface="Times New Roman" panose="02020603050405020304" pitchFamily="18" charset="0"/>
                <a:cs typeface="Times New Roman" panose="02020603050405020304" pitchFamily="18" charset="0"/>
              </a:rPr>
              <a:t>A mental or thinking process applied by an individual in the context of achieving success. As a cognitive activity, it produces competitive thoughts. This is regarded as a benefit in highly competitive and fast-changing business landscapes. </a:t>
            </a:r>
          </a:p>
          <a:p>
            <a:pPr marL="0" indent="0" algn="just">
              <a:buNone/>
            </a:pPr>
            <a:r>
              <a:rPr lang="en-US" sz="2400" dirty="0">
                <a:latin typeface="Times New Roman" panose="02020603050405020304" pitchFamily="18" charset="0"/>
                <a:cs typeface="Times New Roman" panose="02020603050405020304" pitchFamily="18" charset="0"/>
              </a:rPr>
              <a:t> 9. </a:t>
            </a:r>
            <a:r>
              <a:rPr lang="en-US" sz="2400" b="1" dirty="0">
                <a:latin typeface="Times New Roman" panose="02020603050405020304" pitchFamily="18" charset="0"/>
                <a:cs typeface="Times New Roman" panose="02020603050405020304" pitchFamily="18" charset="0"/>
              </a:rPr>
              <a:t>Strategic window</a:t>
            </a:r>
            <a:r>
              <a:rPr lang="en-US" sz="2400" dirty="0">
                <a:latin typeface="Times New Roman" panose="02020603050405020304" pitchFamily="18" charset="0"/>
                <a:cs typeface="Times New Roman" panose="02020603050405020304" pitchFamily="18" charset="0"/>
              </a:rPr>
              <a:t>. Is a period of time during which the strategy will work. More precisely, it is the relatively short time interval during which the fit between the factors critical for success in a market and the distinctive competencies of a business competing in that market are favorable / optimal. </a:t>
            </a:r>
          </a:p>
          <a:p>
            <a:pPr marL="0" indent="0" algn="just">
              <a:buNone/>
            </a:pPr>
            <a:r>
              <a:rPr lang="en-US" sz="2400" dirty="0">
                <a:latin typeface="Times New Roman" panose="02020603050405020304" pitchFamily="18" charset="0"/>
                <a:cs typeface="Times New Roman" panose="02020603050405020304" pitchFamily="18" charset="0"/>
              </a:rPr>
              <a:t> 10. </a:t>
            </a:r>
            <a:r>
              <a:rPr lang="en-US" sz="2400" b="1" dirty="0">
                <a:latin typeface="Times New Roman" panose="02020603050405020304" pitchFamily="18" charset="0"/>
                <a:cs typeface="Times New Roman" panose="02020603050405020304" pitchFamily="18" charset="0"/>
              </a:rPr>
              <a:t>Strategic fit </a:t>
            </a:r>
            <a:r>
              <a:rPr lang="en-US" sz="2400" dirty="0">
                <a:latin typeface="Times New Roman" panose="02020603050405020304" pitchFamily="18" charset="0"/>
                <a:cs typeface="Times New Roman" panose="02020603050405020304" pitchFamily="18" charset="0"/>
              </a:rPr>
              <a:t>is the degree to which an organization is matching its resources and competences with the needs of both the external and internal environment. </a:t>
            </a: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8882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486B2-0BA7-459D-9E31-586F0DDD94CF}"/>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STRATEGIC MANAGEMENT PROCESS</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EDE0DF5F-0A5B-4240-B9CC-45336A6CC81D}"/>
              </a:ext>
            </a:extLst>
          </p:cNvPr>
          <p:cNvSpPr>
            <a:spLocks noGrp="1"/>
          </p:cNvSpPr>
          <p:nvPr>
            <p:ph idx="1"/>
          </p:nvPr>
        </p:nvSpPr>
        <p:spPr/>
        <p:txBody>
          <a:bodyPr>
            <a:noAutofit/>
          </a:bodyPr>
          <a:lstStyle/>
          <a:p>
            <a:pPr marL="0" indent="0" algn="just">
              <a:buNone/>
            </a:pPr>
            <a:r>
              <a:rPr lang="en-US" sz="2000" b="1" dirty="0">
                <a:latin typeface="Times New Roman" panose="02020603050405020304" pitchFamily="18" charset="0"/>
                <a:cs typeface="Times New Roman" panose="02020603050405020304" pitchFamily="18" charset="0"/>
              </a:rPr>
              <a:t>Vision, Mission, Goals, Objectives and Core Values</a:t>
            </a:r>
            <a:r>
              <a:rPr lang="en-US" sz="2000" dirty="0">
                <a:latin typeface="Times New Roman" panose="02020603050405020304" pitchFamily="18" charset="0"/>
                <a:cs typeface="Times New Roman" panose="02020603050405020304" pitchFamily="18" charset="0"/>
              </a:rPr>
              <a:t>:  The strategic management process begins with senior managers formulating the strategic direction of the business. This involves agreeing on the company’s vision, mission, philosophy, core values, goals, and objectives.  </a:t>
            </a:r>
          </a:p>
          <a:p>
            <a:pPr marL="0" indent="0" algn="just">
              <a:buNone/>
            </a:pPr>
            <a:r>
              <a:rPr lang="en-US" sz="2000" b="1" dirty="0">
                <a:latin typeface="Times New Roman" panose="02020603050405020304" pitchFamily="18" charset="0"/>
                <a:cs typeface="Times New Roman" panose="02020603050405020304" pitchFamily="18" charset="0"/>
              </a:rPr>
              <a:t>Environmental analysis </a:t>
            </a:r>
            <a:r>
              <a:rPr lang="en-US" sz="2000" dirty="0">
                <a:latin typeface="Times New Roman" panose="02020603050405020304" pitchFamily="18" charset="0"/>
                <a:cs typeface="Times New Roman" panose="02020603050405020304" pitchFamily="18" charset="0"/>
              </a:rPr>
              <a:t>involves an assessment of the internal organizational strengths and weaknesses as well as the external opportunities and threats. strategic factors  can be summarized by the acronym SWOT – Strengths, Weaknesses, Opportunities and Threats.  </a:t>
            </a:r>
          </a:p>
          <a:p>
            <a:pPr marL="0" indent="0" algn="just">
              <a:buNone/>
            </a:pPr>
            <a:r>
              <a:rPr lang="en-US" sz="2000" b="1" dirty="0">
                <a:latin typeface="Times New Roman" panose="02020603050405020304" pitchFamily="18" charset="0"/>
                <a:cs typeface="Times New Roman" panose="02020603050405020304" pitchFamily="18" charset="0"/>
              </a:rPr>
              <a:t>Strategy choice </a:t>
            </a:r>
            <a:r>
              <a:rPr lang="en-US" sz="2000" dirty="0">
                <a:latin typeface="Times New Roman" panose="02020603050405020304" pitchFamily="18" charset="0"/>
                <a:cs typeface="Times New Roman" panose="02020603050405020304" pitchFamily="18" charset="0"/>
              </a:rPr>
              <a:t>involves senior managers evaluating the interaction between strategic factors and making strategic choices that guide managers to meet the organization’s goals. Some strategies are formulated at the corporate, business, or functional level.   </a:t>
            </a:r>
          </a:p>
          <a:p>
            <a:pPr marL="0" indent="0" algn="just">
              <a:buNone/>
            </a:pPr>
            <a:r>
              <a:rPr lang="en-US" sz="2000" b="1" dirty="0">
                <a:latin typeface="Times New Roman" panose="02020603050405020304" pitchFamily="18" charset="0"/>
                <a:cs typeface="Times New Roman" panose="02020603050405020304" pitchFamily="18" charset="0"/>
              </a:rPr>
              <a:t>Strategy implementation </a:t>
            </a:r>
            <a:r>
              <a:rPr lang="en-US" sz="2000" dirty="0">
                <a:latin typeface="Times New Roman" panose="02020603050405020304" pitchFamily="18" charset="0"/>
                <a:cs typeface="Times New Roman" panose="02020603050405020304" pitchFamily="18" charset="0"/>
              </a:rPr>
              <a:t>is an area of activity that focuses on the techniques used by senior managers to implement their strategies. In particular, it refers to activities that deal with leadership style, structure of the organization, information and control systems, and the management of human resources. </a:t>
            </a:r>
          </a:p>
          <a:p>
            <a:pPr marL="0" indent="0" algn="just">
              <a:buNone/>
            </a:pPr>
            <a:r>
              <a:rPr lang="en-US" sz="2000" b="1" dirty="0">
                <a:latin typeface="Times New Roman" panose="02020603050405020304" pitchFamily="18" charset="0"/>
                <a:cs typeface="Times New Roman" panose="02020603050405020304" pitchFamily="18" charset="0"/>
              </a:rPr>
              <a:t>Strategy evaluation </a:t>
            </a:r>
            <a:r>
              <a:rPr lang="en-US" sz="2000" dirty="0">
                <a:latin typeface="Times New Roman" panose="02020603050405020304" pitchFamily="18" charset="0"/>
                <a:cs typeface="Times New Roman" panose="02020603050405020304" pitchFamily="18" charset="0"/>
              </a:rPr>
              <a:t>is an activity that determines to what extent the actual change and performance match the desired change and performance for appropriate action. </a:t>
            </a:r>
            <a:endParaRPr lang="en-UG"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4381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956FF-FC06-4FA2-BD0A-66D95CC0701F}"/>
              </a:ext>
            </a:extLst>
          </p:cNvPr>
          <p:cNvSpPr>
            <a:spLocks noGrp="1"/>
          </p:cNvSpPr>
          <p:nvPr>
            <p:ph type="title"/>
          </p:nvPr>
        </p:nvSpPr>
        <p:spPr/>
        <p:txBody>
          <a:bodyPr>
            <a:normAutofit/>
          </a:bodyPr>
          <a:lstStyle/>
          <a:p>
            <a:pPr algn="ctr"/>
            <a:r>
              <a:rPr lang="en-US" b="1" dirty="0">
                <a:latin typeface="Times New Roman" panose="02020603050405020304" pitchFamily="18" charset="0"/>
                <a:cs typeface="Times New Roman" panose="02020603050405020304" pitchFamily="18" charset="0"/>
              </a:rPr>
              <a:t>KEY QUESTIONS THAT STRATEGIC MANAGERS HAVE TO ADDRESS</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FEF4F91-0AB7-4356-8401-7F616EAF2069}"/>
              </a:ext>
            </a:extLst>
          </p:cNvPr>
          <p:cNvSpPr>
            <a:spLocks noGrp="1"/>
          </p:cNvSpPr>
          <p:nvPr>
            <p:ph idx="1"/>
          </p:nvPr>
        </p:nvSpPr>
        <p:spPr>
          <a:xfrm>
            <a:off x="838200" y="1825624"/>
            <a:ext cx="10515600" cy="4879975"/>
          </a:xfrm>
        </p:spPr>
        <p:txBody>
          <a:bodyPr>
            <a:normAutofit fontScale="92500" lnSpcReduction="10000"/>
          </a:bodyPr>
          <a:lstStyle/>
          <a:p>
            <a:pPr marL="457200" indent="-457200" algn="just">
              <a:buAutoNum type="arabicPeriod"/>
            </a:pPr>
            <a:r>
              <a:rPr lang="en-US" sz="2400" b="1" dirty="0">
                <a:latin typeface="Times New Roman" panose="02020603050405020304" pitchFamily="18" charset="0"/>
                <a:cs typeface="Times New Roman" panose="02020603050405020304" pitchFamily="18" charset="0"/>
              </a:rPr>
              <a:t>Where do we want to be/go? </a:t>
            </a:r>
            <a:r>
              <a:rPr lang="en-US" sz="2400" dirty="0">
                <a:latin typeface="Times New Roman" panose="02020603050405020304" pitchFamily="18" charset="0"/>
                <a:cs typeface="Times New Roman" panose="02020603050405020304" pitchFamily="18" charset="0"/>
              </a:rPr>
              <a:t>• Vision, Mission, Goals, and Objectives: What is the organization's long-term vision?</a:t>
            </a:r>
          </a:p>
          <a:p>
            <a:pPr marL="457200" indent="-457200" algn="just">
              <a:buAutoNum type="arabicPeriod"/>
            </a:pPr>
            <a:r>
              <a:rPr lang="en-US" sz="2400" b="1" dirty="0">
                <a:latin typeface="Times New Roman" panose="02020603050405020304" pitchFamily="18" charset="0"/>
                <a:cs typeface="Times New Roman" panose="02020603050405020304" pitchFamily="18" charset="0"/>
              </a:rPr>
              <a:t>Where are we now?</a:t>
            </a:r>
            <a:r>
              <a:rPr lang="en-US" sz="2400" dirty="0">
                <a:latin typeface="Times New Roman" panose="02020603050405020304" pitchFamily="18" charset="0"/>
                <a:cs typeface="Times New Roman" panose="02020603050405020304" pitchFamily="18" charset="0"/>
              </a:rPr>
              <a:t> Current position; in terms of market position, financial performance, and internal capabilities. This involves understanding the organization's strengths, weaknesses, opportunities, and threats</a:t>
            </a:r>
          </a:p>
          <a:p>
            <a:pPr marL="457200" indent="-457200" algn="just">
              <a:buAutoNum type="arabicPeriod"/>
            </a:pPr>
            <a:r>
              <a:rPr lang="en-US" sz="2400" b="1" dirty="0">
                <a:latin typeface="Times New Roman" panose="02020603050405020304" pitchFamily="18" charset="0"/>
                <a:cs typeface="Times New Roman" panose="02020603050405020304" pitchFamily="18" charset="0"/>
              </a:rPr>
              <a:t> How do we get there? </a:t>
            </a:r>
            <a:r>
              <a:rPr lang="en-US" sz="2400" dirty="0">
                <a:latin typeface="Times New Roman" panose="02020603050405020304" pitchFamily="18" charset="0"/>
                <a:cs typeface="Times New Roman" panose="02020603050405020304" pitchFamily="18" charset="0"/>
              </a:rPr>
              <a:t>Strategic path: What strategies and actions will we take to move from our current position to our desired future state? This includes identifying key initiatives, resource allocation, and setting priorities.  </a:t>
            </a:r>
          </a:p>
          <a:p>
            <a:pPr marL="457200" indent="-457200" algn="just">
              <a:buAutoNum type="arabicPeriod"/>
            </a:pPr>
            <a:r>
              <a:rPr lang="en-US" sz="2400" b="1" dirty="0">
                <a:latin typeface="Times New Roman" panose="02020603050405020304" pitchFamily="18" charset="0"/>
                <a:cs typeface="Times New Roman" panose="02020603050405020304" pitchFamily="18" charset="0"/>
              </a:rPr>
              <a:t>How do we ensure arrival? </a:t>
            </a:r>
            <a:r>
              <a:rPr lang="en-US" sz="2400" dirty="0">
                <a:latin typeface="Times New Roman" panose="02020603050405020304" pitchFamily="18" charset="0"/>
                <a:cs typeface="Times New Roman" panose="02020603050405020304" pitchFamily="18" charset="0"/>
              </a:rPr>
              <a:t>Strategy implementation: What needs to be done to successfully implement the chosen strategic path? This includes; the structure, systems, leadership, staff, resources, risk management, etc.  </a:t>
            </a:r>
          </a:p>
          <a:p>
            <a:pPr marL="457200" indent="-457200" algn="just">
              <a:buAutoNum type="arabicPeriod"/>
            </a:pPr>
            <a:r>
              <a:rPr lang="en-US" sz="2400" b="1" dirty="0">
                <a:latin typeface="Times New Roman" panose="02020603050405020304" pitchFamily="18" charset="0"/>
                <a:cs typeface="Times New Roman" panose="02020603050405020304" pitchFamily="18" charset="0"/>
              </a:rPr>
              <a:t>Have we arrived? </a:t>
            </a:r>
            <a:r>
              <a:rPr lang="en-US" sz="2400" dirty="0">
                <a:latin typeface="Times New Roman" panose="02020603050405020304" pitchFamily="18" charset="0"/>
                <a:cs typeface="Times New Roman" panose="02020603050405020304" pitchFamily="18" charset="0"/>
              </a:rPr>
              <a:t>Monitoring and evaluation: How will we measure success? What key performance indicators (KPIs) will we use to track progress(monitoring) and determine whether we are achieving our goals(evaluation)? This question focuses on defining clear metrics for success</a:t>
            </a:r>
          </a:p>
          <a:p>
            <a:pPr>
              <a:buFont typeface="Wingdings" panose="05000000000000000000" pitchFamily="2" charset="2"/>
              <a:buChar char="v"/>
            </a:pP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4021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FD814-8C2D-4573-BB56-85F9F4F1154C}"/>
              </a:ext>
            </a:extLst>
          </p:cNvPr>
          <p:cNvSpPr>
            <a:spLocks noGrp="1"/>
          </p:cNvSpPr>
          <p:nvPr>
            <p:ph type="title"/>
          </p:nvPr>
        </p:nvSpPr>
        <p:spPr/>
        <p:txBody>
          <a:bodyPr>
            <a:normAutofit/>
          </a:bodyPr>
          <a:lstStyle/>
          <a:p>
            <a:pPr algn="ctr"/>
            <a:r>
              <a:rPr lang="en-US" b="1" dirty="0">
                <a:latin typeface="Times New Roman" panose="02020603050405020304" pitchFamily="18" charset="0"/>
                <a:cs typeface="Times New Roman" panose="02020603050405020304" pitchFamily="18" charset="0"/>
              </a:rPr>
              <a:t>LINK BETWEEN BUSINESS STRATEGY AND HRM </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BBA32A4-01E7-4D5E-9D78-753923834581}"/>
              </a:ext>
            </a:extLst>
          </p:cNvPr>
          <p:cNvSpPr>
            <a:spLocks noGrp="1"/>
          </p:cNvSpPr>
          <p:nvPr>
            <p:ph idx="1"/>
          </p:nvPr>
        </p:nvSpPr>
        <p:spPr/>
        <p:txBody>
          <a:bodyPr/>
          <a:lstStyle/>
          <a:p>
            <a:pPr marL="0" indent="0">
              <a:buNone/>
            </a:pPr>
            <a:endParaRPr lang="en-US" dirty="0"/>
          </a:p>
          <a:p>
            <a:pPr marL="0" indent="0">
              <a:buNone/>
            </a:pPr>
            <a:r>
              <a:rPr lang="en-US" b="1" dirty="0">
                <a:latin typeface="Times New Roman" panose="02020603050405020304" pitchFamily="18" charset="0"/>
                <a:cs typeface="Times New Roman" panose="02020603050405020304" pitchFamily="18" charset="0"/>
              </a:rPr>
              <a:t>Practical</a:t>
            </a:r>
            <a:r>
              <a:rPr lang="en-US" dirty="0"/>
              <a:t> </a:t>
            </a:r>
            <a:endParaRPr lang="en-UG" dirty="0"/>
          </a:p>
        </p:txBody>
      </p:sp>
    </p:spTree>
    <p:extLst>
      <p:ext uri="{BB962C8B-B14F-4D97-AF65-F5344CB8AC3E}">
        <p14:creationId xmlns:p14="http://schemas.microsoft.com/office/powerpoint/2010/main" val="452814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9378D-A1C1-4356-989E-76B0E05A9766}"/>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OVERVIEW</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260F073B-1660-4366-8C61-1837CFB9D6B1}"/>
              </a:ext>
            </a:extLst>
          </p:cNvPr>
          <p:cNvSpPr>
            <a:spLocks noGrp="1"/>
          </p:cNvSpPr>
          <p:nvPr>
            <p:ph idx="1"/>
          </p:nvPr>
        </p:nvSpPr>
        <p:spPr/>
        <p:txBody>
          <a:bodyPr>
            <a:noAutofit/>
          </a:bodyPr>
          <a:lstStyle/>
          <a:p>
            <a:pPr algn="just">
              <a:buFont typeface="Wingdings" panose="05000000000000000000" pitchFamily="2" charset="2"/>
              <a:buChar char="v"/>
            </a:pPr>
            <a:r>
              <a:rPr lang="en-US" sz="2600" b="1" dirty="0">
                <a:latin typeface="Times New Roman" panose="02020603050405020304" pitchFamily="18" charset="0"/>
                <a:cs typeface="Times New Roman" panose="02020603050405020304" pitchFamily="18" charset="0"/>
              </a:rPr>
              <a:t>Chandler</a:t>
            </a:r>
            <a:r>
              <a:rPr lang="en-US" sz="2600" dirty="0">
                <a:latin typeface="Times New Roman" panose="02020603050405020304" pitchFamily="18" charset="0"/>
                <a:cs typeface="Times New Roman" panose="02020603050405020304" pitchFamily="18" charset="0"/>
              </a:rPr>
              <a:t> (1962) defines strategy as the determination of the basic long-term goals of an enterprise, and the adoption of courses of actions and the allocation of resources necessary to carry out these goals. </a:t>
            </a:r>
          </a:p>
          <a:p>
            <a:pPr algn="just">
              <a:buFont typeface="Wingdings" panose="05000000000000000000" pitchFamily="2" charset="2"/>
              <a:buChar char="v"/>
            </a:pPr>
            <a:r>
              <a:rPr lang="en-US" sz="2600" b="1" dirty="0">
                <a:latin typeface="Times New Roman" panose="02020603050405020304" pitchFamily="18" charset="0"/>
                <a:cs typeface="Times New Roman" panose="02020603050405020304" pitchFamily="18" charset="0"/>
              </a:rPr>
              <a:t>Schendel and Hatten </a:t>
            </a:r>
            <a:r>
              <a:rPr lang="en-US" sz="2600" dirty="0">
                <a:latin typeface="Times New Roman" panose="02020603050405020304" pitchFamily="18" charset="0"/>
                <a:cs typeface="Times New Roman" panose="02020603050405020304" pitchFamily="18" charset="0"/>
              </a:rPr>
              <a:t>(1972) define strategy as the basic goals and objectives of the organization, the major programs of action chosen to reach these goals and objectives, and the major pattern of resource allocation used to relate the organization to its environment. </a:t>
            </a:r>
          </a:p>
          <a:p>
            <a:pPr algn="just">
              <a:buFont typeface="Wingdings" panose="05000000000000000000" pitchFamily="2" charset="2"/>
              <a:buChar char="v"/>
            </a:pPr>
            <a:r>
              <a:rPr lang="en-US" sz="2600" b="1" dirty="0" err="1">
                <a:latin typeface="Times New Roman" panose="02020603050405020304" pitchFamily="18" charset="0"/>
                <a:cs typeface="Times New Roman" panose="02020603050405020304" pitchFamily="18" charset="0"/>
              </a:rPr>
              <a:t>Glueck</a:t>
            </a:r>
            <a:r>
              <a:rPr lang="en-US" sz="2600" dirty="0">
                <a:latin typeface="Times New Roman" panose="02020603050405020304" pitchFamily="18" charset="0"/>
                <a:cs typeface="Times New Roman" panose="02020603050405020304" pitchFamily="18" charset="0"/>
              </a:rPr>
              <a:t> (1976) define strategy as a unified, comprehensive, and integrative plan designed to assure that the basic objectives of the enterprise are achieved. </a:t>
            </a:r>
            <a:endParaRPr lang="en-UG"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2330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BD21A-17EA-4F84-AED2-6BB0F013EDC9}"/>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OVERVIEW CONT…</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2936C9E-F7DB-4325-A835-935C608886E1}"/>
              </a:ext>
            </a:extLst>
          </p:cNvPr>
          <p:cNvSpPr>
            <a:spLocks noGrp="1"/>
          </p:cNvSpPr>
          <p:nvPr>
            <p:ph idx="1"/>
          </p:nvPr>
        </p:nvSpPr>
        <p:spPr/>
        <p:txBody>
          <a:bodyPr>
            <a:normAutofit fontScale="92500" lnSpcReduction="10000"/>
          </a:bodyPr>
          <a:lstStyle/>
          <a:p>
            <a:pPr algn="just">
              <a:buFont typeface="Wingdings" panose="05000000000000000000" pitchFamily="2" charset="2"/>
              <a:buChar char="v"/>
            </a:pPr>
            <a:r>
              <a:rPr lang="en-US" b="1" dirty="0">
                <a:latin typeface="Times New Roman" panose="02020603050405020304" pitchFamily="18" charset="0"/>
                <a:cs typeface="Times New Roman" panose="02020603050405020304" pitchFamily="18" charset="0"/>
              </a:rPr>
              <a:t>Steiner and </a:t>
            </a:r>
            <a:r>
              <a:rPr lang="en-US" b="1" dirty="0" err="1">
                <a:latin typeface="Times New Roman" panose="02020603050405020304" pitchFamily="18" charset="0"/>
                <a:cs typeface="Times New Roman" panose="02020603050405020304" pitchFamily="18" charset="0"/>
              </a:rPr>
              <a:t>Meiner</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(1977) state that strategy is the forging of company mission, setting objectives in light of external and internal forces, formulating specific policies and strategies to achieve objectives, and ensuring their proper implementation so that the basic purposes and objectives of the organization will be achieved. </a:t>
            </a:r>
          </a:p>
          <a:p>
            <a:pPr algn="just"/>
            <a:endParaRPr lang="en-US"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US" b="1" dirty="0">
                <a:latin typeface="Times New Roman" panose="02020603050405020304" pitchFamily="18" charset="0"/>
                <a:cs typeface="Times New Roman" panose="02020603050405020304" pitchFamily="18" charset="0"/>
              </a:rPr>
              <a:t>Argyris</a:t>
            </a:r>
            <a:r>
              <a:rPr lang="en-US" dirty="0">
                <a:latin typeface="Times New Roman" panose="02020603050405020304" pitchFamily="18" charset="0"/>
                <a:cs typeface="Times New Roman" panose="02020603050405020304" pitchFamily="18" charset="0"/>
              </a:rPr>
              <a:t> (1985) suggest that strategy formulation and implementation include identifying opportunities and threats in the organization's environment, evaluating the strengths and weaknesses of the organization, designing structures, defining roles, hiring appropriate people, and developing appropriate rewards to keep those people motivated to make contributions.</a:t>
            </a:r>
            <a:endParaRPr lang="en-UG" dirty="0"/>
          </a:p>
        </p:txBody>
      </p:sp>
    </p:spTree>
    <p:extLst>
      <p:ext uri="{BB962C8B-B14F-4D97-AF65-F5344CB8AC3E}">
        <p14:creationId xmlns:p14="http://schemas.microsoft.com/office/powerpoint/2010/main" val="2707445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CB295-7489-4BEE-905A-5E0229A4CD0F}"/>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OVERVIEW CONT… </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5514C932-32C7-4085-A16E-FC557AE7C2B4}"/>
              </a:ext>
            </a:extLst>
          </p:cNvPr>
          <p:cNvSpPr>
            <a:spLocks noGrp="1"/>
          </p:cNvSpPr>
          <p:nvPr>
            <p:ph idx="1"/>
          </p:nvPr>
        </p:nvSpPr>
        <p:spPr/>
        <p:txBody>
          <a:bodyPr>
            <a:noAutofit/>
          </a:bodyPr>
          <a:lstStyle/>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All the definitions enable strategy management researchers and practitioners to perceive strategy as a multi-dimensional concept that embraces all the critical activities of the business, providing it with a sense of unity, direction, and purpose, as well as facilitating the necessary changes induced by its environment.</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With the varying views, it even becomes easier to derive a unified comprehensive definition of business strategy. Importantly, any definitions of business strategy need to emphasize the following; </a:t>
            </a:r>
          </a:p>
          <a:p>
            <a:pPr marL="457200" indent="-457200" algn="just">
              <a:buAutoNum type="alphaLcParenR"/>
            </a:pPr>
            <a:r>
              <a:rPr lang="en-US" sz="2400" dirty="0">
                <a:latin typeface="Times New Roman" panose="02020603050405020304" pitchFamily="18" charset="0"/>
                <a:cs typeface="Times New Roman" panose="02020603050405020304" pitchFamily="18" charset="0"/>
              </a:rPr>
              <a:t>Strategy as a means of establishing organizational purpose, in terms of its long-term objectives, action programs, and resource allocation priorities, </a:t>
            </a:r>
          </a:p>
          <a:p>
            <a:pPr marL="457200" indent="-457200" algn="just">
              <a:buAutoNum type="alphaLcParenR"/>
            </a:pPr>
            <a:r>
              <a:rPr lang="en-US" sz="2400" dirty="0">
                <a:latin typeface="Times New Roman" panose="02020603050405020304" pitchFamily="18" charset="0"/>
                <a:cs typeface="Times New Roman" panose="02020603050405020304" pitchFamily="18" charset="0"/>
              </a:rPr>
              <a:t>Strategy as a definition of the competitive domain of the firm, </a:t>
            </a:r>
          </a:p>
          <a:p>
            <a:pPr marL="457200" indent="-457200" algn="just">
              <a:buAutoNum type="alphaLcParenR"/>
            </a:pPr>
            <a:r>
              <a:rPr lang="en-US" sz="2400" dirty="0">
                <a:latin typeface="Times New Roman" panose="02020603050405020304" pitchFamily="18" charset="0"/>
                <a:cs typeface="Times New Roman" panose="02020603050405020304" pitchFamily="18" charset="0"/>
              </a:rPr>
              <a:t>Strategy as a coherent, unifying, and integrative blueprint of the organization</a:t>
            </a:r>
          </a:p>
        </p:txBody>
      </p:sp>
    </p:spTree>
    <p:extLst>
      <p:ext uri="{BB962C8B-B14F-4D97-AF65-F5344CB8AC3E}">
        <p14:creationId xmlns:p14="http://schemas.microsoft.com/office/powerpoint/2010/main" val="2463163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EF3EE-5AAA-4445-9A39-463388AB24C6}"/>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OVERVIEW CONT… </a:t>
            </a:r>
            <a:endParaRPr lang="en-UG"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8EF9503-FCB2-4E0E-9769-9EE55E01CDC6}"/>
              </a:ext>
            </a:extLst>
          </p:cNvPr>
          <p:cNvSpPr>
            <a:spLocks noGrp="1"/>
          </p:cNvSpPr>
          <p:nvPr>
            <p:ph idx="1"/>
          </p:nvPr>
        </p:nvSpPr>
        <p:spPr/>
        <p:txBody>
          <a:bodyPr>
            <a:normAutofit lnSpcReduction="10000"/>
          </a:bodyPr>
          <a:lstStyle/>
          <a:p>
            <a:pPr marL="0" indent="0" algn="just">
              <a:buNone/>
            </a:pPr>
            <a:r>
              <a:rPr lang="en-US" dirty="0">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 Strategy as a response to external opportunities and threats, and internal strengths and weaknesses,</a:t>
            </a:r>
          </a:p>
          <a:p>
            <a:pPr marL="0" indent="0" algn="just">
              <a:buNone/>
            </a:pPr>
            <a:r>
              <a:rPr lang="en-US" sz="2400" dirty="0">
                <a:latin typeface="Times New Roman" panose="02020603050405020304" pitchFamily="18" charset="0"/>
                <a:cs typeface="Times New Roman" panose="02020603050405020304" pitchFamily="18" charset="0"/>
              </a:rPr>
              <a:t>e) Strategy as a central vehicle for achieving sustainable competitive advantage, and</a:t>
            </a:r>
          </a:p>
          <a:p>
            <a:pPr marL="0" indent="0" algn="just">
              <a:buNone/>
            </a:pPr>
            <a:r>
              <a:rPr lang="en-US" sz="2400" dirty="0">
                <a:latin typeface="Times New Roman" panose="02020603050405020304" pitchFamily="18" charset="0"/>
                <a:cs typeface="Times New Roman" panose="02020603050405020304" pitchFamily="18" charset="0"/>
              </a:rPr>
              <a:t>g) Strategy as a motivating force for the stakeholders.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Generally involves the formulation and implementation of the major goals and initiatives taken by an organization's top managers on behalf of stakeholders, based on consideration of resources and an assessment of the internal and external environments in which the organization operates.</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Business strategy provides overall direction to an enterprise and involves specifying the organization's objectives, developing policies, and plans to achieve those objectives, and then allocating resources to implement the plans within an ever-changing operating environment </a:t>
            </a:r>
          </a:p>
          <a:p>
            <a:endParaRPr lang="en-UG" dirty="0"/>
          </a:p>
        </p:txBody>
      </p:sp>
    </p:spTree>
    <p:extLst>
      <p:ext uri="{BB962C8B-B14F-4D97-AF65-F5344CB8AC3E}">
        <p14:creationId xmlns:p14="http://schemas.microsoft.com/office/powerpoint/2010/main" val="2645562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9E0E8-0BA4-46BD-AAD7-BF6EE0175CD6}"/>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HISTORICAL DEVELOPMENT OF BUSINESS STRATEGY CONCEPT</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DDBF3DA-943F-409C-861B-147BDD24AABD}"/>
              </a:ext>
            </a:extLst>
          </p:cNvPr>
          <p:cNvSpPr>
            <a:spLocks noGrp="1"/>
          </p:cNvSpPr>
          <p:nvPr>
            <p:ph idx="1"/>
          </p:nvPr>
        </p:nvSpPr>
        <p:spPr/>
        <p:txBody>
          <a:bodyPr>
            <a:noAutofit/>
          </a:bodyPr>
          <a:lstStyle/>
          <a:p>
            <a:pPr algn="just">
              <a:buFont typeface="Wingdings" panose="05000000000000000000" pitchFamily="2" charset="2"/>
              <a:buChar char="v"/>
            </a:pPr>
            <a:r>
              <a:rPr lang="en-US" sz="2300" dirty="0">
                <a:latin typeface="Times New Roman" panose="02020603050405020304" pitchFamily="18" charset="0"/>
                <a:cs typeface="Times New Roman" panose="02020603050405020304" pitchFamily="18" charset="0"/>
              </a:rPr>
              <a:t>The concept of "strategy" has evolved significantly from its origins in the ancient Greek term "</a:t>
            </a:r>
            <a:r>
              <a:rPr lang="en-US" sz="2300" dirty="0" err="1">
                <a:latin typeface="Times New Roman" panose="02020603050405020304" pitchFamily="18" charset="0"/>
                <a:cs typeface="Times New Roman" panose="02020603050405020304" pitchFamily="18" charset="0"/>
              </a:rPr>
              <a:t>strategos</a:t>
            </a:r>
            <a:r>
              <a:rPr lang="en-US" sz="2300" dirty="0">
                <a:latin typeface="Times New Roman" panose="02020603050405020304" pitchFamily="18" charset="0"/>
                <a:cs typeface="Times New Roman" panose="02020603050405020304" pitchFamily="18" charset="0"/>
              </a:rPr>
              <a:t>” which means "general" or "military commander”. Military commanders were elected from each district based on their ability to plan and successfully execute military operations. Together, they formed a </a:t>
            </a:r>
            <a:r>
              <a:rPr lang="en-US" sz="2300" dirty="0" err="1">
                <a:latin typeface="Times New Roman" panose="02020603050405020304" pitchFamily="18" charset="0"/>
                <a:cs typeface="Times New Roman" panose="02020603050405020304" pitchFamily="18" charset="0"/>
              </a:rPr>
              <a:t>strategoi</a:t>
            </a:r>
            <a:r>
              <a:rPr lang="en-US" sz="2300" dirty="0">
                <a:latin typeface="Times New Roman" panose="02020603050405020304" pitchFamily="18" charset="0"/>
                <a:cs typeface="Times New Roman" panose="02020603050405020304" pitchFamily="18" charset="0"/>
              </a:rPr>
              <a:t>-Council of War that planned and positioned the army to win battles at all fronts. The essence of "strategy" in this context was about positioning, maneuvering, and resource allocation to achieve military objectives </a:t>
            </a:r>
            <a:r>
              <a:rPr lang="en-US" sz="2300" dirty="0" err="1">
                <a:latin typeface="Times New Roman" panose="02020603050405020304" pitchFamily="18" charset="0"/>
                <a:cs typeface="Times New Roman" panose="02020603050405020304" pitchFamily="18" charset="0"/>
              </a:rPr>
              <a:t>i.e</a:t>
            </a:r>
            <a:r>
              <a:rPr lang="en-US" sz="2300" dirty="0">
                <a:latin typeface="Times New Roman" panose="02020603050405020304" pitchFamily="18" charset="0"/>
                <a:cs typeface="Times New Roman" panose="02020603050405020304" pitchFamily="18" charset="0"/>
              </a:rPr>
              <a:t> wining war battles. </a:t>
            </a:r>
          </a:p>
          <a:p>
            <a:pPr algn="just">
              <a:buFont typeface="Wingdings" panose="05000000000000000000" pitchFamily="2" charset="2"/>
              <a:buChar char="v"/>
            </a:pPr>
            <a:r>
              <a:rPr lang="en-US" sz="2300" dirty="0">
                <a:latin typeface="Times New Roman" panose="02020603050405020304" pitchFamily="18" charset="0"/>
                <a:cs typeface="Times New Roman" panose="02020603050405020304" pitchFamily="18" charset="0"/>
              </a:rPr>
              <a:t>Over time, the concept of strategy evolved beyond military planning and was applied to other fields, including political science, economics, and business. In the business field, the application of the strategy concept is traced around the industrial revolution era (1950s-1960s) where scholars such as; Peter Drucker, Philip Selznick, Alfred Chandler, Igor Ansoff, and Bruce Henderson emphasized the ideas of strategic planning to reduce damage and wasted resources. Accordingly, many companies built strategic planning functions to develop and execute the formulation and implementation processes during the 1960s. </a:t>
            </a:r>
          </a:p>
          <a:p>
            <a:pPr marL="0" indent="0" algn="just">
              <a:buNone/>
            </a:pPr>
            <a:r>
              <a:rPr lang="en-US" sz="23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7185667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9A825-49DA-4269-B9F5-B43CA90429B2}"/>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KEY CONCEPTS IN BUSINESS STRATEGY</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347F3C2-D1C1-48DA-8FE9-C82C61F8856F}"/>
              </a:ext>
            </a:extLst>
          </p:cNvPr>
          <p:cNvSpPr>
            <a:spLocks noGrp="1"/>
          </p:cNvSpPr>
          <p:nvPr>
            <p:ph idx="1"/>
          </p:nvPr>
        </p:nvSpPr>
        <p:spPr/>
        <p:txBody>
          <a:bodyPr>
            <a:normAutofit lnSpcReduction="10000"/>
          </a:bodyPr>
          <a:lstStyle/>
          <a:p>
            <a:pPr marL="0" indent="0" algn="just">
              <a:buNone/>
            </a:pPr>
            <a:r>
              <a:rPr lang="en-US" b="1" dirty="0">
                <a:latin typeface="Times New Roman" panose="02020603050405020304" pitchFamily="18" charset="0"/>
                <a:cs typeface="Times New Roman" panose="02020603050405020304" pitchFamily="18" charset="0"/>
              </a:rPr>
              <a:t>1. Strategy </a:t>
            </a:r>
          </a:p>
          <a:p>
            <a:pPr marL="0" indent="0" algn="just">
              <a:buNone/>
            </a:pPr>
            <a:endParaRPr lang="en-US" dirty="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Strategy, in general, refers to how (means) a given objective will be achieved. Accordingly, strategy is concerned with the relationships between ends and means, that is, between the results management seeks and the resources at their disposal. Strategy and tactics are both concerned with formulating and then carrying out courses of action intended to attain particular objectives. For the most part, strategy is concerned with deploying the resources at disposal whereas tactics is concerned with employing them. Together, strategy and tactics bridge the gap between ends and means. </a:t>
            </a:r>
          </a:p>
          <a:p>
            <a:pPr marL="0" indent="0">
              <a:buNone/>
            </a:pPr>
            <a:endParaRPr lang="en-UG" dirty="0"/>
          </a:p>
        </p:txBody>
      </p:sp>
    </p:spTree>
    <p:extLst>
      <p:ext uri="{BB962C8B-B14F-4D97-AF65-F5344CB8AC3E}">
        <p14:creationId xmlns:p14="http://schemas.microsoft.com/office/powerpoint/2010/main" val="29438474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B1812-110D-4D44-9F0E-D2F5469DBC77}"/>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5PS OF A GOOD BUSINESS STRATEGY</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8A546D79-4926-4489-BE77-ED5087A7D17F}"/>
              </a:ext>
            </a:extLst>
          </p:cNvPr>
          <p:cNvSpPr>
            <a:spLocks noGrp="1"/>
          </p:cNvSpPr>
          <p:nvPr>
            <p:ph idx="1"/>
          </p:nvPr>
        </p:nvSpPr>
        <p:spPr>
          <a:xfrm>
            <a:off x="838200" y="1825625"/>
            <a:ext cx="10515600" cy="4667250"/>
          </a:xfrm>
        </p:spPr>
        <p:txBody>
          <a:bodyPr>
            <a:normAutofit fontScale="92500" lnSpcReduction="10000"/>
          </a:bodyPr>
          <a:lstStyle/>
          <a:p>
            <a:pPr algn="just">
              <a:buFont typeface="Wingdings" panose="05000000000000000000" pitchFamily="2" charset="2"/>
              <a:buChar char="v"/>
            </a:pPr>
            <a:r>
              <a:rPr lang="en-US" b="1" dirty="0">
                <a:latin typeface="Times New Roman" panose="02020603050405020304" pitchFamily="18" charset="0"/>
                <a:cs typeface="Times New Roman" panose="02020603050405020304" pitchFamily="18" charset="0"/>
              </a:rPr>
              <a:t>Plan. </a:t>
            </a:r>
            <a:r>
              <a:rPr lang="en-US" dirty="0">
                <a:latin typeface="Times New Roman" panose="02020603050405020304" pitchFamily="18" charset="0"/>
                <a:cs typeface="Times New Roman" panose="02020603050405020304" pitchFamily="18" charset="0"/>
              </a:rPr>
              <a:t>Emphasizes the formulation of strategies before actions are taken, involving a systematic analysis and planning process</a:t>
            </a:r>
          </a:p>
          <a:p>
            <a:pPr algn="just">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Ploy. </a:t>
            </a:r>
            <a:r>
              <a:rPr lang="en-US" dirty="0">
                <a:latin typeface="Times New Roman" panose="02020603050405020304" pitchFamily="18" charset="0"/>
                <a:cs typeface="Times New Roman" panose="02020603050405020304" pitchFamily="18" charset="0"/>
              </a:rPr>
              <a:t>Strategy as a Ploy is about using specific tactics to outmaneuver competitors or overcome challenges. involve short-term actions or maneuvers designed to gain a competitive advantage, disrupt competitors, or respond to specific threats in the marketplace.</a:t>
            </a:r>
          </a:p>
          <a:p>
            <a:pPr algn="just">
              <a:buFont typeface="Wingdings" panose="05000000000000000000" pitchFamily="2" charset="2"/>
              <a:buChar char="v"/>
            </a:pPr>
            <a:r>
              <a:rPr lang="en-US" b="1" dirty="0">
                <a:latin typeface="Times New Roman" panose="02020603050405020304" pitchFamily="18" charset="0"/>
                <a:cs typeface="Times New Roman" panose="02020603050405020304" pitchFamily="18" charset="0"/>
              </a:rPr>
              <a:t>Pattern. </a:t>
            </a:r>
            <a:r>
              <a:rPr lang="en-US" dirty="0">
                <a:latin typeface="Times New Roman" panose="02020603050405020304" pitchFamily="18" charset="0"/>
                <a:cs typeface="Times New Roman" panose="02020603050405020304" pitchFamily="18" charset="0"/>
              </a:rPr>
              <a:t>Strategy as a Pattern recognizes that strategy can emerge from a consistent behavior or pattern of actions overtime</a:t>
            </a:r>
          </a:p>
          <a:p>
            <a:pPr algn="just">
              <a:buFont typeface="Wingdings" panose="05000000000000000000" pitchFamily="2" charset="2"/>
              <a:buChar char="v"/>
            </a:pPr>
            <a:r>
              <a:rPr lang="en-US" b="1" dirty="0">
                <a:latin typeface="Times New Roman" panose="02020603050405020304" pitchFamily="18" charset="0"/>
                <a:cs typeface="Times New Roman" panose="02020603050405020304" pitchFamily="18" charset="0"/>
              </a:rPr>
              <a:t>Position. </a:t>
            </a:r>
            <a:r>
              <a:rPr lang="en-US" dirty="0">
                <a:latin typeface="Times New Roman" panose="02020603050405020304" pitchFamily="18" charset="0"/>
                <a:cs typeface="Times New Roman" panose="02020603050405020304" pitchFamily="18" charset="0"/>
              </a:rPr>
              <a:t>Strategy as a Position focuses on how an organization positions itself in the market relative to its competitors</a:t>
            </a:r>
          </a:p>
          <a:p>
            <a:pPr algn="just">
              <a:buFont typeface="Wingdings" panose="05000000000000000000" pitchFamily="2" charset="2"/>
              <a:buChar char="v"/>
            </a:pPr>
            <a:r>
              <a:rPr lang="en-US" b="1" dirty="0">
                <a:latin typeface="Times New Roman" panose="02020603050405020304" pitchFamily="18" charset="0"/>
                <a:cs typeface="Times New Roman" panose="02020603050405020304" pitchFamily="18" charset="0"/>
              </a:rPr>
              <a:t>Perspective</a:t>
            </a:r>
            <a:r>
              <a:rPr lang="en-US" dirty="0">
                <a:latin typeface="Times New Roman" panose="02020603050405020304" pitchFamily="18" charset="0"/>
                <a:cs typeface="Times New Roman" panose="02020603050405020304" pitchFamily="18" charset="0"/>
              </a:rPr>
              <a:t>. Strategy as a perspective reflects what top management believes in as the appropriate path to achieve the set vision and direction</a:t>
            </a:r>
          </a:p>
        </p:txBody>
      </p:sp>
    </p:spTree>
    <p:extLst>
      <p:ext uri="{BB962C8B-B14F-4D97-AF65-F5344CB8AC3E}">
        <p14:creationId xmlns:p14="http://schemas.microsoft.com/office/powerpoint/2010/main" val="1113315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4C03F-4F97-4D8B-82C8-FCF8780AA839}"/>
              </a:ext>
            </a:extLst>
          </p:cNvPr>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LEVEL OF STRATEGY IN BUSINESS</a:t>
            </a:r>
            <a:endParaRPr lang="en-UG"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AF0E87A-7B11-4798-AA41-95FAE0135EF8}"/>
              </a:ext>
            </a:extLst>
          </p:cNvPr>
          <p:cNvSpPr>
            <a:spLocks noGrp="1"/>
          </p:cNvSpPr>
          <p:nvPr>
            <p:ph idx="1"/>
          </p:nvPr>
        </p:nvSpPr>
        <p:spPr/>
        <p:txBody>
          <a:bodyPr>
            <a:normAutofit fontScale="92500" lnSpcReduction="10000"/>
          </a:bodyPr>
          <a:lstStyle/>
          <a:p>
            <a:pPr algn="just">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Corporate-Level Strategy. </a:t>
            </a:r>
            <a:r>
              <a:rPr lang="en-US" sz="2400" dirty="0">
                <a:latin typeface="Times New Roman" panose="02020603050405020304" pitchFamily="18" charset="0"/>
                <a:cs typeface="Times New Roman" panose="02020603050405020304" pitchFamily="18" charset="0"/>
              </a:rPr>
              <a:t>This is the highest level of strategy, concerned with the overall scope and direction of the entire organization. It addresses the question, "What businesses should we be in?“.</a:t>
            </a:r>
          </a:p>
          <a:p>
            <a:pPr algn="just">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Business-Level Strategy</a:t>
            </a:r>
            <a:r>
              <a:rPr lang="en-US" sz="2400" dirty="0">
                <a:latin typeface="Times New Roman" panose="02020603050405020304" pitchFamily="18" charset="0"/>
                <a:cs typeface="Times New Roman" panose="02020603050405020304" pitchFamily="18" charset="0"/>
              </a:rPr>
              <a:t>. Business-level strategy focuses on how a company competes in a particular industry or market. It involves decisions about how to achieve a competitive advantage, such as through cost leadership, differentiation, or focus strategies. Business-level strategy addresses the question, "How do we compete in this specific market?</a:t>
            </a:r>
          </a:p>
          <a:p>
            <a:pPr algn="just">
              <a:buFont typeface="Wingdings" panose="05000000000000000000" pitchFamily="2" charset="2"/>
              <a:buChar char="v"/>
            </a:pPr>
            <a:r>
              <a:rPr lang="en-US" sz="2400" b="1" dirty="0">
                <a:latin typeface="Times New Roman" panose="02020603050405020304" pitchFamily="18" charset="0"/>
                <a:cs typeface="Times New Roman" panose="02020603050405020304" pitchFamily="18" charset="0"/>
              </a:rPr>
              <a:t>Functional-Level Strategy. </a:t>
            </a:r>
            <a:r>
              <a:rPr lang="en-US" sz="2400" dirty="0">
                <a:latin typeface="Times New Roman" panose="02020603050405020304" pitchFamily="18" charset="0"/>
                <a:cs typeface="Times New Roman" panose="02020603050405020304" pitchFamily="18" charset="0"/>
              </a:rPr>
              <a:t>Deals with how various functions within a business, such as marketing, operations, finance, human resources, support the business-level strategy.. Functional strategies are more detailed and operational, addressing the question, "How do we support the business strategy in our specific area?“</a:t>
            </a:r>
          </a:p>
          <a:p>
            <a:pPr algn="just">
              <a:buFont typeface="Wingdings" panose="05000000000000000000" pitchFamily="2" charset="2"/>
              <a:buChar char="v"/>
            </a:pP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Operational-Level Strategy</a:t>
            </a:r>
            <a:r>
              <a:rPr lang="en-US" sz="2400" dirty="0">
                <a:latin typeface="Times New Roman" panose="02020603050405020304" pitchFamily="18" charset="0"/>
                <a:cs typeface="Times New Roman" panose="02020603050405020304" pitchFamily="18" charset="0"/>
              </a:rPr>
              <a:t>. At the operational level, strategy is focused on the day-to-day operations of the organization. This level involves short-term tactics and decisions that are necessary to implement functional strategies effectively </a:t>
            </a:r>
            <a:endParaRPr lang="en-UG"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88127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6056</TotalTime>
  <Words>2066</Words>
  <Application>Microsoft Office PowerPoint</Application>
  <PresentationFormat>Widescreen</PresentationFormat>
  <Paragraphs>75</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Times New Roman</vt:lpstr>
      <vt:lpstr>Wingdings</vt:lpstr>
      <vt:lpstr>Office Theme</vt:lpstr>
      <vt:lpstr>UNDERSTANDING BUSINESS STRATEGY </vt:lpstr>
      <vt:lpstr>OVERVIEW</vt:lpstr>
      <vt:lpstr>OVERVIEW CONT…</vt:lpstr>
      <vt:lpstr>OVERVIEW CONT… </vt:lpstr>
      <vt:lpstr>OVERVIEW CONT… </vt:lpstr>
      <vt:lpstr>HISTORICAL DEVELOPMENT OF BUSINESS STRATEGY CONCEPT</vt:lpstr>
      <vt:lpstr>KEY CONCEPTS IN BUSINESS STRATEGY</vt:lpstr>
      <vt:lpstr>5PS OF A GOOD BUSINESS STRATEGY</vt:lpstr>
      <vt:lpstr>LEVEL OF STRATEGY IN BUSINESS</vt:lpstr>
      <vt:lpstr>KEY CONCEPTS IN BUSINESS STRATEGY CONT…</vt:lpstr>
      <vt:lpstr>KEY CONCEPTS IN BUSINESS STRATEGY CONT…</vt:lpstr>
      <vt:lpstr>KEY CONCEPTS IN BUSINESS STRATEGY CONT…</vt:lpstr>
      <vt:lpstr>STRATEGIC MANAGEMENT PROCESS</vt:lpstr>
      <vt:lpstr>KEY QUESTIONS THAT STRATEGIC MANAGERS HAVE TO ADDRESS</vt:lpstr>
      <vt:lpstr>LINK BETWEEN BUSINESS STRATEGY AND HRM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BUSINESS STRATEGY </dc:title>
  <dc:creator>Lucy</dc:creator>
  <cp:lastModifiedBy>Lucy</cp:lastModifiedBy>
  <cp:revision>30</cp:revision>
  <dcterms:created xsi:type="dcterms:W3CDTF">2025-08-21T06:58:33Z</dcterms:created>
  <dcterms:modified xsi:type="dcterms:W3CDTF">2026-08-20T16:05:38Z</dcterms:modified>
</cp:coreProperties>
</file>