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2" r:id="rId6"/>
    <p:sldId id="259" r:id="rId7"/>
    <p:sldId id="261" r:id="rId8"/>
    <p:sldId id="263" r:id="rId9"/>
    <p:sldId id="264" r:id="rId10"/>
    <p:sldId id="265" r:id="rId11"/>
    <p:sldId id="266" r:id="rId12"/>
    <p:sldId id="267" r:id="rId13"/>
    <p:sldId id="268" r:id="rId14"/>
    <p:sldId id="269" r:id="rId15"/>
    <p:sldId id="273" r:id="rId16"/>
    <p:sldId id="270" r:id="rId17"/>
    <p:sldId id="274" r:id="rId18"/>
    <p:sldId id="275" r:id="rId19"/>
    <p:sldId id="276" r:id="rId20"/>
    <p:sldId id="277" r:id="rId21"/>
    <p:sldId id="278" r:id="rId22"/>
    <p:sldId id="279" r:id="rId23"/>
    <p:sldId id="280" r:id="rId24"/>
    <p:sldId id="281" r:id="rId25"/>
    <p:sldId id="282" r:id="rId26"/>
    <p:sldId id="283" r:id="rId27"/>
    <p:sldId id="271" r:id="rId28"/>
    <p:sldId id="272" r:id="rId29"/>
  </p:sldIdLst>
  <p:sldSz cx="12192000" cy="6858000"/>
  <p:notesSz cx="6858000" cy="9144000"/>
  <p:defaultTextStyle>
    <a:defPPr>
      <a:defRPr lang="en-U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9" d="100"/>
          <a:sy n="89" d="100"/>
        </p:scale>
        <p:origin x="61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5803E-628A-4434-A82E-2F5EF374C17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G"/>
          </a:p>
        </p:txBody>
      </p:sp>
      <p:sp>
        <p:nvSpPr>
          <p:cNvPr id="3" name="Subtitle 2">
            <a:extLst>
              <a:ext uri="{FF2B5EF4-FFF2-40B4-BE49-F238E27FC236}">
                <a16:creationId xmlns:a16="http://schemas.microsoft.com/office/drawing/2014/main" id="{C7DD41F6-28E0-4047-8BDC-72C625A4F5B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G"/>
          </a:p>
        </p:txBody>
      </p:sp>
      <p:sp>
        <p:nvSpPr>
          <p:cNvPr id="4" name="Date Placeholder 3">
            <a:extLst>
              <a:ext uri="{FF2B5EF4-FFF2-40B4-BE49-F238E27FC236}">
                <a16:creationId xmlns:a16="http://schemas.microsoft.com/office/drawing/2014/main" id="{CCB26A4A-CAF0-4ACE-83C4-EE98D4D6177C}"/>
              </a:ext>
            </a:extLst>
          </p:cNvPr>
          <p:cNvSpPr>
            <a:spLocks noGrp="1"/>
          </p:cNvSpPr>
          <p:nvPr>
            <p:ph type="dt" sz="half" idx="10"/>
          </p:nvPr>
        </p:nvSpPr>
        <p:spPr/>
        <p:txBody>
          <a:bodyPr/>
          <a:lstStyle/>
          <a:p>
            <a:fld id="{E4166B5E-8235-4E24-BE4D-E4A0E83864C6}" type="datetimeFigureOut">
              <a:rPr lang="en-UG" smtClean="0"/>
              <a:t>18/10/2025</a:t>
            </a:fld>
            <a:endParaRPr lang="en-UG"/>
          </a:p>
        </p:txBody>
      </p:sp>
      <p:sp>
        <p:nvSpPr>
          <p:cNvPr id="5" name="Footer Placeholder 4">
            <a:extLst>
              <a:ext uri="{FF2B5EF4-FFF2-40B4-BE49-F238E27FC236}">
                <a16:creationId xmlns:a16="http://schemas.microsoft.com/office/drawing/2014/main" id="{2BAE94BF-549F-42DD-B074-2EDB09E04EC8}"/>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F38CC6B8-C5EC-49D9-8F51-600B46477B4B}"/>
              </a:ext>
            </a:extLst>
          </p:cNvPr>
          <p:cNvSpPr>
            <a:spLocks noGrp="1"/>
          </p:cNvSpPr>
          <p:nvPr>
            <p:ph type="sldNum" sz="quarter" idx="12"/>
          </p:nvPr>
        </p:nvSpPr>
        <p:spPr/>
        <p:txBody>
          <a:bodyPr/>
          <a:lstStyle/>
          <a:p>
            <a:fld id="{48E60390-34CA-4999-B26D-A1C45059945B}" type="slidenum">
              <a:rPr lang="en-UG" smtClean="0"/>
              <a:t>‹#›</a:t>
            </a:fld>
            <a:endParaRPr lang="en-UG"/>
          </a:p>
        </p:txBody>
      </p:sp>
    </p:spTree>
    <p:extLst>
      <p:ext uri="{BB962C8B-B14F-4D97-AF65-F5344CB8AC3E}">
        <p14:creationId xmlns:p14="http://schemas.microsoft.com/office/powerpoint/2010/main" val="1730054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E6B7F2-7498-424C-AF14-F763A6A291C5}"/>
              </a:ext>
            </a:extLst>
          </p:cNvPr>
          <p:cNvSpPr>
            <a:spLocks noGrp="1"/>
          </p:cNvSpPr>
          <p:nvPr>
            <p:ph type="title"/>
          </p:nvPr>
        </p:nvSpPr>
        <p:spPr/>
        <p:txBody>
          <a:bodyPr/>
          <a:lstStyle/>
          <a:p>
            <a:r>
              <a:rPr lang="en-US"/>
              <a:t>Click to edit Master title style</a:t>
            </a:r>
            <a:endParaRPr lang="en-UG"/>
          </a:p>
        </p:txBody>
      </p:sp>
      <p:sp>
        <p:nvSpPr>
          <p:cNvPr id="3" name="Vertical Text Placeholder 2">
            <a:extLst>
              <a:ext uri="{FF2B5EF4-FFF2-40B4-BE49-F238E27FC236}">
                <a16:creationId xmlns:a16="http://schemas.microsoft.com/office/drawing/2014/main" id="{CA1649E1-F205-48C1-85D3-C5D76622319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234A549C-F39D-4328-9D3F-823AF630E7E9}"/>
              </a:ext>
            </a:extLst>
          </p:cNvPr>
          <p:cNvSpPr>
            <a:spLocks noGrp="1"/>
          </p:cNvSpPr>
          <p:nvPr>
            <p:ph type="dt" sz="half" idx="10"/>
          </p:nvPr>
        </p:nvSpPr>
        <p:spPr/>
        <p:txBody>
          <a:bodyPr/>
          <a:lstStyle/>
          <a:p>
            <a:fld id="{E4166B5E-8235-4E24-BE4D-E4A0E83864C6}" type="datetimeFigureOut">
              <a:rPr lang="en-UG" smtClean="0"/>
              <a:t>18/10/2025</a:t>
            </a:fld>
            <a:endParaRPr lang="en-UG"/>
          </a:p>
        </p:txBody>
      </p:sp>
      <p:sp>
        <p:nvSpPr>
          <p:cNvPr id="5" name="Footer Placeholder 4">
            <a:extLst>
              <a:ext uri="{FF2B5EF4-FFF2-40B4-BE49-F238E27FC236}">
                <a16:creationId xmlns:a16="http://schemas.microsoft.com/office/drawing/2014/main" id="{1F26690A-77CB-4C4A-82D0-58B754EEA38B}"/>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005C93F4-322F-48B7-B50E-6F1E526ED0CB}"/>
              </a:ext>
            </a:extLst>
          </p:cNvPr>
          <p:cNvSpPr>
            <a:spLocks noGrp="1"/>
          </p:cNvSpPr>
          <p:nvPr>
            <p:ph type="sldNum" sz="quarter" idx="12"/>
          </p:nvPr>
        </p:nvSpPr>
        <p:spPr/>
        <p:txBody>
          <a:bodyPr/>
          <a:lstStyle/>
          <a:p>
            <a:fld id="{48E60390-34CA-4999-B26D-A1C45059945B}" type="slidenum">
              <a:rPr lang="en-UG" smtClean="0"/>
              <a:t>‹#›</a:t>
            </a:fld>
            <a:endParaRPr lang="en-UG"/>
          </a:p>
        </p:txBody>
      </p:sp>
    </p:spTree>
    <p:extLst>
      <p:ext uri="{BB962C8B-B14F-4D97-AF65-F5344CB8AC3E}">
        <p14:creationId xmlns:p14="http://schemas.microsoft.com/office/powerpoint/2010/main" val="2373547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EE81AC9-FD23-4DB6-BB0C-FFB3CA7E619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G"/>
          </a:p>
        </p:txBody>
      </p:sp>
      <p:sp>
        <p:nvSpPr>
          <p:cNvPr id="3" name="Vertical Text Placeholder 2">
            <a:extLst>
              <a:ext uri="{FF2B5EF4-FFF2-40B4-BE49-F238E27FC236}">
                <a16:creationId xmlns:a16="http://schemas.microsoft.com/office/drawing/2014/main" id="{AC2D1C7D-06FE-40AB-B014-86DACCD301A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0F129E59-805A-4DD3-B450-9DE109B16A37}"/>
              </a:ext>
            </a:extLst>
          </p:cNvPr>
          <p:cNvSpPr>
            <a:spLocks noGrp="1"/>
          </p:cNvSpPr>
          <p:nvPr>
            <p:ph type="dt" sz="half" idx="10"/>
          </p:nvPr>
        </p:nvSpPr>
        <p:spPr/>
        <p:txBody>
          <a:bodyPr/>
          <a:lstStyle/>
          <a:p>
            <a:fld id="{E4166B5E-8235-4E24-BE4D-E4A0E83864C6}" type="datetimeFigureOut">
              <a:rPr lang="en-UG" smtClean="0"/>
              <a:t>18/10/2025</a:t>
            </a:fld>
            <a:endParaRPr lang="en-UG"/>
          </a:p>
        </p:txBody>
      </p:sp>
      <p:sp>
        <p:nvSpPr>
          <p:cNvPr id="5" name="Footer Placeholder 4">
            <a:extLst>
              <a:ext uri="{FF2B5EF4-FFF2-40B4-BE49-F238E27FC236}">
                <a16:creationId xmlns:a16="http://schemas.microsoft.com/office/drawing/2014/main" id="{F12F8C35-1BD8-4742-9BEF-2328BFEBCE06}"/>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E9ED01E1-CC4F-421D-ABDC-EE9BE8F52473}"/>
              </a:ext>
            </a:extLst>
          </p:cNvPr>
          <p:cNvSpPr>
            <a:spLocks noGrp="1"/>
          </p:cNvSpPr>
          <p:nvPr>
            <p:ph type="sldNum" sz="quarter" idx="12"/>
          </p:nvPr>
        </p:nvSpPr>
        <p:spPr/>
        <p:txBody>
          <a:bodyPr/>
          <a:lstStyle/>
          <a:p>
            <a:fld id="{48E60390-34CA-4999-B26D-A1C45059945B}" type="slidenum">
              <a:rPr lang="en-UG" smtClean="0"/>
              <a:t>‹#›</a:t>
            </a:fld>
            <a:endParaRPr lang="en-UG"/>
          </a:p>
        </p:txBody>
      </p:sp>
    </p:spTree>
    <p:extLst>
      <p:ext uri="{BB962C8B-B14F-4D97-AF65-F5344CB8AC3E}">
        <p14:creationId xmlns:p14="http://schemas.microsoft.com/office/powerpoint/2010/main" val="512600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D9DB3-1E1B-4975-99A2-8969358C8B45}"/>
              </a:ext>
            </a:extLst>
          </p:cNvPr>
          <p:cNvSpPr>
            <a:spLocks noGrp="1"/>
          </p:cNvSpPr>
          <p:nvPr>
            <p:ph type="title"/>
          </p:nvPr>
        </p:nvSpPr>
        <p:spPr/>
        <p:txBody>
          <a:bodyPr/>
          <a:lstStyle/>
          <a:p>
            <a:r>
              <a:rPr lang="en-US"/>
              <a:t>Click to edit Master title style</a:t>
            </a:r>
            <a:endParaRPr lang="en-UG"/>
          </a:p>
        </p:txBody>
      </p:sp>
      <p:sp>
        <p:nvSpPr>
          <p:cNvPr id="3" name="Content Placeholder 2">
            <a:extLst>
              <a:ext uri="{FF2B5EF4-FFF2-40B4-BE49-F238E27FC236}">
                <a16:creationId xmlns:a16="http://schemas.microsoft.com/office/drawing/2014/main" id="{E40EE7B1-A7E4-486A-83F6-762BCB149E8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46D7307A-31ED-4369-8470-DBA0B98D3D41}"/>
              </a:ext>
            </a:extLst>
          </p:cNvPr>
          <p:cNvSpPr>
            <a:spLocks noGrp="1"/>
          </p:cNvSpPr>
          <p:nvPr>
            <p:ph type="dt" sz="half" idx="10"/>
          </p:nvPr>
        </p:nvSpPr>
        <p:spPr/>
        <p:txBody>
          <a:bodyPr/>
          <a:lstStyle/>
          <a:p>
            <a:fld id="{E4166B5E-8235-4E24-BE4D-E4A0E83864C6}" type="datetimeFigureOut">
              <a:rPr lang="en-UG" smtClean="0"/>
              <a:t>18/10/2025</a:t>
            </a:fld>
            <a:endParaRPr lang="en-UG"/>
          </a:p>
        </p:txBody>
      </p:sp>
      <p:sp>
        <p:nvSpPr>
          <p:cNvPr id="5" name="Footer Placeholder 4">
            <a:extLst>
              <a:ext uri="{FF2B5EF4-FFF2-40B4-BE49-F238E27FC236}">
                <a16:creationId xmlns:a16="http://schemas.microsoft.com/office/drawing/2014/main" id="{9788A23C-412D-492C-BBAF-D58059E4F439}"/>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767E464E-1273-42E6-85B2-30D58107253D}"/>
              </a:ext>
            </a:extLst>
          </p:cNvPr>
          <p:cNvSpPr>
            <a:spLocks noGrp="1"/>
          </p:cNvSpPr>
          <p:nvPr>
            <p:ph type="sldNum" sz="quarter" idx="12"/>
          </p:nvPr>
        </p:nvSpPr>
        <p:spPr/>
        <p:txBody>
          <a:bodyPr/>
          <a:lstStyle/>
          <a:p>
            <a:fld id="{48E60390-34CA-4999-B26D-A1C45059945B}" type="slidenum">
              <a:rPr lang="en-UG" smtClean="0"/>
              <a:t>‹#›</a:t>
            </a:fld>
            <a:endParaRPr lang="en-UG"/>
          </a:p>
        </p:txBody>
      </p:sp>
    </p:spTree>
    <p:extLst>
      <p:ext uri="{BB962C8B-B14F-4D97-AF65-F5344CB8AC3E}">
        <p14:creationId xmlns:p14="http://schemas.microsoft.com/office/powerpoint/2010/main" val="2896185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739AE-529F-407A-8C1E-AF02EF7F39C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G"/>
          </a:p>
        </p:txBody>
      </p:sp>
      <p:sp>
        <p:nvSpPr>
          <p:cNvPr id="3" name="Text Placeholder 2">
            <a:extLst>
              <a:ext uri="{FF2B5EF4-FFF2-40B4-BE49-F238E27FC236}">
                <a16:creationId xmlns:a16="http://schemas.microsoft.com/office/drawing/2014/main" id="{A7AC7DCD-2B66-4718-8170-5A54CD4E1C4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58FAF49-9EFB-472A-B377-8A7F0CCAE10C}"/>
              </a:ext>
            </a:extLst>
          </p:cNvPr>
          <p:cNvSpPr>
            <a:spLocks noGrp="1"/>
          </p:cNvSpPr>
          <p:nvPr>
            <p:ph type="dt" sz="half" idx="10"/>
          </p:nvPr>
        </p:nvSpPr>
        <p:spPr/>
        <p:txBody>
          <a:bodyPr/>
          <a:lstStyle/>
          <a:p>
            <a:fld id="{E4166B5E-8235-4E24-BE4D-E4A0E83864C6}" type="datetimeFigureOut">
              <a:rPr lang="en-UG" smtClean="0"/>
              <a:t>18/10/2025</a:t>
            </a:fld>
            <a:endParaRPr lang="en-UG"/>
          </a:p>
        </p:txBody>
      </p:sp>
      <p:sp>
        <p:nvSpPr>
          <p:cNvPr id="5" name="Footer Placeholder 4">
            <a:extLst>
              <a:ext uri="{FF2B5EF4-FFF2-40B4-BE49-F238E27FC236}">
                <a16:creationId xmlns:a16="http://schemas.microsoft.com/office/drawing/2014/main" id="{0FEF501A-DC62-42E5-9046-41B762DA564A}"/>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8753C684-28A1-40AC-8D03-2AD592C1BB52}"/>
              </a:ext>
            </a:extLst>
          </p:cNvPr>
          <p:cNvSpPr>
            <a:spLocks noGrp="1"/>
          </p:cNvSpPr>
          <p:nvPr>
            <p:ph type="sldNum" sz="quarter" idx="12"/>
          </p:nvPr>
        </p:nvSpPr>
        <p:spPr/>
        <p:txBody>
          <a:bodyPr/>
          <a:lstStyle/>
          <a:p>
            <a:fld id="{48E60390-34CA-4999-B26D-A1C45059945B}" type="slidenum">
              <a:rPr lang="en-UG" smtClean="0"/>
              <a:t>‹#›</a:t>
            </a:fld>
            <a:endParaRPr lang="en-UG"/>
          </a:p>
        </p:txBody>
      </p:sp>
    </p:spTree>
    <p:extLst>
      <p:ext uri="{BB962C8B-B14F-4D97-AF65-F5344CB8AC3E}">
        <p14:creationId xmlns:p14="http://schemas.microsoft.com/office/powerpoint/2010/main" val="1338324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F1D46-6B56-4832-B913-B468820829A8}"/>
              </a:ext>
            </a:extLst>
          </p:cNvPr>
          <p:cNvSpPr>
            <a:spLocks noGrp="1"/>
          </p:cNvSpPr>
          <p:nvPr>
            <p:ph type="title"/>
          </p:nvPr>
        </p:nvSpPr>
        <p:spPr/>
        <p:txBody>
          <a:bodyPr/>
          <a:lstStyle/>
          <a:p>
            <a:r>
              <a:rPr lang="en-US"/>
              <a:t>Click to edit Master title style</a:t>
            </a:r>
            <a:endParaRPr lang="en-UG"/>
          </a:p>
        </p:txBody>
      </p:sp>
      <p:sp>
        <p:nvSpPr>
          <p:cNvPr id="3" name="Content Placeholder 2">
            <a:extLst>
              <a:ext uri="{FF2B5EF4-FFF2-40B4-BE49-F238E27FC236}">
                <a16:creationId xmlns:a16="http://schemas.microsoft.com/office/drawing/2014/main" id="{9012B86F-E35D-43C4-81A3-5C1A57E0DD8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Content Placeholder 3">
            <a:extLst>
              <a:ext uri="{FF2B5EF4-FFF2-40B4-BE49-F238E27FC236}">
                <a16:creationId xmlns:a16="http://schemas.microsoft.com/office/drawing/2014/main" id="{ABA829DC-BAB6-4F55-B2DD-A5A56F9973E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5" name="Date Placeholder 4">
            <a:extLst>
              <a:ext uri="{FF2B5EF4-FFF2-40B4-BE49-F238E27FC236}">
                <a16:creationId xmlns:a16="http://schemas.microsoft.com/office/drawing/2014/main" id="{3C46F1E6-2C5A-44E8-B2B0-19792ED07FA3}"/>
              </a:ext>
            </a:extLst>
          </p:cNvPr>
          <p:cNvSpPr>
            <a:spLocks noGrp="1"/>
          </p:cNvSpPr>
          <p:nvPr>
            <p:ph type="dt" sz="half" idx="10"/>
          </p:nvPr>
        </p:nvSpPr>
        <p:spPr/>
        <p:txBody>
          <a:bodyPr/>
          <a:lstStyle/>
          <a:p>
            <a:fld id="{E4166B5E-8235-4E24-BE4D-E4A0E83864C6}" type="datetimeFigureOut">
              <a:rPr lang="en-UG" smtClean="0"/>
              <a:t>18/10/2025</a:t>
            </a:fld>
            <a:endParaRPr lang="en-UG"/>
          </a:p>
        </p:txBody>
      </p:sp>
      <p:sp>
        <p:nvSpPr>
          <p:cNvPr id="6" name="Footer Placeholder 5">
            <a:extLst>
              <a:ext uri="{FF2B5EF4-FFF2-40B4-BE49-F238E27FC236}">
                <a16:creationId xmlns:a16="http://schemas.microsoft.com/office/drawing/2014/main" id="{7B1AE280-5488-4296-97E0-5DA9CFEA48D3}"/>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1ECD62A5-3F3F-43C9-8E01-37E0BA6962B1}"/>
              </a:ext>
            </a:extLst>
          </p:cNvPr>
          <p:cNvSpPr>
            <a:spLocks noGrp="1"/>
          </p:cNvSpPr>
          <p:nvPr>
            <p:ph type="sldNum" sz="quarter" idx="12"/>
          </p:nvPr>
        </p:nvSpPr>
        <p:spPr/>
        <p:txBody>
          <a:bodyPr/>
          <a:lstStyle/>
          <a:p>
            <a:fld id="{48E60390-34CA-4999-B26D-A1C45059945B}" type="slidenum">
              <a:rPr lang="en-UG" smtClean="0"/>
              <a:t>‹#›</a:t>
            </a:fld>
            <a:endParaRPr lang="en-UG"/>
          </a:p>
        </p:txBody>
      </p:sp>
    </p:spTree>
    <p:extLst>
      <p:ext uri="{BB962C8B-B14F-4D97-AF65-F5344CB8AC3E}">
        <p14:creationId xmlns:p14="http://schemas.microsoft.com/office/powerpoint/2010/main" val="1718833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BBE5B-54AA-43ED-82BF-D7AEB4D208E8}"/>
              </a:ext>
            </a:extLst>
          </p:cNvPr>
          <p:cNvSpPr>
            <a:spLocks noGrp="1"/>
          </p:cNvSpPr>
          <p:nvPr>
            <p:ph type="title"/>
          </p:nvPr>
        </p:nvSpPr>
        <p:spPr>
          <a:xfrm>
            <a:off x="839788" y="365125"/>
            <a:ext cx="10515600" cy="1325563"/>
          </a:xfrm>
        </p:spPr>
        <p:txBody>
          <a:bodyPr/>
          <a:lstStyle/>
          <a:p>
            <a:r>
              <a:rPr lang="en-US"/>
              <a:t>Click to edit Master title style</a:t>
            </a:r>
            <a:endParaRPr lang="en-UG"/>
          </a:p>
        </p:txBody>
      </p:sp>
      <p:sp>
        <p:nvSpPr>
          <p:cNvPr id="3" name="Text Placeholder 2">
            <a:extLst>
              <a:ext uri="{FF2B5EF4-FFF2-40B4-BE49-F238E27FC236}">
                <a16:creationId xmlns:a16="http://schemas.microsoft.com/office/drawing/2014/main" id="{E793D6D2-7656-4185-BB95-F49D884873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2466573-EA1C-44E5-8AD6-AEF14F22A6E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5" name="Text Placeholder 4">
            <a:extLst>
              <a:ext uri="{FF2B5EF4-FFF2-40B4-BE49-F238E27FC236}">
                <a16:creationId xmlns:a16="http://schemas.microsoft.com/office/drawing/2014/main" id="{3F8BB0CC-CB4A-4C40-81B7-1AEBB4F39F5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A93DACF-B711-45F6-9FC5-CB2E52D578C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7" name="Date Placeholder 6">
            <a:extLst>
              <a:ext uri="{FF2B5EF4-FFF2-40B4-BE49-F238E27FC236}">
                <a16:creationId xmlns:a16="http://schemas.microsoft.com/office/drawing/2014/main" id="{0FB48FF1-7BE3-4946-912E-4629FD4D3BA8}"/>
              </a:ext>
            </a:extLst>
          </p:cNvPr>
          <p:cNvSpPr>
            <a:spLocks noGrp="1"/>
          </p:cNvSpPr>
          <p:nvPr>
            <p:ph type="dt" sz="half" idx="10"/>
          </p:nvPr>
        </p:nvSpPr>
        <p:spPr/>
        <p:txBody>
          <a:bodyPr/>
          <a:lstStyle/>
          <a:p>
            <a:fld id="{E4166B5E-8235-4E24-BE4D-E4A0E83864C6}" type="datetimeFigureOut">
              <a:rPr lang="en-UG" smtClean="0"/>
              <a:t>18/10/2025</a:t>
            </a:fld>
            <a:endParaRPr lang="en-UG"/>
          </a:p>
        </p:txBody>
      </p:sp>
      <p:sp>
        <p:nvSpPr>
          <p:cNvPr id="8" name="Footer Placeholder 7">
            <a:extLst>
              <a:ext uri="{FF2B5EF4-FFF2-40B4-BE49-F238E27FC236}">
                <a16:creationId xmlns:a16="http://schemas.microsoft.com/office/drawing/2014/main" id="{6D60A67A-0AB7-4FC8-92EF-11733D823627}"/>
              </a:ext>
            </a:extLst>
          </p:cNvPr>
          <p:cNvSpPr>
            <a:spLocks noGrp="1"/>
          </p:cNvSpPr>
          <p:nvPr>
            <p:ph type="ftr" sz="quarter" idx="11"/>
          </p:nvPr>
        </p:nvSpPr>
        <p:spPr/>
        <p:txBody>
          <a:bodyPr/>
          <a:lstStyle/>
          <a:p>
            <a:endParaRPr lang="en-UG"/>
          </a:p>
        </p:txBody>
      </p:sp>
      <p:sp>
        <p:nvSpPr>
          <p:cNvPr id="9" name="Slide Number Placeholder 8">
            <a:extLst>
              <a:ext uri="{FF2B5EF4-FFF2-40B4-BE49-F238E27FC236}">
                <a16:creationId xmlns:a16="http://schemas.microsoft.com/office/drawing/2014/main" id="{A9873A1B-E372-41C5-961A-3C5EEFF0C5E5}"/>
              </a:ext>
            </a:extLst>
          </p:cNvPr>
          <p:cNvSpPr>
            <a:spLocks noGrp="1"/>
          </p:cNvSpPr>
          <p:nvPr>
            <p:ph type="sldNum" sz="quarter" idx="12"/>
          </p:nvPr>
        </p:nvSpPr>
        <p:spPr/>
        <p:txBody>
          <a:bodyPr/>
          <a:lstStyle/>
          <a:p>
            <a:fld id="{48E60390-34CA-4999-B26D-A1C45059945B}" type="slidenum">
              <a:rPr lang="en-UG" smtClean="0"/>
              <a:t>‹#›</a:t>
            </a:fld>
            <a:endParaRPr lang="en-UG"/>
          </a:p>
        </p:txBody>
      </p:sp>
    </p:spTree>
    <p:extLst>
      <p:ext uri="{BB962C8B-B14F-4D97-AF65-F5344CB8AC3E}">
        <p14:creationId xmlns:p14="http://schemas.microsoft.com/office/powerpoint/2010/main" val="1788022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8649A-EB8B-465D-9044-81E16C3394CC}"/>
              </a:ext>
            </a:extLst>
          </p:cNvPr>
          <p:cNvSpPr>
            <a:spLocks noGrp="1"/>
          </p:cNvSpPr>
          <p:nvPr>
            <p:ph type="title"/>
          </p:nvPr>
        </p:nvSpPr>
        <p:spPr/>
        <p:txBody>
          <a:bodyPr/>
          <a:lstStyle/>
          <a:p>
            <a:r>
              <a:rPr lang="en-US"/>
              <a:t>Click to edit Master title style</a:t>
            </a:r>
            <a:endParaRPr lang="en-UG"/>
          </a:p>
        </p:txBody>
      </p:sp>
      <p:sp>
        <p:nvSpPr>
          <p:cNvPr id="3" name="Date Placeholder 2">
            <a:extLst>
              <a:ext uri="{FF2B5EF4-FFF2-40B4-BE49-F238E27FC236}">
                <a16:creationId xmlns:a16="http://schemas.microsoft.com/office/drawing/2014/main" id="{9E3D7DE8-1B02-4584-AFA1-E5872DCF7074}"/>
              </a:ext>
            </a:extLst>
          </p:cNvPr>
          <p:cNvSpPr>
            <a:spLocks noGrp="1"/>
          </p:cNvSpPr>
          <p:nvPr>
            <p:ph type="dt" sz="half" idx="10"/>
          </p:nvPr>
        </p:nvSpPr>
        <p:spPr/>
        <p:txBody>
          <a:bodyPr/>
          <a:lstStyle/>
          <a:p>
            <a:fld id="{E4166B5E-8235-4E24-BE4D-E4A0E83864C6}" type="datetimeFigureOut">
              <a:rPr lang="en-UG" smtClean="0"/>
              <a:t>18/10/2025</a:t>
            </a:fld>
            <a:endParaRPr lang="en-UG"/>
          </a:p>
        </p:txBody>
      </p:sp>
      <p:sp>
        <p:nvSpPr>
          <p:cNvPr id="4" name="Footer Placeholder 3">
            <a:extLst>
              <a:ext uri="{FF2B5EF4-FFF2-40B4-BE49-F238E27FC236}">
                <a16:creationId xmlns:a16="http://schemas.microsoft.com/office/drawing/2014/main" id="{084D414A-83DD-44AF-9A7E-F5604AABE87D}"/>
              </a:ext>
            </a:extLst>
          </p:cNvPr>
          <p:cNvSpPr>
            <a:spLocks noGrp="1"/>
          </p:cNvSpPr>
          <p:nvPr>
            <p:ph type="ftr" sz="quarter" idx="11"/>
          </p:nvPr>
        </p:nvSpPr>
        <p:spPr/>
        <p:txBody>
          <a:bodyPr/>
          <a:lstStyle/>
          <a:p>
            <a:endParaRPr lang="en-UG"/>
          </a:p>
        </p:txBody>
      </p:sp>
      <p:sp>
        <p:nvSpPr>
          <p:cNvPr id="5" name="Slide Number Placeholder 4">
            <a:extLst>
              <a:ext uri="{FF2B5EF4-FFF2-40B4-BE49-F238E27FC236}">
                <a16:creationId xmlns:a16="http://schemas.microsoft.com/office/drawing/2014/main" id="{49B74955-3F3A-4964-8CBD-E3AFDAB40CEC}"/>
              </a:ext>
            </a:extLst>
          </p:cNvPr>
          <p:cNvSpPr>
            <a:spLocks noGrp="1"/>
          </p:cNvSpPr>
          <p:nvPr>
            <p:ph type="sldNum" sz="quarter" idx="12"/>
          </p:nvPr>
        </p:nvSpPr>
        <p:spPr/>
        <p:txBody>
          <a:bodyPr/>
          <a:lstStyle/>
          <a:p>
            <a:fld id="{48E60390-34CA-4999-B26D-A1C45059945B}" type="slidenum">
              <a:rPr lang="en-UG" smtClean="0"/>
              <a:t>‹#›</a:t>
            </a:fld>
            <a:endParaRPr lang="en-UG"/>
          </a:p>
        </p:txBody>
      </p:sp>
    </p:spTree>
    <p:extLst>
      <p:ext uri="{BB962C8B-B14F-4D97-AF65-F5344CB8AC3E}">
        <p14:creationId xmlns:p14="http://schemas.microsoft.com/office/powerpoint/2010/main" val="439192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7AEE848-71F4-4CA7-BA19-537B5D9CFB2F}"/>
              </a:ext>
            </a:extLst>
          </p:cNvPr>
          <p:cNvSpPr>
            <a:spLocks noGrp="1"/>
          </p:cNvSpPr>
          <p:nvPr>
            <p:ph type="dt" sz="half" idx="10"/>
          </p:nvPr>
        </p:nvSpPr>
        <p:spPr/>
        <p:txBody>
          <a:bodyPr/>
          <a:lstStyle/>
          <a:p>
            <a:fld id="{E4166B5E-8235-4E24-BE4D-E4A0E83864C6}" type="datetimeFigureOut">
              <a:rPr lang="en-UG" smtClean="0"/>
              <a:t>18/10/2025</a:t>
            </a:fld>
            <a:endParaRPr lang="en-UG"/>
          </a:p>
        </p:txBody>
      </p:sp>
      <p:sp>
        <p:nvSpPr>
          <p:cNvPr id="3" name="Footer Placeholder 2">
            <a:extLst>
              <a:ext uri="{FF2B5EF4-FFF2-40B4-BE49-F238E27FC236}">
                <a16:creationId xmlns:a16="http://schemas.microsoft.com/office/drawing/2014/main" id="{D9EA1065-FBE5-4F70-8A64-B213BD0B163A}"/>
              </a:ext>
            </a:extLst>
          </p:cNvPr>
          <p:cNvSpPr>
            <a:spLocks noGrp="1"/>
          </p:cNvSpPr>
          <p:nvPr>
            <p:ph type="ftr" sz="quarter" idx="11"/>
          </p:nvPr>
        </p:nvSpPr>
        <p:spPr/>
        <p:txBody>
          <a:bodyPr/>
          <a:lstStyle/>
          <a:p>
            <a:endParaRPr lang="en-UG"/>
          </a:p>
        </p:txBody>
      </p:sp>
      <p:sp>
        <p:nvSpPr>
          <p:cNvPr id="4" name="Slide Number Placeholder 3">
            <a:extLst>
              <a:ext uri="{FF2B5EF4-FFF2-40B4-BE49-F238E27FC236}">
                <a16:creationId xmlns:a16="http://schemas.microsoft.com/office/drawing/2014/main" id="{ED410A60-3D85-4353-8B14-6F9DC34392AA}"/>
              </a:ext>
            </a:extLst>
          </p:cNvPr>
          <p:cNvSpPr>
            <a:spLocks noGrp="1"/>
          </p:cNvSpPr>
          <p:nvPr>
            <p:ph type="sldNum" sz="quarter" idx="12"/>
          </p:nvPr>
        </p:nvSpPr>
        <p:spPr/>
        <p:txBody>
          <a:bodyPr/>
          <a:lstStyle/>
          <a:p>
            <a:fld id="{48E60390-34CA-4999-B26D-A1C45059945B}" type="slidenum">
              <a:rPr lang="en-UG" smtClean="0"/>
              <a:t>‹#›</a:t>
            </a:fld>
            <a:endParaRPr lang="en-UG"/>
          </a:p>
        </p:txBody>
      </p:sp>
    </p:spTree>
    <p:extLst>
      <p:ext uri="{BB962C8B-B14F-4D97-AF65-F5344CB8AC3E}">
        <p14:creationId xmlns:p14="http://schemas.microsoft.com/office/powerpoint/2010/main" val="1968979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D2195-E878-443E-BF88-BAE453CC4D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G"/>
          </a:p>
        </p:txBody>
      </p:sp>
      <p:sp>
        <p:nvSpPr>
          <p:cNvPr id="3" name="Content Placeholder 2">
            <a:extLst>
              <a:ext uri="{FF2B5EF4-FFF2-40B4-BE49-F238E27FC236}">
                <a16:creationId xmlns:a16="http://schemas.microsoft.com/office/drawing/2014/main" id="{DD378AA9-FCC7-4940-AC1E-3B73E5BFFEB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Text Placeholder 3">
            <a:extLst>
              <a:ext uri="{FF2B5EF4-FFF2-40B4-BE49-F238E27FC236}">
                <a16:creationId xmlns:a16="http://schemas.microsoft.com/office/drawing/2014/main" id="{90C482B5-9C02-4876-9CDD-5056CFCA11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57BBA60-F3CA-403D-B551-4E84D831E4A4}"/>
              </a:ext>
            </a:extLst>
          </p:cNvPr>
          <p:cNvSpPr>
            <a:spLocks noGrp="1"/>
          </p:cNvSpPr>
          <p:nvPr>
            <p:ph type="dt" sz="half" idx="10"/>
          </p:nvPr>
        </p:nvSpPr>
        <p:spPr/>
        <p:txBody>
          <a:bodyPr/>
          <a:lstStyle/>
          <a:p>
            <a:fld id="{E4166B5E-8235-4E24-BE4D-E4A0E83864C6}" type="datetimeFigureOut">
              <a:rPr lang="en-UG" smtClean="0"/>
              <a:t>18/10/2025</a:t>
            </a:fld>
            <a:endParaRPr lang="en-UG"/>
          </a:p>
        </p:txBody>
      </p:sp>
      <p:sp>
        <p:nvSpPr>
          <p:cNvPr id="6" name="Footer Placeholder 5">
            <a:extLst>
              <a:ext uri="{FF2B5EF4-FFF2-40B4-BE49-F238E27FC236}">
                <a16:creationId xmlns:a16="http://schemas.microsoft.com/office/drawing/2014/main" id="{7455CD99-4DBE-4110-AEE4-56D629E22779}"/>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24E0D587-DCD8-4457-A3DC-AE726DF90F43}"/>
              </a:ext>
            </a:extLst>
          </p:cNvPr>
          <p:cNvSpPr>
            <a:spLocks noGrp="1"/>
          </p:cNvSpPr>
          <p:nvPr>
            <p:ph type="sldNum" sz="quarter" idx="12"/>
          </p:nvPr>
        </p:nvSpPr>
        <p:spPr/>
        <p:txBody>
          <a:bodyPr/>
          <a:lstStyle/>
          <a:p>
            <a:fld id="{48E60390-34CA-4999-B26D-A1C45059945B}" type="slidenum">
              <a:rPr lang="en-UG" smtClean="0"/>
              <a:t>‹#›</a:t>
            </a:fld>
            <a:endParaRPr lang="en-UG"/>
          </a:p>
        </p:txBody>
      </p:sp>
    </p:spTree>
    <p:extLst>
      <p:ext uri="{BB962C8B-B14F-4D97-AF65-F5344CB8AC3E}">
        <p14:creationId xmlns:p14="http://schemas.microsoft.com/office/powerpoint/2010/main" val="3910397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6FCBD-9631-4614-A001-B122D8B9AB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G"/>
          </a:p>
        </p:txBody>
      </p:sp>
      <p:sp>
        <p:nvSpPr>
          <p:cNvPr id="3" name="Picture Placeholder 2">
            <a:extLst>
              <a:ext uri="{FF2B5EF4-FFF2-40B4-BE49-F238E27FC236}">
                <a16:creationId xmlns:a16="http://schemas.microsoft.com/office/drawing/2014/main" id="{42328A14-8EBB-4EDC-992C-15E846916A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G"/>
          </a:p>
        </p:txBody>
      </p:sp>
      <p:sp>
        <p:nvSpPr>
          <p:cNvPr id="4" name="Text Placeholder 3">
            <a:extLst>
              <a:ext uri="{FF2B5EF4-FFF2-40B4-BE49-F238E27FC236}">
                <a16:creationId xmlns:a16="http://schemas.microsoft.com/office/drawing/2014/main" id="{06CE1234-7093-407B-B076-DDB14713B0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A3670B6-BFEC-4499-8FE1-E580947D119F}"/>
              </a:ext>
            </a:extLst>
          </p:cNvPr>
          <p:cNvSpPr>
            <a:spLocks noGrp="1"/>
          </p:cNvSpPr>
          <p:nvPr>
            <p:ph type="dt" sz="half" idx="10"/>
          </p:nvPr>
        </p:nvSpPr>
        <p:spPr/>
        <p:txBody>
          <a:bodyPr/>
          <a:lstStyle/>
          <a:p>
            <a:fld id="{E4166B5E-8235-4E24-BE4D-E4A0E83864C6}" type="datetimeFigureOut">
              <a:rPr lang="en-UG" smtClean="0"/>
              <a:t>18/10/2025</a:t>
            </a:fld>
            <a:endParaRPr lang="en-UG"/>
          </a:p>
        </p:txBody>
      </p:sp>
      <p:sp>
        <p:nvSpPr>
          <p:cNvPr id="6" name="Footer Placeholder 5">
            <a:extLst>
              <a:ext uri="{FF2B5EF4-FFF2-40B4-BE49-F238E27FC236}">
                <a16:creationId xmlns:a16="http://schemas.microsoft.com/office/drawing/2014/main" id="{4EC6C96D-D07A-43A8-912D-AE3A1D4D94A1}"/>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C674087A-8C9E-4720-8DF1-A42CF4CDFA68}"/>
              </a:ext>
            </a:extLst>
          </p:cNvPr>
          <p:cNvSpPr>
            <a:spLocks noGrp="1"/>
          </p:cNvSpPr>
          <p:nvPr>
            <p:ph type="sldNum" sz="quarter" idx="12"/>
          </p:nvPr>
        </p:nvSpPr>
        <p:spPr/>
        <p:txBody>
          <a:bodyPr/>
          <a:lstStyle/>
          <a:p>
            <a:fld id="{48E60390-34CA-4999-B26D-A1C45059945B}" type="slidenum">
              <a:rPr lang="en-UG" smtClean="0"/>
              <a:t>‹#›</a:t>
            </a:fld>
            <a:endParaRPr lang="en-UG"/>
          </a:p>
        </p:txBody>
      </p:sp>
    </p:spTree>
    <p:extLst>
      <p:ext uri="{BB962C8B-B14F-4D97-AF65-F5344CB8AC3E}">
        <p14:creationId xmlns:p14="http://schemas.microsoft.com/office/powerpoint/2010/main" val="2353530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F9021F8-F4E9-409E-A9B6-7B4C11FD65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G"/>
          </a:p>
        </p:txBody>
      </p:sp>
      <p:sp>
        <p:nvSpPr>
          <p:cNvPr id="3" name="Text Placeholder 2">
            <a:extLst>
              <a:ext uri="{FF2B5EF4-FFF2-40B4-BE49-F238E27FC236}">
                <a16:creationId xmlns:a16="http://schemas.microsoft.com/office/drawing/2014/main" id="{FA9808EB-720D-49F0-B987-CCD85010CE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D2C6DB68-DF21-4064-A69D-BBBA5DFCF4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166B5E-8235-4E24-BE4D-E4A0E83864C6}" type="datetimeFigureOut">
              <a:rPr lang="en-UG" smtClean="0"/>
              <a:t>18/10/2025</a:t>
            </a:fld>
            <a:endParaRPr lang="en-UG"/>
          </a:p>
        </p:txBody>
      </p:sp>
      <p:sp>
        <p:nvSpPr>
          <p:cNvPr id="5" name="Footer Placeholder 4">
            <a:extLst>
              <a:ext uri="{FF2B5EF4-FFF2-40B4-BE49-F238E27FC236}">
                <a16:creationId xmlns:a16="http://schemas.microsoft.com/office/drawing/2014/main" id="{9D089EF4-64DF-4664-9BAD-E19F192652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G"/>
          </a:p>
        </p:txBody>
      </p:sp>
      <p:sp>
        <p:nvSpPr>
          <p:cNvPr id="6" name="Slide Number Placeholder 5">
            <a:extLst>
              <a:ext uri="{FF2B5EF4-FFF2-40B4-BE49-F238E27FC236}">
                <a16:creationId xmlns:a16="http://schemas.microsoft.com/office/drawing/2014/main" id="{563EF0A9-73CB-4A9E-8531-191AE561276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E60390-34CA-4999-B26D-A1C45059945B}" type="slidenum">
              <a:rPr lang="en-UG" smtClean="0"/>
              <a:t>‹#›</a:t>
            </a:fld>
            <a:endParaRPr lang="en-UG"/>
          </a:p>
        </p:txBody>
      </p:sp>
    </p:spTree>
    <p:extLst>
      <p:ext uri="{BB962C8B-B14F-4D97-AF65-F5344CB8AC3E}">
        <p14:creationId xmlns:p14="http://schemas.microsoft.com/office/powerpoint/2010/main" val="42319886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103E0-D9E1-46ED-961C-86DF797481D3}"/>
              </a:ext>
            </a:extLst>
          </p:cNvPr>
          <p:cNvSpPr>
            <a:spLocks noGrp="1"/>
          </p:cNvSpPr>
          <p:nvPr>
            <p:ph type="ctrTitle"/>
          </p:nvPr>
        </p:nvSpPr>
        <p:spPr/>
        <p:txBody>
          <a:bodyPr/>
          <a:lstStyle/>
          <a:p>
            <a:r>
              <a:rPr lang="en-US" dirty="0"/>
              <a:t>BCOM – Banking and Insurance</a:t>
            </a:r>
            <a:endParaRPr lang="en-UG" dirty="0"/>
          </a:p>
        </p:txBody>
      </p:sp>
      <p:sp>
        <p:nvSpPr>
          <p:cNvPr id="3" name="Subtitle 2">
            <a:extLst>
              <a:ext uri="{FF2B5EF4-FFF2-40B4-BE49-F238E27FC236}">
                <a16:creationId xmlns:a16="http://schemas.microsoft.com/office/drawing/2014/main" id="{73FE2A88-26E1-43BF-90BE-E732825DC727}"/>
              </a:ext>
            </a:extLst>
          </p:cNvPr>
          <p:cNvSpPr>
            <a:spLocks noGrp="1"/>
          </p:cNvSpPr>
          <p:nvPr>
            <p:ph type="subTitle" idx="1"/>
          </p:nvPr>
        </p:nvSpPr>
        <p:spPr/>
        <p:txBody>
          <a:bodyPr>
            <a:normAutofit fontScale="92500" lnSpcReduction="10000"/>
          </a:bodyPr>
          <a:lstStyle/>
          <a:p>
            <a:r>
              <a:rPr lang="en-US" dirty="0"/>
              <a:t>Course Unit: Bank Management</a:t>
            </a:r>
          </a:p>
          <a:p>
            <a:r>
              <a:rPr lang="en-US" dirty="0"/>
              <a:t>Year of study: III</a:t>
            </a:r>
          </a:p>
          <a:p>
            <a:r>
              <a:rPr lang="en-US" dirty="0"/>
              <a:t>Semester: II</a:t>
            </a:r>
          </a:p>
          <a:p>
            <a:r>
              <a:rPr lang="en-US" dirty="0"/>
              <a:t>AY 2025/26</a:t>
            </a:r>
          </a:p>
          <a:p>
            <a:endParaRPr lang="en-UG" dirty="0"/>
          </a:p>
        </p:txBody>
      </p:sp>
      <p:sp>
        <p:nvSpPr>
          <p:cNvPr id="4" name="TextBox 3">
            <a:extLst>
              <a:ext uri="{FF2B5EF4-FFF2-40B4-BE49-F238E27FC236}">
                <a16:creationId xmlns:a16="http://schemas.microsoft.com/office/drawing/2014/main" id="{776D3D8E-BBB4-4179-9176-C701BF2F2967}"/>
              </a:ext>
            </a:extLst>
          </p:cNvPr>
          <p:cNvSpPr txBox="1"/>
          <p:nvPr/>
        </p:nvSpPr>
        <p:spPr>
          <a:xfrm>
            <a:off x="1839558" y="5735637"/>
            <a:ext cx="4808668" cy="646331"/>
          </a:xfrm>
          <a:prstGeom prst="rect">
            <a:avLst/>
          </a:prstGeom>
          <a:noFill/>
        </p:spPr>
        <p:txBody>
          <a:bodyPr wrap="square" rtlCol="0">
            <a:spAutoFit/>
          </a:bodyPr>
          <a:lstStyle/>
          <a:p>
            <a:endParaRPr lang="en-US" dirty="0"/>
          </a:p>
          <a:p>
            <a:r>
              <a:rPr lang="en-US" dirty="0"/>
              <a:t>Facilitator: Robert </a:t>
            </a:r>
            <a:r>
              <a:rPr lang="en-US" dirty="0" err="1"/>
              <a:t>Obele</a:t>
            </a:r>
            <a:endParaRPr lang="en-UG" dirty="0"/>
          </a:p>
        </p:txBody>
      </p:sp>
    </p:spTree>
    <p:extLst>
      <p:ext uri="{BB962C8B-B14F-4D97-AF65-F5344CB8AC3E}">
        <p14:creationId xmlns:p14="http://schemas.microsoft.com/office/powerpoint/2010/main" val="22019995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02966C-8D91-4135-920D-11A959DDF2A4}"/>
              </a:ext>
            </a:extLst>
          </p:cNvPr>
          <p:cNvSpPr>
            <a:spLocks noGrp="1"/>
          </p:cNvSpPr>
          <p:nvPr>
            <p:ph type="title"/>
          </p:nvPr>
        </p:nvSpPr>
        <p:spPr/>
        <p:txBody>
          <a:bodyPr/>
          <a:lstStyle/>
          <a:p>
            <a:pPr lvl="0" algn="ctr">
              <a:lnSpc>
                <a:spcPct val="107000"/>
              </a:lnSpc>
              <a:spcBef>
                <a:spcPts val="1000"/>
              </a:spcBef>
              <a:spcAft>
                <a:spcPts val="800"/>
              </a:spcAft>
            </a:pPr>
            <a:r>
              <a:rPr lang="en-UG" sz="2400" b="1" dirty="0">
                <a:solidFill>
                  <a:prstClr val="black"/>
                </a:solidFill>
                <a:latin typeface="Calibri" panose="020F0502020204030204" pitchFamily="34" charset="0"/>
                <a:ea typeface="Calibri" panose="020F0502020204030204" pitchFamily="34" charset="0"/>
                <a:cs typeface="Times New Roman" panose="02020603050405020304" pitchFamily="18" charset="0"/>
              </a:rPr>
              <a:t>Expert</a:t>
            </a:r>
            <a:r>
              <a:rPr lang="en-US" sz="2400" b="1" dirty="0">
                <a:solidFill>
                  <a:prstClr val="black"/>
                </a:solidFill>
                <a:latin typeface="Calibri" panose="020F0502020204030204" pitchFamily="34" charset="0"/>
                <a:ea typeface="Calibri" panose="020F0502020204030204" pitchFamily="34" charset="0"/>
                <a:cs typeface="Times New Roman" panose="02020603050405020304" pitchFamily="18" charset="0"/>
              </a:rPr>
              <a:t>/judgmental</a:t>
            </a:r>
            <a:r>
              <a:rPr lang="en-UG" sz="2400" b="1" dirty="0">
                <a:solidFill>
                  <a:prstClr val="black"/>
                </a:solidFill>
                <a:latin typeface="Calibri" panose="020F0502020204030204" pitchFamily="34" charset="0"/>
                <a:ea typeface="Calibri" panose="020F0502020204030204" pitchFamily="34" charset="0"/>
                <a:cs typeface="Times New Roman" panose="02020603050405020304" pitchFamily="18" charset="0"/>
              </a:rPr>
              <a:t> systems</a:t>
            </a:r>
          </a:p>
        </p:txBody>
      </p:sp>
      <p:sp>
        <p:nvSpPr>
          <p:cNvPr id="3" name="Content Placeholder 2">
            <a:extLst>
              <a:ext uri="{FF2B5EF4-FFF2-40B4-BE49-F238E27FC236}">
                <a16:creationId xmlns:a16="http://schemas.microsoft.com/office/drawing/2014/main" id="{CE860E33-6B33-4E70-B6DA-7B86C015CB47}"/>
              </a:ext>
            </a:extLst>
          </p:cNvPr>
          <p:cNvSpPr>
            <a:spLocks noGrp="1"/>
          </p:cNvSpPr>
          <p:nvPr>
            <p:ph idx="1"/>
          </p:nvPr>
        </p:nvSpPr>
        <p:spPr/>
        <p:txBody>
          <a:bodyPr/>
          <a:lstStyle/>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The factors normally considered in examining a character are:</a:t>
            </a:r>
            <a:endParaRPr lang="en-UG"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(1) Past records of the client or credit history;</a:t>
            </a:r>
            <a:endParaRPr lang="en-UG"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(2) Stability and duration of his employment/business;</a:t>
            </a:r>
            <a:endParaRPr lang="en-UG"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(3) Experience and qualification; and</a:t>
            </a:r>
            <a:endParaRPr lang="en-UG" dirty="0">
              <a:latin typeface="Calibri" panose="020F0502020204030204" pitchFamily="34" charset="0"/>
              <a:ea typeface="Calibri" panose="020F0502020204030204" pitchFamily="34" charset="0"/>
              <a:cs typeface="Times New Roman" panose="02020603050405020304" pitchFamily="18" charset="0"/>
            </a:endParaRPr>
          </a:p>
          <a:p>
            <a:r>
              <a:rPr lang="en-US" dirty="0">
                <a:latin typeface="Calibri" panose="020F0502020204030204" pitchFamily="34" charset="0"/>
                <a:ea typeface="Calibri" panose="020F0502020204030204" pitchFamily="34" charset="0"/>
                <a:cs typeface="Times New Roman" panose="02020603050405020304" pitchFamily="18" charset="0"/>
              </a:rPr>
              <a:t>(4) Reputation</a:t>
            </a:r>
            <a:endParaRPr lang="en-UG" dirty="0"/>
          </a:p>
        </p:txBody>
      </p:sp>
    </p:spTree>
    <p:extLst>
      <p:ext uri="{BB962C8B-B14F-4D97-AF65-F5344CB8AC3E}">
        <p14:creationId xmlns:p14="http://schemas.microsoft.com/office/powerpoint/2010/main" val="1310441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8222C-AE05-43BF-B4CF-D8D7FC30E8A7}"/>
              </a:ext>
            </a:extLst>
          </p:cNvPr>
          <p:cNvSpPr>
            <a:spLocks noGrp="1"/>
          </p:cNvSpPr>
          <p:nvPr>
            <p:ph type="title"/>
          </p:nvPr>
        </p:nvSpPr>
        <p:spPr/>
        <p:txBody>
          <a:bodyPr/>
          <a:lstStyle/>
          <a:p>
            <a:pPr marL="228600" lvl="0" indent="-228600" algn="ctr">
              <a:spcBef>
                <a:spcPts val="1000"/>
              </a:spcBef>
            </a:pPr>
            <a:r>
              <a:rPr lang="en-UG" sz="2400" b="1">
                <a:solidFill>
                  <a:prstClr val="black"/>
                </a:solidFill>
                <a:latin typeface="Calibri" panose="020F0502020204030204" pitchFamily="34" charset="0"/>
                <a:ea typeface="Calibri" panose="020F0502020204030204" pitchFamily="34" charset="0"/>
                <a:cs typeface="Times New Roman" panose="02020603050405020304" pitchFamily="18" charset="0"/>
              </a:rPr>
              <a:t>Expert</a:t>
            </a:r>
            <a:r>
              <a:rPr lang="en-US" sz="2400" b="1">
                <a:solidFill>
                  <a:prstClr val="black"/>
                </a:solidFill>
                <a:latin typeface="Calibri" panose="020F0502020204030204" pitchFamily="34" charset="0"/>
                <a:ea typeface="Calibri" panose="020F0502020204030204" pitchFamily="34" charset="0"/>
                <a:cs typeface="Times New Roman" panose="02020603050405020304" pitchFamily="18" charset="0"/>
              </a:rPr>
              <a:t>/judgmental</a:t>
            </a:r>
            <a:r>
              <a:rPr lang="en-UG" sz="2400" b="1">
                <a:solidFill>
                  <a:prstClr val="black"/>
                </a:solidFill>
                <a:latin typeface="Calibri" panose="020F0502020204030204" pitchFamily="34" charset="0"/>
                <a:ea typeface="Calibri" panose="020F0502020204030204" pitchFamily="34" charset="0"/>
                <a:cs typeface="Times New Roman" panose="02020603050405020304" pitchFamily="18" charset="0"/>
              </a:rPr>
              <a:t> systems</a:t>
            </a:r>
            <a:endParaRPr lang="en-UG" dirty="0"/>
          </a:p>
        </p:txBody>
      </p:sp>
      <p:sp>
        <p:nvSpPr>
          <p:cNvPr id="3" name="Content Placeholder 2">
            <a:extLst>
              <a:ext uri="{FF2B5EF4-FFF2-40B4-BE49-F238E27FC236}">
                <a16:creationId xmlns:a16="http://schemas.microsoft.com/office/drawing/2014/main" id="{F87DAD9E-2870-44AB-83C4-106540264A86}"/>
              </a:ext>
            </a:extLst>
          </p:cNvPr>
          <p:cNvSpPr>
            <a:spLocks noGrp="1"/>
          </p:cNvSpPr>
          <p:nvPr>
            <p:ph idx="1"/>
          </p:nvPr>
        </p:nvSpPr>
        <p:spPr/>
        <p:txBody>
          <a:bodyPr>
            <a:normAutofit fontScale="85000" lnSpcReduction="10000"/>
          </a:bodyPr>
          <a:lstStyle/>
          <a:p>
            <a:pPr>
              <a:lnSpc>
                <a:spcPct val="107000"/>
              </a:lnSpc>
              <a:spcAft>
                <a:spcPts val="800"/>
              </a:spcAft>
            </a:pPr>
            <a:r>
              <a:rPr lang="en-US" b="1" dirty="0">
                <a:latin typeface="Calibri" panose="020F0502020204030204" pitchFamily="34" charset="0"/>
                <a:ea typeface="Calibri" panose="020F0502020204030204" pitchFamily="34" charset="0"/>
                <a:cs typeface="Times New Roman" panose="02020603050405020304" pitchFamily="18" charset="0"/>
              </a:rPr>
              <a:t>Capacity</a:t>
            </a:r>
            <a:endParaRPr lang="en-UG"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Capacity looks into the client’s ability to pay and handle the proposed new level of debt.</a:t>
            </a:r>
            <a:endParaRPr lang="en-UG"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The client’s income is evaluated firstly. Secondly, his net monthly flow and his ability to repay credit obligations as well as other expenses.</a:t>
            </a:r>
            <a:endParaRPr lang="en-UG"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Thirdly, the client’s marketability or ability to change jobs. This is determined by past earnings, future earnings and past records of meeting obligations.</a:t>
            </a:r>
            <a:endParaRPr lang="en-UG"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The client’s age must be above legal minority to be capable of entering into a contractual borrowing relationship with the financial institution (FI).</a:t>
            </a:r>
            <a:endParaRPr lang="en-UG" dirty="0">
              <a:latin typeface="Calibri" panose="020F0502020204030204" pitchFamily="34" charset="0"/>
              <a:ea typeface="Calibri" panose="020F0502020204030204" pitchFamily="34" charset="0"/>
              <a:cs typeface="Times New Roman" panose="02020603050405020304" pitchFamily="18" charset="0"/>
            </a:endParaRPr>
          </a:p>
          <a:p>
            <a:endParaRPr lang="en-UG" dirty="0"/>
          </a:p>
        </p:txBody>
      </p:sp>
    </p:spTree>
    <p:extLst>
      <p:ext uri="{BB962C8B-B14F-4D97-AF65-F5344CB8AC3E}">
        <p14:creationId xmlns:p14="http://schemas.microsoft.com/office/powerpoint/2010/main" val="2786139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9DB4B-00C6-4047-A648-19D30023EBB3}"/>
              </a:ext>
            </a:extLst>
          </p:cNvPr>
          <p:cNvSpPr>
            <a:spLocks noGrp="1"/>
          </p:cNvSpPr>
          <p:nvPr>
            <p:ph type="title"/>
          </p:nvPr>
        </p:nvSpPr>
        <p:spPr/>
        <p:txBody>
          <a:bodyPr/>
          <a:lstStyle/>
          <a:p>
            <a:pPr marL="228600" lvl="0" indent="-228600" algn="ctr">
              <a:spcBef>
                <a:spcPts val="1000"/>
              </a:spcBef>
            </a:pPr>
            <a:r>
              <a:rPr lang="en-UG" sz="2400" b="1">
                <a:solidFill>
                  <a:prstClr val="black"/>
                </a:solidFill>
                <a:latin typeface="Calibri" panose="020F0502020204030204" pitchFamily="34" charset="0"/>
                <a:ea typeface="Calibri" panose="020F0502020204030204" pitchFamily="34" charset="0"/>
                <a:cs typeface="Times New Roman" panose="02020603050405020304" pitchFamily="18" charset="0"/>
              </a:rPr>
              <a:t>Expert</a:t>
            </a:r>
            <a:r>
              <a:rPr lang="en-US" sz="2400" b="1">
                <a:solidFill>
                  <a:prstClr val="black"/>
                </a:solidFill>
                <a:latin typeface="Calibri" panose="020F0502020204030204" pitchFamily="34" charset="0"/>
                <a:ea typeface="Calibri" panose="020F0502020204030204" pitchFamily="34" charset="0"/>
                <a:cs typeface="Times New Roman" panose="02020603050405020304" pitchFamily="18" charset="0"/>
              </a:rPr>
              <a:t>/judgmental</a:t>
            </a:r>
            <a:r>
              <a:rPr lang="en-UG" sz="2400" b="1">
                <a:solidFill>
                  <a:prstClr val="black"/>
                </a:solidFill>
                <a:latin typeface="Calibri" panose="020F0502020204030204" pitchFamily="34" charset="0"/>
                <a:ea typeface="Calibri" panose="020F0502020204030204" pitchFamily="34" charset="0"/>
                <a:cs typeface="Times New Roman" panose="02020603050405020304" pitchFamily="18" charset="0"/>
              </a:rPr>
              <a:t> systems</a:t>
            </a:r>
            <a:endParaRPr lang="en-UG" dirty="0"/>
          </a:p>
        </p:txBody>
      </p:sp>
      <p:sp>
        <p:nvSpPr>
          <p:cNvPr id="3" name="Content Placeholder 2">
            <a:extLst>
              <a:ext uri="{FF2B5EF4-FFF2-40B4-BE49-F238E27FC236}">
                <a16:creationId xmlns:a16="http://schemas.microsoft.com/office/drawing/2014/main" id="{EC564F4E-5F6E-4EDB-801E-A47955A7061A}"/>
              </a:ext>
            </a:extLst>
          </p:cNvPr>
          <p:cNvSpPr>
            <a:spLocks noGrp="1"/>
          </p:cNvSpPr>
          <p:nvPr>
            <p:ph idx="1"/>
          </p:nvPr>
        </p:nvSpPr>
        <p:spPr/>
        <p:txBody>
          <a:bodyPr/>
          <a:lstStyle/>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Capital</a:t>
            </a:r>
            <a:endParaRPr lang="en-UG"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This is a measure of the net value of a client’s assets which form back up liquidity to meet his repayment. In a housing loan, the higher the client’s margin contribution (his capital), the higher is his psychological commitment to pay the loan.</a:t>
            </a:r>
            <a:endParaRPr lang="en-UG"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The client’s capital is determined by his current level of liquid assets, current level of unsecured borrowings and his list of income sources, fixed expenses and contingent liabilities.</a:t>
            </a:r>
            <a:endParaRPr lang="en-UG" dirty="0">
              <a:latin typeface="Calibri" panose="020F0502020204030204" pitchFamily="34" charset="0"/>
              <a:ea typeface="Calibri" panose="020F0502020204030204" pitchFamily="34" charset="0"/>
              <a:cs typeface="Times New Roman" panose="02020603050405020304" pitchFamily="18" charset="0"/>
            </a:endParaRPr>
          </a:p>
          <a:p>
            <a:endParaRPr lang="en-UG" dirty="0"/>
          </a:p>
        </p:txBody>
      </p:sp>
    </p:spTree>
    <p:extLst>
      <p:ext uri="{BB962C8B-B14F-4D97-AF65-F5344CB8AC3E}">
        <p14:creationId xmlns:p14="http://schemas.microsoft.com/office/powerpoint/2010/main" val="22815119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D2DB9-8ED4-40FB-922E-492DC4AC0607}"/>
              </a:ext>
            </a:extLst>
          </p:cNvPr>
          <p:cNvSpPr>
            <a:spLocks noGrp="1"/>
          </p:cNvSpPr>
          <p:nvPr>
            <p:ph type="title"/>
          </p:nvPr>
        </p:nvSpPr>
        <p:spPr/>
        <p:txBody>
          <a:bodyPr/>
          <a:lstStyle/>
          <a:p>
            <a:pPr marL="228600" lvl="0" indent="-228600" algn="ctr">
              <a:spcBef>
                <a:spcPts val="1000"/>
              </a:spcBef>
            </a:pPr>
            <a:r>
              <a:rPr lang="en-UG" sz="2400" b="1">
                <a:solidFill>
                  <a:prstClr val="black"/>
                </a:solidFill>
                <a:latin typeface="Calibri" panose="020F0502020204030204" pitchFamily="34" charset="0"/>
                <a:ea typeface="Calibri" panose="020F0502020204030204" pitchFamily="34" charset="0"/>
                <a:cs typeface="Times New Roman" panose="02020603050405020304" pitchFamily="18" charset="0"/>
              </a:rPr>
              <a:t>Expert</a:t>
            </a:r>
            <a:r>
              <a:rPr lang="en-US" sz="2400" b="1">
                <a:solidFill>
                  <a:prstClr val="black"/>
                </a:solidFill>
                <a:latin typeface="Calibri" panose="020F0502020204030204" pitchFamily="34" charset="0"/>
                <a:ea typeface="Calibri" panose="020F0502020204030204" pitchFamily="34" charset="0"/>
                <a:cs typeface="Times New Roman" panose="02020603050405020304" pitchFamily="18" charset="0"/>
              </a:rPr>
              <a:t>/judgmental</a:t>
            </a:r>
            <a:r>
              <a:rPr lang="en-UG" sz="2400" b="1">
                <a:solidFill>
                  <a:prstClr val="black"/>
                </a:solidFill>
                <a:latin typeface="Calibri" panose="020F0502020204030204" pitchFamily="34" charset="0"/>
                <a:ea typeface="Calibri" panose="020F0502020204030204" pitchFamily="34" charset="0"/>
                <a:cs typeface="Times New Roman" panose="02020603050405020304" pitchFamily="18" charset="0"/>
              </a:rPr>
              <a:t> systems</a:t>
            </a:r>
            <a:endParaRPr lang="en-UG" dirty="0"/>
          </a:p>
        </p:txBody>
      </p:sp>
      <p:sp>
        <p:nvSpPr>
          <p:cNvPr id="3" name="Content Placeholder 2">
            <a:extLst>
              <a:ext uri="{FF2B5EF4-FFF2-40B4-BE49-F238E27FC236}">
                <a16:creationId xmlns:a16="http://schemas.microsoft.com/office/drawing/2014/main" id="{41EBB7C8-539B-4D70-82C4-8A22687472E0}"/>
              </a:ext>
            </a:extLst>
          </p:cNvPr>
          <p:cNvSpPr>
            <a:spLocks noGrp="1"/>
          </p:cNvSpPr>
          <p:nvPr>
            <p:ph idx="1"/>
          </p:nvPr>
        </p:nvSpPr>
        <p:spPr/>
        <p:txBody>
          <a:bodyPr/>
          <a:lstStyle/>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Conditions</a:t>
            </a:r>
            <a:endParaRPr lang="en-UG"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This is will prompt the financier to examine whether the client’s employment or business will withstand the vagaries of the economy, social, political and international environments, government regulations, competition or changes in the bank’s policies.</a:t>
            </a:r>
            <a:endParaRPr lang="en-UG" dirty="0">
              <a:latin typeface="Calibri" panose="020F0502020204030204" pitchFamily="34" charset="0"/>
              <a:ea typeface="Calibri" panose="020F0502020204030204" pitchFamily="34" charset="0"/>
              <a:cs typeface="Times New Roman" panose="02020603050405020304" pitchFamily="18" charset="0"/>
            </a:endParaRPr>
          </a:p>
          <a:p>
            <a:endParaRPr lang="en-UG" dirty="0"/>
          </a:p>
        </p:txBody>
      </p:sp>
    </p:spTree>
    <p:extLst>
      <p:ext uri="{BB962C8B-B14F-4D97-AF65-F5344CB8AC3E}">
        <p14:creationId xmlns:p14="http://schemas.microsoft.com/office/powerpoint/2010/main" val="30229485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493C2-1B32-4BC4-A884-C806C2872471}"/>
              </a:ext>
            </a:extLst>
          </p:cNvPr>
          <p:cNvSpPr>
            <a:spLocks noGrp="1"/>
          </p:cNvSpPr>
          <p:nvPr>
            <p:ph type="title"/>
          </p:nvPr>
        </p:nvSpPr>
        <p:spPr/>
        <p:txBody>
          <a:bodyPr/>
          <a:lstStyle/>
          <a:p>
            <a:pPr marL="228600" lvl="0" indent="-228600" algn="ctr">
              <a:spcBef>
                <a:spcPts val="1000"/>
              </a:spcBef>
            </a:pPr>
            <a:r>
              <a:rPr lang="en-UG" sz="2400" b="1" dirty="0">
                <a:solidFill>
                  <a:prstClr val="black"/>
                </a:solidFill>
                <a:latin typeface="Calibri" panose="020F0502020204030204" pitchFamily="34" charset="0"/>
                <a:ea typeface="Calibri" panose="020F0502020204030204" pitchFamily="34" charset="0"/>
                <a:cs typeface="Times New Roman" panose="02020603050405020304" pitchFamily="18" charset="0"/>
              </a:rPr>
              <a:t>Expert</a:t>
            </a:r>
            <a:r>
              <a:rPr lang="en-US" sz="2400" b="1" dirty="0">
                <a:solidFill>
                  <a:prstClr val="black"/>
                </a:solidFill>
                <a:latin typeface="Calibri" panose="020F0502020204030204" pitchFamily="34" charset="0"/>
                <a:ea typeface="Calibri" panose="020F0502020204030204" pitchFamily="34" charset="0"/>
                <a:cs typeface="Times New Roman" panose="02020603050405020304" pitchFamily="18" charset="0"/>
              </a:rPr>
              <a:t>/judgmental</a:t>
            </a:r>
            <a:r>
              <a:rPr lang="en-UG" sz="2400" b="1" dirty="0">
                <a:solidFill>
                  <a:prstClr val="black"/>
                </a:solidFill>
                <a:latin typeface="Calibri" panose="020F0502020204030204" pitchFamily="34" charset="0"/>
                <a:ea typeface="Calibri" panose="020F0502020204030204" pitchFamily="34" charset="0"/>
                <a:cs typeface="Times New Roman" panose="02020603050405020304" pitchFamily="18" charset="0"/>
              </a:rPr>
              <a:t> systems</a:t>
            </a:r>
            <a:endParaRPr lang="en-UG" dirty="0"/>
          </a:p>
        </p:txBody>
      </p:sp>
      <p:sp>
        <p:nvSpPr>
          <p:cNvPr id="3" name="Content Placeholder 2">
            <a:extLst>
              <a:ext uri="{FF2B5EF4-FFF2-40B4-BE49-F238E27FC236}">
                <a16:creationId xmlns:a16="http://schemas.microsoft.com/office/drawing/2014/main" id="{DEEAECBA-FCD1-4994-A7E0-1ED7C05837E4}"/>
              </a:ext>
            </a:extLst>
          </p:cNvPr>
          <p:cNvSpPr>
            <a:spLocks noGrp="1"/>
          </p:cNvSpPr>
          <p:nvPr>
            <p:ph idx="1"/>
          </p:nvPr>
        </p:nvSpPr>
        <p:spPr/>
        <p:txBody>
          <a:bodyPr>
            <a:normAutofit fontScale="92500" lnSpcReduction="20000"/>
          </a:bodyPr>
          <a:lstStyle/>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Collateral</a:t>
            </a:r>
            <a:endParaRPr lang="en-UG"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As character is listed as the first and most important ‘C’, Collateral is listed as the last. This is so because, collateral is considered only as a cushion for the financier to rely on when the primary source (income) does not come in. A financier would prefer that a loan is repaid rather than having to collect proceeds through auction of the collateral. Herein lies the test of a true banker. If the banker considers loans purely on the comfort of the collateral, he is not considered to be doing banking but pawn broking.</a:t>
            </a:r>
            <a:endParaRPr lang="en-UG"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Collateral is examined on its easy disposability and whether it is adequate as security.</a:t>
            </a:r>
            <a:endParaRPr lang="en-UG" dirty="0">
              <a:latin typeface="Calibri" panose="020F0502020204030204" pitchFamily="34" charset="0"/>
              <a:ea typeface="Calibri" panose="020F0502020204030204" pitchFamily="34" charset="0"/>
              <a:cs typeface="Times New Roman" panose="02020603050405020304" pitchFamily="18" charset="0"/>
            </a:endParaRPr>
          </a:p>
          <a:p>
            <a:endParaRPr lang="en-UG" dirty="0"/>
          </a:p>
        </p:txBody>
      </p:sp>
    </p:spTree>
    <p:extLst>
      <p:ext uri="{BB962C8B-B14F-4D97-AF65-F5344CB8AC3E}">
        <p14:creationId xmlns:p14="http://schemas.microsoft.com/office/powerpoint/2010/main" val="4968108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CB44E-089B-4C53-96D9-9C40BE1CE7A7}"/>
              </a:ext>
            </a:extLst>
          </p:cNvPr>
          <p:cNvSpPr>
            <a:spLocks noGrp="1"/>
          </p:cNvSpPr>
          <p:nvPr>
            <p:ph type="title"/>
          </p:nvPr>
        </p:nvSpPr>
        <p:spPr/>
        <p:txBody>
          <a:bodyPr/>
          <a:lstStyle/>
          <a:p>
            <a:pPr algn="ctr"/>
            <a:r>
              <a:rPr lang="en-UG" sz="2400" b="1" dirty="0">
                <a:solidFill>
                  <a:prstClr val="black"/>
                </a:solidFill>
                <a:latin typeface="Calibri" panose="020F0502020204030204" pitchFamily="34" charset="0"/>
                <a:ea typeface="Calibri" panose="020F0502020204030204" pitchFamily="34" charset="0"/>
                <a:cs typeface="Times New Roman" panose="02020603050405020304" pitchFamily="18" charset="0"/>
              </a:rPr>
              <a:t>Expert</a:t>
            </a:r>
            <a:r>
              <a:rPr lang="en-US" sz="2400" b="1" dirty="0">
                <a:solidFill>
                  <a:prstClr val="black"/>
                </a:solidFill>
                <a:latin typeface="Calibri" panose="020F0502020204030204" pitchFamily="34" charset="0"/>
                <a:ea typeface="Calibri" panose="020F0502020204030204" pitchFamily="34" charset="0"/>
                <a:cs typeface="Times New Roman" panose="02020603050405020304" pitchFamily="18" charset="0"/>
              </a:rPr>
              <a:t>/judgmental</a:t>
            </a:r>
            <a:r>
              <a:rPr lang="en-UG" sz="2400" b="1" dirty="0">
                <a:solidFill>
                  <a:prstClr val="black"/>
                </a:solidFill>
                <a:latin typeface="Calibri" panose="020F0502020204030204" pitchFamily="34" charset="0"/>
                <a:ea typeface="Calibri" panose="020F0502020204030204" pitchFamily="34" charset="0"/>
                <a:cs typeface="Times New Roman" panose="02020603050405020304" pitchFamily="18" charset="0"/>
              </a:rPr>
              <a:t> systems</a:t>
            </a:r>
            <a:endParaRPr lang="en-UG" dirty="0"/>
          </a:p>
        </p:txBody>
      </p:sp>
      <p:graphicFrame>
        <p:nvGraphicFramePr>
          <p:cNvPr id="4" name="Content Placeholder 3">
            <a:extLst>
              <a:ext uri="{FF2B5EF4-FFF2-40B4-BE49-F238E27FC236}">
                <a16:creationId xmlns:a16="http://schemas.microsoft.com/office/drawing/2014/main" id="{AE64DB16-8531-4193-B611-0DCC6CF27995}"/>
              </a:ext>
            </a:extLst>
          </p:cNvPr>
          <p:cNvGraphicFramePr>
            <a:graphicFrameLocks noGrp="1"/>
          </p:cNvGraphicFramePr>
          <p:nvPr>
            <p:ph idx="1"/>
            <p:extLst>
              <p:ext uri="{D42A27DB-BD31-4B8C-83A1-F6EECF244321}">
                <p14:modId xmlns:p14="http://schemas.microsoft.com/office/powerpoint/2010/main" val="715444438"/>
              </p:ext>
            </p:extLst>
          </p:nvPr>
        </p:nvGraphicFramePr>
        <p:xfrm>
          <a:off x="1215614" y="1825625"/>
          <a:ext cx="8401722" cy="4956951"/>
        </p:xfrm>
        <a:graphic>
          <a:graphicData uri="http://schemas.openxmlformats.org/drawingml/2006/table">
            <a:tbl>
              <a:tblPr firstRow="1" firstCol="1" bandRow="1"/>
              <a:tblGrid>
                <a:gridCol w="4200861">
                  <a:extLst>
                    <a:ext uri="{9D8B030D-6E8A-4147-A177-3AD203B41FA5}">
                      <a16:colId xmlns:a16="http://schemas.microsoft.com/office/drawing/2014/main" val="2787994517"/>
                    </a:ext>
                  </a:extLst>
                </a:gridCol>
                <a:gridCol w="4200861">
                  <a:extLst>
                    <a:ext uri="{9D8B030D-6E8A-4147-A177-3AD203B41FA5}">
                      <a16:colId xmlns:a16="http://schemas.microsoft.com/office/drawing/2014/main" val="827232780"/>
                    </a:ext>
                  </a:extLst>
                </a:gridCol>
              </a:tblGrid>
              <a:tr h="127046">
                <a:tc>
                  <a:txBody>
                    <a:bodyPr/>
                    <a:lstStyle/>
                    <a:p>
                      <a:pPr>
                        <a:lnSpc>
                          <a:spcPct val="107000"/>
                        </a:lnSpc>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Strengths</a:t>
                      </a:r>
                      <a:endParaRPr lang="en-UG" sz="1050">
                        <a:effectLst/>
                        <a:latin typeface="Calibri" panose="020F0502020204030204" pitchFamily="34" charset="0"/>
                        <a:ea typeface="Calibri" panose="020F0502020204030204" pitchFamily="34" charset="0"/>
                        <a:cs typeface="Times New Roman" panose="02020603050405020304" pitchFamily="18" charset="0"/>
                      </a:endParaRPr>
                    </a:p>
                  </a:txBody>
                  <a:tcPr marL="50819" marR="50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Weakness</a:t>
                      </a:r>
                      <a:endParaRPr lang="en-UG" sz="1050">
                        <a:effectLst/>
                        <a:latin typeface="Calibri" panose="020F0502020204030204" pitchFamily="34" charset="0"/>
                        <a:ea typeface="Calibri" panose="020F0502020204030204" pitchFamily="34" charset="0"/>
                        <a:cs typeface="Times New Roman" panose="02020603050405020304" pitchFamily="18" charset="0"/>
                      </a:endParaRPr>
                    </a:p>
                  </a:txBody>
                  <a:tcPr marL="50819" marR="50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45279434"/>
                  </a:ext>
                </a:extLst>
              </a:tr>
              <a:tr h="1722184">
                <a:tc>
                  <a:txBody>
                    <a:bodyPr/>
                    <a:lstStyle/>
                    <a:p>
                      <a:pPr>
                        <a:lnSpc>
                          <a:spcPct val="107000"/>
                        </a:lnSpc>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Character </a:t>
                      </a:r>
                      <a:endParaRPr lang="en-UG" sz="105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Stable residential history (15 years).</a:t>
                      </a:r>
                      <a:endParaRPr lang="en-UG" sz="105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 </a:t>
                      </a:r>
                      <a:endParaRPr lang="en-UG" sz="105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Professional occupation (neurosurgeon).</a:t>
                      </a:r>
                      <a:endParaRPr lang="en-UG" sz="105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 </a:t>
                      </a:r>
                      <a:endParaRPr lang="en-UG" sz="105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Demonstrated repayment behavior (bills paid on time).</a:t>
                      </a:r>
                      <a:endParaRPr lang="en-UG" sz="105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 </a:t>
                      </a:r>
                      <a:endParaRPr lang="en-UG" sz="105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Wife acts as surety.</a:t>
                      </a:r>
                      <a:endParaRPr lang="en-UG" sz="105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 </a:t>
                      </a:r>
                      <a:endParaRPr lang="en-UG" sz="105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Long tenure in previous job.</a:t>
                      </a:r>
                      <a:endParaRPr lang="en-UG" sz="105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Borrower shows good repayment discipline and family support, but job security is a risk</a:t>
                      </a:r>
                      <a:endParaRPr lang="en-UG" sz="1050">
                        <a:effectLst/>
                        <a:latin typeface="Calibri" panose="020F0502020204030204" pitchFamily="34" charset="0"/>
                        <a:ea typeface="Calibri" panose="020F0502020204030204" pitchFamily="34" charset="0"/>
                        <a:cs typeface="Times New Roman" panose="02020603050405020304" pitchFamily="18" charset="0"/>
                      </a:endParaRPr>
                    </a:p>
                  </a:txBody>
                  <a:tcPr marL="50819" marR="50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Current job still on probation.</a:t>
                      </a:r>
                      <a:endParaRPr lang="en-UG" sz="105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endParaRPr lang="en-UG" sz="105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Wife only 6 months into her job (less stable).</a:t>
                      </a:r>
                      <a:endParaRPr lang="en-UG"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0819" marR="50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19701434"/>
                  </a:ext>
                </a:extLst>
              </a:tr>
              <a:tr h="658759">
                <a:tc>
                  <a:txBody>
                    <a:bodyPr/>
                    <a:lstStyle/>
                    <a:p>
                      <a:pPr>
                        <a:lnSpc>
                          <a:spcPct val="107000"/>
                        </a:lnSpc>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Capacity</a:t>
                      </a:r>
                      <a:endParaRPr lang="en-UG" sz="105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Debt-to-income ratio = 28%,</a:t>
                      </a:r>
                      <a:endParaRPr lang="en-UG" sz="105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G" sz="1050">
                          <a:effectLst/>
                          <a:latin typeface="Calibri" panose="020F0502020204030204" pitchFamily="34" charset="0"/>
                          <a:ea typeface="Calibri" panose="020F0502020204030204" pitchFamily="34" charset="0"/>
                          <a:cs typeface="Times New Roman" panose="02020603050405020304" pitchFamily="18" charset="0"/>
                        </a:rPr>
                        <a:t>Monthly income </a:t>
                      </a:r>
                      <a:r>
                        <a:rPr lang="en-US" sz="1050">
                          <a:effectLst/>
                          <a:latin typeface="Calibri" panose="020F0502020204030204" pitchFamily="34" charset="0"/>
                          <a:ea typeface="Calibri" panose="020F0502020204030204" pitchFamily="34" charset="0"/>
                          <a:cs typeface="Times New Roman" panose="02020603050405020304" pitchFamily="18" charset="0"/>
                        </a:rPr>
                        <a:t>UGX 5</a:t>
                      </a:r>
                      <a:r>
                        <a:rPr lang="en-UG" sz="1050">
                          <a:effectLst/>
                          <a:latin typeface="Calibri" panose="020F0502020204030204" pitchFamily="34" charset="0"/>
                          <a:ea typeface="Calibri" panose="020F0502020204030204" pitchFamily="34" charset="0"/>
                          <a:cs typeface="Times New Roman" panose="02020603050405020304" pitchFamily="18" charset="0"/>
                        </a:rPr>
                        <a:t>,</a:t>
                      </a:r>
                      <a:r>
                        <a:rPr lang="en-US" sz="1050">
                          <a:effectLst/>
                          <a:latin typeface="Calibri" panose="020F0502020204030204" pitchFamily="34" charset="0"/>
                          <a:ea typeface="Calibri" panose="020F0502020204030204" pitchFamily="34" charset="0"/>
                          <a:cs typeface="Times New Roman" panose="02020603050405020304" pitchFamily="18" charset="0"/>
                        </a:rPr>
                        <a:t>000,000</a:t>
                      </a:r>
                      <a:r>
                        <a:rPr lang="en-UG" sz="1050">
                          <a:effectLst/>
                          <a:latin typeface="Calibri" panose="020F0502020204030204" pitchFamily="34" charset="0"/>
                          <a:ea typeface="Calibri" panose="020F0502020204030204" pitchFamily="34" charset="0"/>
                          <a:cs typeface="Times New Roman" panose="02020603050405020304" pitchFamily="18" charset="0"/>
                        </a:rPr>
                        <a:t> with debt obligation </a:t>
                      </a:r>
                      <a:r>
                        <a:rPr lang="en-US" sz="1050">
                          <a:effectLst/>
                          <a:latin typeface="Calibri" panose="020F0502020204030204" pitchFamily="34" charset="0"/>
                          <a:ea typeface="Calibri" panose="020F0502020204030204" pitchFamily="34" charset="0"/>
                          <a:cs typeface="Times New Roman" panose="02020603050405020304" pitchFamily="18" charset="0"/>
                        </a:rPr>
                        <a:t>UGX 1</a:t>
                      </a:r>
                      <a:r>
                        <a:rPr lang="en-UG" sz="1050">
                          <a:effectLst/>
                          <a:latin typeface="Calibri" panose="020F0502020204030204" pitchFamily="34" charset="0"/>
                          <a:ea typeface="Calibri" panose="020F0502020204030204" pitchFamily="34" charset="0"/>
                          <a:cs typeface="Times New Roman" panose="02020603050405020304" pitchFamily="18" charset="0"/>
                        </a:rPr>
                        <a:t>,</a:t>
                      </a:r>
                      <a:r>
                        <a:rPr lang="en-US" sz="1050">
                          <a:effectLst/>
                          <a:latin typeface="Calibri" panose="020F0502020204030204" pitchFamily="34" charset="0"/>
                          <a:ea typeface="Calibri" panose="020F0502020204030204" pitchFamily="34" charset="0"/>
                          <a:cs typeface="Times New Roman" panose="02020603050405020304" pitchFamily="18" charset="0"/>
                        </a:rPr>
                        <a:t>400,000</a:t>
                      </a:r>
                      <a:r>
                        <a:rPr lang="en-UG" sz="1050">
                          <a:effectLst/>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Sufficient repayment capacity.</a:t>
                      </a:r>
                      <a:endParaRPr lang="en-UG" sz="1050">
                        <a:effectLst/>
                        <a:latin typeface="Calibri" panose="020F0502020204030204" pitchFamily="34" charset="0"/>
                        <a:ea typeface="Calibri" panose="020F0502020204030204" pitchFamily="34" charset="0"/>
                        <a:cs typeface="Times New Roman" panose="02020603050405020304" pitchFamily="18" charset="0"/>
                      </a:endParaRPr>
                    </a:p>
                  </a:txBody>
                  <a:tcPr marL="50819" marR="50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 </a:t>
                      </a:r>
                      <a:endParaRPr lang="en-UG" sz="1050">
                        <a:effectLst/>
                        <a:latin typeface="Calibri" panose="020F0502020204030204" pitchFamily="34" charset="0"/>
                        <a:ea typeface="Calibri" panose="020F0502020204030204" pitchFamily="34" charset="0"/>
                        <a:cs typeface="Times New Roman" panose="02020603050405020304" pitchFamily="18" charset="0"/>
                      </a:endParaRPr>
                    </a:p>
                  </a:txBody>
                  <a:tcPr marL="50819" marR="50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85988897"/>
                  </a:ext>
                </a:extLst>
              </a:tr>
              <a:tr h="1057543">
                <a:tc>
                  <a:txBody>
                    <a:bodyPr/>
                    <a:lstStyle/>
                    <a:p>
                      <a:pPr>
                        <a:lnSpc>
                          <a:spcPct val="107000"/>
                        </a:lnSpc>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Capital (Net Worth / Financial Strength)</a:t>
                      </a:r>
                      <a:endParaRPr lang="en-UG" sz="105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Owns property worth UGX 200M with only UGX 75M liability.</a:t>
                      </a:r>
                      <a:endParaRPr lang="en-UG" sz="105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 </a:t>
                      </a:r>
                      <a:endParaRPr lang="en-UG" sz="105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Positive net equity position (UGX 125M).</a:t>
                      </a:r>
                      <a:endParaRPr lang="en-UG" sz="105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 </a:t>
                      </a:r>
                      <a:endParaRPr lang="en-UG" sz="105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Demonstrates financial strength and asset backing.</a:t>
                      </a:r>
                      <a:endParaRPr lang="en-UG" sz="1050">
                        <a:effectLst/>
                        <a:latin typeface="Calibri" panose="020F0502020204030204" pitchFamily="34" charset="0"/>
                        <a:ea typeface="Calibri" panose="020F0502020204030204" pitchFamily="34" charset="0"/>
                        <a:cs typeface="Times New Roman" panose="02020603050405020304" pitchFamily="18" charset="0"/>
                      </a:endParaRPr>
                    </a:p>
                  </a:txBody>
                  <a:tcPr marL="50819" marR="50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 </a:t>
                      </a:r>
                      <a:endParaRPr lang="en-UG" sz="1050">
                        <a:effectLst/>
                        <a:latin typeface="Calibri" panose="020F0502020204030204" pitchFamily="34" charset="0"/>
                        <a:ea typeface="Calibri" panose="020F0502020204030204" pitchFamily="34" charset="0"/>
                        <a:cs typeface="Times New Roman" panose="02020603050405020304" pitchFamily="18" charset="0"/>
                      </a:endParaRPr>
                    </a:p>
                  </a:txBody>
                  <a:tcPr marL="50819" marR="50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61150745"/>
                  </a:ext>
                </a:extLst>
              </a:tr>
              <a:tr h="525831">
                <a:tc>
                  <a:txBody>
                    <a:bodyPr/>
                    <a:lstStyle/>
                    <a:p>
                      <a:pPr>
                        <a:lnSpc>
                          <a:spcPct val="107000"/>
                        </a:lnSpc>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Condition (Industry/Job Outlook)</a:t>
                      </a:r>
                      <a:endParaRPr lang="en-UG" sz="105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Demand for doctors with his expertise is strong.</a:t>
                      </a:r>
                      <a:endParaRPr lang="en-UG" sz="105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 </a:t>
                      </a:r>
                      <a:endParaRPr lang="en-UG" sz="105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1050" b="1">
                          <a:effectLst/>
                          <a:latin typeface="Calibri" panose="020F0502020204030204" pitchFamily="34" charset="0"/>
                          <a:ea typeface="Calibri" panose="020F0502020204030204" pitchFamily="34" charset="0"/>
                          <a:cs typeface="Times New Roman" panose="02020603050405020304" pitchFamily="18" charset="0"/>
                        </a:rPr>
                        <a:t>Favorable employment and industry outlook.</a:t>
                      </a:r>
                      <a:endParaRPr lang="en-UG" sz="1050">
                        <a:effectLst/>
                        <a:latin typeface="Calibri" panose="020F0502020204030204" pitchFamily="34" charset="0"/>
                        <a:ea typeface="Calibri" panose="020F0502020204030204" pitchFamily="34" charset="0"/>
                        <a:cs typeface="Times New Roman" panose="02020603050405020304" pitchFamily="18" charset="0"/>
                      </a:endParaRPr>
                    </a:p>
                  </a:txBody>
                  <a:tcPr marL="50819" marR="50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 </a:t>
                      </a:r>
                      <a:endParaRPr lang="en-UG" sz="1050">
                        <a:effectLst/>
                        <a:latin typeface="Calibri" panose="020F0502020204030204" pitchFamily="34" charset="0"/>
                        <a:ea typeface="Calibri" panose="020F0502020204030204" pitchFamily="34" charset="0"/>
                        <a:cs typeface="Times New Roman" panose="02020603050405020304" pitchFamily="18" charset="0"/>
                      </a:endParaRPr>
                    </a:p>
                  </a:txBody>
                  <a:tcPr marL="50819" marR="50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42698339"/>
                  </a:ext>
                </a:extLst>
              </a:tr>
              <a:tr h="259975">
                <a:tc>
                  <a:txBody>
                    <a:bodyPr/>
                    <a:lstStyle/>
                    <a:p>
                      <a:pPr>
                        <a:lnSpc>
                          <a:spcPct val="107000"/>
                        </a:lnSpc>
                        <a:spcAft>
                          <a:spcPts val="0"/>
                        </a:spcAft>
                      </a:pPr>
                      <a:r>
                        <a:rPr lang="en-UG" sz="1050" b="1">
                          <a:effectLst/>
                          <a:latin typeface="Calibri" panose="020F0502020204030204" pitchFamily="34" charset="0"/>
                          <a:ea typeface="Calibri" panose="020F0502020204030204" pitchFamily="34" charset="0"/>
                          <a:cs typeface="Times New Roman" panose="02020603050405020304" pitchFamily="18" charset="0"/>
                        </a:rPr>
                        <a:t>Collateral</a:t>
                      </a:r>
                      <a:endParaRPr lang="en-UG" sz="105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G" sz="1050">
                          <a:effectLst/>
                          <a:latin typeface="Calibri" panose="020F0502020204030204" pitchFamily="34" charset="0"/>
                          <a:ea typeface="Calibri" panose="020F0502020204030204" pitchFamily="34" charset="0"/>
                          <a:cs typeface="Times New Roman" panose="02020603050405020304" pitchFamily="18" charset="0"/>
                        </a:rPr>
                        <a:t>Loan is unsecured (no direct security pledged).</a:t>
                      </a:r>
                    </a:p>
                  </a:txBody>
                  <a:tcPr marL="50819" marR="50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endParaRPr lang="en-UG"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0819" marR="50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33870326"/>
                  </a:ext>
                </a:extLst>
              </a:tr>
            </a:tbl>
          </a:graphicData>
        </a:graphic>
      </p:graphicFrame>
    </p:spTree>
    <p:extLst>
      <p:ext uri="{BB962C8B-B14F-4D97-AF65-F5344CB8AC3E}">
        <p14:creationId xmlns:p14="http://schemas.microsoft.com/office/powerpoint/2010/main" val="4041722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A9EF2-03EB-4DD0-95F4-E6B29CB9F3E5}"/>
              </a:ext>
            </a:extLst>
          </p:cNvPr>
          <p:cNvSpPr>
            <a:spLocks noGrp="1"/>
          </p:cNvSpPr>
          <p:nvPr>
            <p:ph type="title"/>
          </p:nvPr>
        </p:nvSpPr>
        <p:spPr/>
        <p:txBody>
          <a:bodyPr/>
          <a:lstStyle/>
          <a:p>
            <a:pPr algn="ctr"/>
            <a:r>
              <a:rPr lang="en-UG" sz="2400" b="1">
                <a:solidFill>
                  <a:prstClr val="black"/>
                </a:solidFill>
                <a:latin typeface="Calibri" panose="020F0502020204030204" pitchFamily="34" charset="0"/>
                <a:ea typeface="Calibri" panose="020F0502020204030204" pitchFamily="34" charset="0"/>
                <a:cs typeface="Times New Roman" panose="02020603050405020304" pitchFamily="18" charset="0"/>
              </a:rPr>
              <a:t>Expert</a:t>
            </a:r>
            <a:r>
              <a:rPr lang="en-US" sz="2400" b="1">
                <a:solidFill>
                  <a:prstClr val="black"/>
                </a:solidFill>
                <a:latin typeface="Calibri" panose="020F0502020204030204" pitchFamily="34" charset="0"/>
                <a:ea typeface="Calibri" panose="020F0502020204030204" pitchFamily="34" charset="0"/>
                <a:cs typeface="Times New Roman" panose="02020603050405020304" pitchFamily="18" charset="0"/>
              </a:rPr>
              <a:t>/judgmental</a:t>
            </a:r>
            <a:r>
              <a:rPr lang="en-UG" sz="2400" b="1">
                <a:solidFill>
                  <a:prstClr val="black"/>
                </a:solidFill>
                <a:latin typeface="Calibri" panose="020F0502020204030204" pitchFamily="34" charset="0"/>
                <a:ea typeface="Calibri" panose="020F0502020204030204" pitchFamily="34" charset="0"/>
                <a:cs typeface="Times New Roman" panose="02020603050405020304" pitchFamily="18" charset="0"/>
              </a:rPr>
              <a:t> systems</a:t>
            </a:r>
            <a:endParaRPr lang="en-UG"/>
          </a:p>
        </p:txBody>
      </p:sp>
      <p:sp>
        <p:nvSpPr>
          <p:cNvPr id="3" name="Content Placeholder 2">
            <a:extLst>
              <a:ext uri="{FF2B5EF4-FFF2-40B4-BE49-F238E27FC236}">
                <a16:creationId xmlns:a16="http://schemas.microsoft.com/office/drawing/2014/main" id="{09B36340-2CD7-4358-900C-EB8EF0905A76}"/>
              </a:ext>
            </a:extLst>
          </p:cNvPr>
          <p:cNvSpPr>
            <a:spLocks noGrp="1"/>
          </p:cNvSpPr>
          <p:nvPr>
            <p:ph idx="1"/>
          </p:nvPr>
        </p:nvSpPr>
        <p:spPr/>
        <p:txBody>
          <a:bodyPr>
            <a:normAutofit fontScale="55000" lnSpcReduction="20000"/>
          </a:bodyPr>
          <a:lstStyle/>
          <a:p>
            <a:pPr>
              <a:lnSpc>
                <a:spcPct val="107000"/>
              </a:lnSpc>
              <a:spcAft>
                <a:spcPts val="800"/>
              </a:spcAft>
            </a:pPr>
            <a:r>
              <a:rPr lang="en-US" b="1" dirty="0">
                <a:latin typeface="Calibri" panose="020F0502020204030204" pitchFamily="34" charset="0"/>
                <a:ea typeface="Calibri" panose="020F0502020204030204" pitchFamily="34" charset="0"/>
                <a:cs typeface="Times New Roman" panose="02020603050405020304" pitchFamily="18" charset="0"/>
              </a:rPr>
              <a:t>The CAMPARI Model</a:t>
            </a:r>
            <a:endParaRPr lang="en-UG"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b="1" dirty="0">
                <a:latin typeface="Calibri" panose="020F0502020204030204" pitchFamily="34" charset="0"/>
                <a:ea typeface="Calibri" panose="020F0502020204030204" pitchFamily="34" charset="0"/>
                <a:cs typeface="Times New Roman" panose="02020603050405020304" pitchFamily="18" charset="0"/>
              </a:rPr>
              <a:t>Character – </a:t>
            </a:r>
            <a:r>
              <a:rPr lang="en-US" dirty="0">
                <a:latin typeface="Calibri" panose="020F0502020204030204" pitchFamily="34" charset="0"/>
                <a:ea typeface="Calibri" panose="020F0502020204030204" pitchFamily="34" charset="0"/>
                <a:cs typeface="Times New Roman" panose="02020603050405020304" pitchFamily="18" charset="0"/>
              </a:rPr>
              <a:t>Willingness to pay versus ability to pay</a:t>
            </a:r>
            <a:endParaRPr lang="en-UG"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b="1" dirty="0">
                <a:latin typeface="Calibri" panose="020F0502020204030204" pitchFamily="34" charset="0"/>
                <a:ea typeface="Calibri" panose="020F0502020204030204" pitchFamily="34" charset="0"/>
                <a:cs typeface="Times New Roman" panose="02020603050405020304" pitchFamily="18" charset="0"/>
              </a:rPr>
              <a:t>Ability to repay </a:t>
            </a:r>
            <a:r>
              <a:rPr lang="en-US" dirty="0">
                <a:latin typeface="Calibri" panose="020F0502020204030204" pitchFamily="34" charset="0"/>
                <a:ea typeface="Calibri" panose="020F0502020204030204" pitchFamily="34" charset="0"/>
                <a:cs typeface="Times New Roman" panose="02020603050405020304" pitchFamily="18" charset="0"/>
              </a:rPr>
              <a:t>– Adequacy of cash to meet repayment</a:t>
            </a:r>
            <a:endParaRPr lang="en-UG"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b="1" dirty="0">
                <a:latin typeface="Calibri" panose="020F0502020204030204" pitchFamily="34" charset="0"/>
                <a:ea typeface="Calibri" panose="020F0502020204030204" pitchFamily="34" charset="0"/>
                <a:cs typeface="Times New Roman" panose="02020603050405020304" pitchFamily="18" charset="0"/>
              </a:rPr>
              <a:t>Margin of finance </a:t>
            </a:r>
            <a:r>
              <a:rPr lang="en-US" dirty="0">
                <a:latin typeface="Calibri" panose="020F0502020204030204" pitchFamily="34" charset="0"/>
                <a:ea typeface="Calibri" panose="020F0502020204030204" pitchFamily="34" charset="0"/>
                <a:cs typeface="Times New Roman" panose="02020603050405020304" pitchFamily="18" charset="0"/>
              </a:rPr>
              <a:t>– The client must contribute a certain margin as</a:t>
            </a:r>
            <a:r>
              <a:rPr lang="en-US" b="1" dirty="0">
                <a:latin typeface="Calibri" panose="020F0502020204030204" pitchFamily="34" charset="0"/>
                <a:ea typeface="Calibri" panose="020F0502020204030204" pitchFamily="34" charset="0"/>
                <a:cs typeface="Times New Roman" panose="02020603050405020304" pitchFamily="18" charset="0"/>
              </a:rPr>
              <a:t> </a:t>
            </a:r>
            <a:r>
              <a:rPr lang="en-US" dirty="0">
                <a:latin typeface="Calibri" panose="020F0502020204030204" pitchFamily="34" charset="0"/>
                <a:ea typeface="Calibri" panose="020F0502020204030204" pitchFamily="34" charset="0"/>
                <a:cs typeface="Times New Roman" panose="02020603050405020304" pitchFamily="18" charset="0"/>
              </a:rPr>
              <a:t>commitment. The banker seldom grants 100% financing.</a:t>
            </a:r>
            <a:endParaRPr lang="en-UG"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b="1" dirty="0">
                <a:latin typeface="Calibri" panose="020F0502020204030204" pitchFamily="34" charset="0"/>
                <a:ea typeface="Calibri" panose="020F0502020204030204" pitchFamily="34" charset="0"/>
                <a:cs typeface="Times New Roman" panose="02020603050405020304" pitchFamily="18" charset="0"/>
              </a:rPr>
              <a:t>Purpose </a:t>
            </a:r>
            <a:r>
              <a:rPr lang="en-US" dirty="0">
                <a:latin typeface="Calibri" panose="020F0502020204030204" pitchFamily="34" charset="0"/>
                <a:ea typeface="Calibri" panose="020F0502020204030204" pitchFamily="34" charset="0"/>
                <a:cs typeface="Times New Roman" panose="02020603050405020304" pitchFamily="18" charset="0"/>
              </a:rPr>
              <a:t>– The purpose of the loan must be defined.</a:t>
            </a:r>
            <a:r>
              <a:rPr lang="en-US" b="1" dirty="0">
                <a:latin typeface="Calibri" panose="020F0502020204030204" pitchFamily="34" charset="0"/>
                <a:ea typeface="Calibri" panose="020F0502020204030204" pitchFamily="34" charset="0"/>
                <a:cs typeface="Times New Roman" panose="02020603050405020304" pitchFamily="18" charset="0"/>
              </a:rPr>
              <a:t> </a:t>
            </a:r>
            <a:r>
              <a:rPr lang="en-US" dirty="0">
                <a:latin typeface="Calibri" panose="020F0502020204030204" pitchFamily="34" charset="0"/>
                <a:ea typeface="Calibri" panose="020F0502020204030204" pitchFamily="34" charset="0"/>
                <a:cs typeface="Times New Roman" panose="02020603050405020304" pitchFamily="18" charset="0"/>
              </a:rPr>
              <a:t>Speculative purposes are considered risky and will not be entertained.</a:t>
            </a:r>
            <a:endParaRPr lang="en-UG"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b="1" dirty="0">
                <a:latin typeface="Calibri" panose="020F0502020204030204" pitchFamily="34" charset="0"/>
                <a:ea typeface="Calibri" panose="020F0502020204030204" pitchFamily="34" charset="0"/>
                <a:cs typeface="Times New Roman" panose="02020603050405020304" pitchFamily="18" charset="0"/>
              </a:rPr>
              <a:t>Amount </a:t>
            </a:r>
            <a:r>
              <a:rPr lang="en-US" dirty="0">
                <a:latin typeface="Calibri" panose="020F0502020204030204" pitchFamily="34" charset="0"/>
                <a:ea typeface="Calibri" panose="020F0502020204030204" pitchFamily="34" charset="0"/>
                <a:cs typeface="Times New Roman" panose="02020603050405020304" pitchFamily="18" charset="0"/>
              </a:rPr>
              <a:t>– The amount the financier is willing to contribute to the client. This prompts a question. How much is too much for a client? Any amount beyond the repayment capacity of a client is too much.</a:t>
            </a:r>
            <a:endParaRPr lang="en-UG"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b="1" dirty="0">
                <a:latin typeface="Calibri" panose="020F0502020204030204" pitchFamily="34" charset="0"/>
                <a:ea typeface="Calibri" panose="020F0502020204030204" pitchFamily="34" charset="0"/>
                <a:cs typeface="Times New Roman" panose="02020603050405020304" pitchFamily="18" charset="0"/>
              </a:rPr>
              <a:t>Repayment terms </a:t>
            </a:r>
            <a:r>
              <a:rPr lang="en-US" dirty="0">
                <a:latin typeface="Calibri" panose="020F0502020204030204" pitchFamily="34" charset="0"/>
                <a:ea typeface="Calibri" panose="020F0502020204030204" pitchFamily="34" charset="0"/>
                <a:cs typeface="Times New Roman" panose="02020603050405020304" pitchFamily="18" charset="0"/>
              </a:rPr>
              <a:t>– The structure and terms of repayment</a:t>
            </a:r>
            <a:endParaRPr lang="en-UG"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b="1" dirty="0">
                <a:latin typeface="Calibri" panose="020F0502020204030204" pitchFamily="34" charset="0"/>
                <a:ea typeface="Calibri" panose="020F0502020204030204" pitchFamily="34" charset="0"/>
                <a:cs typeface="Times New Roman" panose="02020603050405020304" pitchFamily="18" charset="0"/>
              </a:rPr>
              <a:t>Insurance </a:t>
            </a:r>
            <a:r>
              <a:rPr lang="en-US" dirty="0">
                <a:latin typeface="Calibri" panose="020F0502020204030204" pitchFamily="34" charset="0"/>
                <a:ea typeface="Calibri" panose="020F0502020204030204" pitchFamily="34" charset="0"/>
                <a:cs typeface="Times New Roman" panose="02020603050405020304" pitchFamily="18" charset="0"/>
              </a:rPr>
              <a:t>– In the event the borrower dies, the loan can be settled from insurance proceeds</a:t>
            </a:r>
            <a:endParaRPr lang="en-UG"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endParaRPr lang="en-UG" dirty="0">
              <a:latin typeface="Calibri" panose="020F0502020204030204" pitchFamily="34" charset="0"/>
              <a:ea typeface="Calibri" panose="020F0502020204030204" pitchFamily="34" charset="0"/>
              <a:cs typeface="Times New Roman" panose="02020603050405020304" pitchFamily="18" charset="0"/>
            </a:endParaRPr>
          </a:p>
          <a:p>
            <a:endParaRPr lang="en-UG" dirty="0"/>
          </a:p>
        </p:txBody>
      </p:sp>
    </p:spTree>
    <p:extLst>
      <p:ext uri="{BB962C8B-B14F-4D97-AF65-F5344CB8AC3E}">
        <p14:creationId xmlns:p14="http://schemas.microsoft.com/office/powerpoint/2010/main" val="27552473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D6AD7-4BC7-466A-BB63-99CE7EA940FD}"/>
              </a:ext>
            </a:extLst>
          </p:cNvPr>
          <p:cNvSpPr>
            <a:spLocks noGrp="1"/>
          </p:cNvSpPr>
          <p:nvPr>
            <p:ph type="title"/>
          </p:nvPr>
        </p:nvSpPr>
        <p:spPr/>
        <p:txBody>
          <a:bodyPr>
            <a:noAutofit/>
          </a:bodyPr>
          <a:lstStyle/>
          <a:p>
            <a:pPr algn="ctr">
              <a:lnSpc>
                <a:spcPct val="107000"/>
              </a:lnSpc>
              <a:spcAft>
                <a:spcPts val="800"/>
              </a:spcAft>
            </a:pPr>
            <a:r>
              <a:rPr lang="en-UG" sz="3200" b="1" dirty="0">
                <a:latin typeface="Calibri" panose="020F0502020204030204" pitchFamily="34" charset="0"/>
                <a:ea typeface="Calibri" panose="020F0502020204030204" pitchFamily="34" charset="0"/>
                <a:cs typeface="Times New Roman" panose="02020603050405020304" pitchFamily="18" charset="0"/>
              </a:rPr>
              <a:t>Quantitative Credit Assessment Methods</a:t>
            </a:r>
            <a:br>
              <a:rPr lang="en-UG" sz="3200" dirty="0">
                <a:latin typeface="Calibri" panose="020F0502020204030204" pitchFamily="34" charset="0"/>
                <a:ea typeface="Calibri" panose="020F0502020204030204" pitchFamily="34" charset="0"/>
                <a:cs typeface="Times New Roman" panose="02020603050405020304" pitchFamily="18" charset="0"/>
              </a:rPr>
            </a:br>
            <a:endParaRPr lang="en-UG" sz="3200" dirty="0"/>
          </a:p>
        </p:txBody>
      </p:sp>
      <p:sp>
        <p:nvSpPr>
          <p:cNvPr id="3" name="Content Placeholder 2">
            <a:extLst>
              <a:ext uri="{FF2B5EF4-FFF2-40B4-BE49-F238E27FC236}">
                <a16:creationId xmlns:a16="http://schemas.microsoft.com/office/drawing/2014/main" id="{34B39655-B5E3-415E-AD5B-BEF2CA2C71B3}"/>
              </a:ext>
            </a:extLst>
          </p:cNvPr>
          <p:cNvSpPr>
            <a:spLocks noGrp="1"/>
          </p:cNvSpPr>
          <p:nvPr>
            <p:ph idx="1"/>
          </p:nvPr>
        </p:nvSpPr>
        <p:spPr/>
        <p:txBody>
          <a:bodyPr>
            <a:normAutofit fontScale="92500" lnSpcReduction="20000"/>
          </a:bodyPr>
          <a:lstStyle/>
          <a:p>
            <a:pPr marL="0" indent="0">
              <a:lnSpc>
                <a:spcPct val="107000"/>
              </a:lnSpc>
              <a:spcAft>
                <a:spcPts val="800"/>
              </a:spcAft>
              <a:buNone/>
            </a:pPr>
            <a:r>
              <a:rPr lang="en-US" b="1" dirty="0">
                <a:latin typeface="Calibri" panose="020F0502020204030204" pitchFamily="34" charset="0"/>
                <a:ea typeface="Calibri" panose="020F0502020204030204" pitchFamily="34" charset="0"/>
                <a:cs typeface="Times New Roman" panose="02020603050405020304" pitchFamily="18" charset="0"/>
              </a:rPr>
              <a:t>Credit Scoring </a:t>
            </a:r>
          </a:p>
          <a:p>
            <a:pPr marL="0" indent="0">
              <a:lnSpc>
                <a:spcPct val="107000"/>
              </a:lnSpc>
              <a:spcAft>
                <a:spcPts val="800"/>
              </a:spcAft>
              <a:buNone/>
            </a:pPr>
            <a:r>
              <a:rPr lang="en-US" sz="2000" dirty="0">
                <a:latin typeface="Calibri" panose="020F0502020204030204" pitchFamily="34" charset="0"/>
                <a:ea typeface="Calibri" panose="020F0502020204030204" pitchFamily="34" charset="0"/>
                <a:cs typeface="Times New Roman" panose="02020603050405020304" pitchFamily="18" charset="0"/>
              </a:rPr>
              <a:t>Credit scoring is a statistical method used to predict the probability that a loan applicant, existing borrower, or counterparty will default or become delinquent. It provides an estimate of the probability of default or delinquency, which is widely used for consumer lending, credit cards, and mortgage lending.</a:t>
            </a:r>
            <a:endParaRPr lang="en-UG" sz="20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2000" dirty="0"/>
              <a:t>Credit scores provide an indication of creditworthiness. They are typically a numerical expression that indicates how likely a consumer or business is to make credit repayments regularly and in full, including any additional charges, such as interest and fees.</a:t>
            </a:r>
          </a:p>
          <a:p>
            <a:pPr marL="0" indent="0">
              <a:buNone/>
            </a:pPr>
            <a:r>
              <a:rPr lang="en-US" sz="2000" dirty="0"/>
              <a:t>Scores can be scaled to any numerical range; generally, the higher the credit score of the borrower, the lower the risk of non-payment of credit. </a:t>
            </a:r>
          </a:p>
          <a:p>
            <a:pPr marL="0" indent="0">
              <a:buNone/>
            </a:pPr>
            <a:r>
              <a:rPr lang="en-US" sz="2000" dirty="0"/>
              <a:t>Banks may use credit scoring in risk-based pricing in which the terms of a loan, including the interest rate offered to borrowers, are based on the credit risk of the borrower. The main advantage of a credit score is that it is a quick, consistent and effective way for banks to be able to decide on an applicant’s eligibility for a loan or contractual payment scheme. It also impacts relative product pricing and profitability of the bank.</a:t>
            </a:r>
            <a:endParaRPr lang="en-UG" sz="2000" dirty="0"/>
          </a:p>
        </p:txBody>
      </p:sp>
    </p:spTree>
    <p:extLst>
      <p:ext uri="{BB962C8B-B14F-4D97-AF65-F5344CB8AC3E}">
        <p14:creationId xmlns:p14="http://schemas.microsoft.com/office/powerpoint/2010/main" val="27491436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72032-F5BB-4C6B-A10B-8829E3338614}"/>
              </a:ext>
            </a:extLst>
          </p:cNvPr>
          <p:cNvSpPr>
            <a:spLocks noGrp="1"/>
          </p:cNvSpPr>
          <p:nvPr>
            <p:ph type="title"/>
          </p:nvPr>
        </p:nvSpPr>
        <p:spPr/>
        <p:txBody>
          <a:bodyPr/>
          <a:lstStyle/>
          <a:p>
            <a:pPr algn="ctr"/>
            <a:r>
              <a:rPr lang="en-US" b="1" dirty="0">
                <a:latin typeface="Calibri" panose="020F0502020204030204" pitchFamily="34" charset="0"/>
                <a:ea typeface="Calibri" panose="020F0502020204030204" pitchFamily="34" charset="0"/>
                <a:cs typeface="Times New Roman" panose="02020603050405020304" pitchFamily="18" charset="0"/>
              </a:rPr>
              <a:t>Credit Scoring </a:t>
            </a:r>
            <a:br>
              <a:rPr lang="en-US" b="1" dirty="0">
                <a:latin typeface="Calibri" panose="020F0502020204030204" pitchFamily="34" charset="0"/>
                <a:ea typeface="Calibri" panose="020F0502020204030204" pitchFamily="34" charset="0"/>
                <a:cs typeface="Times New Roman" panose="02020603050405020304" pitchFamily="18" charset="0"/>
              </a:rPr>
            </a:br>
            <a:endParaRPr lang="en-UG" dirty="0"/>
          </a:p>
        </p:txBody>
      </p:sp>
      <p:sp>
        <p:nvSpPr>
          <p:cNvPr id="3" name="Content Placeholder 2">
            <a:extLst>
              <a:ext uri="{FF2B5EF4-FFF2-40B4-BE49-F238E27FC236}">
                <a16:creationId xmlns:a16="http://schemas.microsoft.com/office/drawing/2014/main" id="{C55202A9-7977-4C62-B9A9-AC18FE9593CC}"/>
              </a:ext>
            </a:extLst>
          </p:cNvPr>
          <p:cNvSpPr>
            <a:spLocks noGrp="1"/>
          </p:cNvSpPr>
          <p:nvPr>
            <p:ph idx="1"/>
          </p:nvPr>
        </p:nvSpPr>
        <p:spPr/>
        <p:txBody>
          <a:bodyPr/>
          <a:lstStyle/>
          <a:p>
            <a:r>
              <a:rPr lang="en-UG" b="1" dirty="0"/>
              <a:t>Types of Data Used for Credit Scoring</a:t>
            </a:r>
          </a:p>
          <a:p>
            <a:r>
              <a:rPr lang="en-US" sz="2000" dirty="0"/>
              <a:t>The data used for credit scoring come from diverse and multidimensional sources. </a:t>
            </a:r>
          </a:p>
          <a:p>
            <a:r>
              <a:rPr lang="en-US" sz="2000" dirty="0"/>
              <a:t>For credit scoring, traditionally, credit data are used, including amount of loan, type of loan, maturity of loan, guarantees and collateral value, historical payment performance such as default information and payments in arrears, amounts owed, length of credit history, new credit, and types of credit. These data are factored into a credit score as indicators of willingness and ability to pay.</a:t>
            </a:r>
          </a:p>
          <a:p>
            <a:r>
              <a:rPr lang="en-US" sz="2000" dirty="0"/>
              <a:t>Alternative sources may include real time transactional data, mobile and other devices data, social media, utilities data, and data from applications. In addition, data such as psychometrics, biometrics, web browsing, news feeds, online ratings and blogs, images (such as analysis of satellite images), property data, and supplier or shipping data may also provide rich insights. These alternative sources are often referred to as “alternative data. </a:t>
            </a:r>
            <a:endParaRPr lang="en-UG" sz="2000" dirty="0"/>
          </a:p>
        </p:txBody>
      </p:sp>
    </p:spTree>
    <p:extLst>
      <p:ext uri="{BB962C8B-B14F-4D97-AF65-F5344CB8AC3E}">
        <p14:creationId xmlns:p14="http://schemas.microsoft.com/office/powerpoint/2010/main" val="6046676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B57D1-EB9B-48F1-BB74-A829BFF6ACE6}"/>
              </a:ext>
            </a:extLst>
          </p:cNvPr>
          <p:cNvSpPr>
            <a:spLocks noGrp="1"/>
          </p:cNvSpPr>
          <p:nvPr>
            <p:ph type="title"/>
          </p:nvPr>
        </p:nvSpPr>
        <p:spPr/>
        <p:txBody>
          <a:bodyPr/>
          <a:lstStyle/>
          <a:p>
            <a:pPr algn="ctr"/>
            <a:r>
              <a:rPr lang="en-US" b="1" dirty="0">
                <a:solidFill>
                  <a:prstClr val="black"/>
                </a:solidFill>
                <a:latin typeface="Calibri" panose="020F0502020204030204" pitchFamily="34" charset="0"/>
                <a:ea typeface="Calibri" panose="020F0502020204030204" pitchFamily="34" charset="0"/>
                <a:cs typeface="Times New Roman" panose="02020603050405020304" pitchFamily="18" charset="0"/>
              </a:rPr>
              <a:t>Credit Scoring</a:t>
            </a:r>
            <a:endParaRPr lang="en-UG" dirty="0"/>
          </a:p>
        </p:txBody>
      </p:sp>
      <p:pic>
        <p:nvPicPr>
          <p:cNvPr id="4" name="Content Placeholder 3">
            <a:extLst>
              <a:ext uri="{FF2B5EF4-FFF2-40B4-BE49-F238E27FC236}">
                <a16:creationId xmlns:a16="http://schemas.microsoft.com/office/drawing/2014/main" id="{F6DE32A3-AC90-44FE-BC4E-33F9A5A893C2}"/>
              </a:ext>
            </a:extLst>
          </p:cNvPr>
          <p:cNvPicPr>
            <a:picLocks noGrp="1" noChangeAspect="1"/>
          </p:cNvPicPr>
          <p:nvPr>
            <p:ph idx="1"/>
          </p:nvPr>
        </p:nvPicPr>
        <p:blipFill>
          <a:blip r:embed="rId2"/>
          <a:stretch>
            <a:fillRect/>
          </a:stretch>
        </p:blipFill>
        <p:spPr>
          <a:xfrm>
            <a:off x="2849880" y="2699518"/>
            <a:ext cx="5730737" cy="3365284"/>
          </a:xfrm>
          <a:prstGeom prst="rect">
            <a:avLst/>
          </a:prstGeom>
        </p:spPr>
      </p:pic>
      <p:sp>
        <p:nvSpPr>
          <p:cNvPr id="5" name="Rectangle 4">
            <a:extLst>
              <a:ext uri="{FF2B5EF4-FFF2-40B4-BE49-F238E27FC236}">
                <a16:creationId xmlns:a16="http://schemas.microsoft.com/office/drawing/2014/main" id="{97DA81C8-4FF0-4CFA-8EFC-7B47579F0FC4}"/>
              </a:ext>
            </a:extLst>
          </p:cNvPr>
          <p:cNvSpPr/>
          <p:nvPr/>
        </p:nvSpPr>
        <p:spPr>
          <a:xfrm>
            <a:off x="3377004" y="2010437"/>
            <a:ext cx="3660426" cy="369332"/>
          </a:xfrm>
          <a:prstGeom prst="rect">
            <a:avLst/>
          </a:prstGeom>
        </p:spPr>
        <p:txBody>
          <a:bodyPr wrap="none">
            <a:spAutoFit/>
          </a:bodyPr>
          <a:lstStyle/>
          <a:p>
            <a:r>
              <a:rPr lang="en-UG" dirty="0"/>
              <a:t>Types of Data Used for Credit Scoring</a:t>
            </a:r>
          </a:p>
        </p:txBody>
      </p:sp>
    </p:spTree>
    <p:extLst>
      <p:ext uri="{BB962C8B-B14F-4D97-AF65-F5344CB8AC3E}">
        <p14:creationId xmlns:p14="http://schemas.microsoft.com/office/powerpoint/2010/main" val="3448390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9EC8AF-889D-4654-AA63-7C5F4AB2516A}"/>
              </a:ext>
            </a:extLst>
          </p:cNvPr>
          <p:cNvSpPr>
            <a:spLocks noGrp="1"/>
          </p:cNvSpPr>
          <p:nvPr>
            <p:ph type="title"/>
          </p:nvPr>
        </p:nvSpPr>
        <p:spPr/>
        <p:txBody>
          <a:bodyPr/>
          <a:lstStyle/>
          <a:p>
            <a:r>
              <a:rPr lang="en-US" dirty="0"/>
              <a:t>Credit Evaluation</a:t>
            </a:r>
            <a:endParaRPr lang="en-UG" dirty="0"/>
          </a:p>
        </p:txBody>
      </p:sp>
      <p:sp>
        <p:nvSpPr>
          <p:cNvPr id="3" name="Content Placeholder 2">
            <a:extLst>
              <a:ext uri="{FF2B5EF4-FFF2-40B4-BE49-F238E27FC236}">
                <a16:creationId xmlns:a16="http://schemas.microsoft.com/office/drawing/2014/main" id="{A1D3DF82-DDF9-4A29-866A-054BDBA590DC}"/>
              </a:ext>
            </a:extLst>
          </p:cNvPr>
          <p:cNvSpPr>
            <a:spLocks noGrp="1"/>
          </p:cNvSpPr>
          <p:nvPr>
            <p:ph idx="1"/>
          </p:nvPr>
        </p:nvSpPr>
        <p:spPr/>
        <p:txBody>
          <a:bodyPr/>
          <a:lstStyle/>
          <a:p>
            <a:r>
              <a:rPr lang="en-US" dirty="0"/>
              <a:t>Credit Appraisal is the process by which a lender/banker appraises the technical feasibility, economic viability and bankability including creditworthiness of the prospective borrower.</a:t>
            </a:r>
          </a:p>
          <a:p>
            <a:endParaRPr lang="en-US" dirty="0"/>
          </a:p>
          <a:p>
            <a:r>
              <a:rPr lang="en-US" dirty="0"/>
              <a:t>It is a very important step in determining the eligibility of a loan borrower for a loan.</a:t>
            </a:r>
          </a:p>
          <a:p>
            <a:pPr marL="0" indent="0">
              <a:buNone/>
            </a:pPr>
            <a:endParaRPr lang="en-US" dirty="0"/>
          </a:p>
          <a:p>
            <a:r>
              <a:rPr lang="en-US" dirty="0"/>
              <a:t>“A good thing, well begun, is half done”</a:t>
            </a:r>
            <a:endParaRPr lang="en-UG" dirty="0"/>
          </a:p>
        </p:txBody>
      </p:sp>
    </p:spTree>
    <p:extLst>
      <p:ext uri="{BB962C8B-B14F-4D97-AF65-F5344CB8AC3E}">
        <p14:creationId xmlns:p14="http://schemas.microsoft.com/office/powerpoint/2010/main" val="17837879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BAB0D-606D-4492-82D7-5ABBE1470BF1}"/>
              </a:ext>
            </a:extLst>
          </p:cNvPr>
          <p:cNvSpPr>
            <a:spLocks noGrp="1"/>
          </p:cNvSpPr>
          <p:nvPr>
            <p:ph type="title"/>
          </p:nvPr>
        </p:nvSpPr>
        <p:spPr/>
        <p:txBody>
          <a:bodyPr>
            <a:normAutofit/>
          </a:bodyPr>
          <a:lstStyle/>
          <a:p>
            <a:pPr algn="ctr"/>
            <a:r>
              <a:rPr lang="en-US" sz="3600" b="1" dirty="0">
                <a:solidFill>
                  <a:prstClr val="black"/>
                </a:solidFill>
                <a:latin typeface="Calibri" panose="020F0502020204030204" pitchFamily="34" charset="0"/>
                <a:ea typeface="Calibri" panose="020F0502020204030204" pitchFamily="34" charset="0"/>
                <a:cs typeface="Times New Roman" panose="02020603050405020304" pitchFamily="18" charset="0"/>
              </a:rPr>
              <a:t>Credit Scoring</a:t>
            </a:r>
            <a:endParaRPr lang="en-UG" sz="3600" dirty="0"/>
          </a:p>
        </p:txBody>
      </p:sp>
      <p:sp>
        <p:nvSpPr>
          <p:cNvPr id="3" name="Content Placeholder 2">
            <a:extLst>
              <a:ext uri="{FF2B5EF4-FFF2-40B4-BE49-F238E27FC236}">
                <a16:creationId xmlns:a16="http://schemas.microsoft.com/office/drawing/2014/main" id="{94446782-470B-4B6B-9F6B-F4AB798F657C}"/>
              </a:ext>
            </a:extLst>
          </p:cNvPr>
          <p:cNvSpPr>
            <a:spLocks noGrp="1"/>
          </p:cNvSpPr>
          <p:nvPr>
            <p:ph idx="1"/>
          </p:nvPr>
        </p:nvSpPr>
        <p:spPr/>
        <p:txBody>
          <a:bodyPr/>
          <a:lstStyle/>
          <a:p>
            <a:r>
              <a:rPr lang="en-US" sz="2000" dirty="0"/>
              <a:t>Sample Credit Scoring Model</a:t>
            </a:r>
          </a:p>
          <a:p>
            <a:pPr>
              <a:lnSpc>
                <a:spcPct val="107000"/>
              </a:lnSpc>
              <a:spcAft>
                <a:spcPts val="800"/>
              </a:spcAft>
            </a:pPr>
            <a:r>
              <a:rPr lang="en-UG" sz="2000" dirty="0">
                <a:latin typeface="Calibri" panose="020F0502020204030204" pitchFamily="34" charset="0"/>
                <a:ea typeface="Calibri" panose="020F0502020204030204" pitchFamily="34" charset="0"/>
                <a:cs typeface="Times New Roman" panose="02020603050405020304" pitchFamily="18" charset="0"/>
              </a:rPr>
              <a:t>We’ll assign </a:t>
            </a:r>
            <a:r>
              <a:rPr lang="en-UG" sz="2000" b="1" dirty="0">
                <a:latin typeface="Calibri" panose="020F0502020204030204" pitchFamily="34" charset="0"/>
                <a:ea typeface="Calibri" panose="020F0502020204030204" pitchFamily="34" charset="0"/>
                <a:cs typeface="Times New Roman" panose="02020603050405020304" pitchFamily="18" charset="0"/>
              </a:rPr>
              <a:t>weights</a:t>
            </a:r>
            <a:r>
              <a:rPr lang="en-UG" sz="2000" dirty="0">
                <a:latin typeface="Calibri" panose="020F0502020204030204" pitchFamily="34" charset="0"/>
                <a:ea typeface="Calibri" panose="020F0502020204030204" pitchFamily="34" charset="0"/>
                <a:cs typeface="Times New Roman" panose="02020603050405020304" pitchFamily="18" charset="0"/>
              </a:rPr>
              <a:t> to key borrower factors. The total maximum score is </a:t>
            </a:r>
            <a:r>
              <a:rPr lang="en-UG" sz="2000" b="1" dirty="0">
                <a:latin typeface="Calibri" panose="020F0502020204030204" pitchFamily="34" charset="0"/>
                <a:ea typeface="Calibri" panose="020F0502020204030204" pitchFamily="34" charset="0"/>
                <a:cs typeface="Times New Roman" panose="02020603050405020304" pitchFamily="18" charset="0"/>
              </a:rPr>
              <a:t>100 points</a:t>
            </a:r>
            <a:r>
              <a:rPr lang="en-UG" sz="2000" dirty="0">
                <a:latin typeface="Calibri" panose="020F0502020204030204" pitchFamily="34" charset="0"/>
                <a:ea typeface="Calibri" panose="020F0502020204030204" pitchFamily="34" charset="0"/>
                <a:cs typeface="Times New Roman" panose="02020603050405020304" pitchFamily="18" charset="0"/>
              </a:rPr>
              <a:t>, and the borrower’s score will determine their credit rating.</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000" b="1" dirty="0">
                <a:latin typeface="Calibri" panose="020F0502020204030204" pitchFamily="34" charset="0"/>
                <a:ea typeface="Calibri" panose="020F0502020204030204" pitchFamily="34" charset="0"/>
                <a:cs typeface="Times New Roman" panose="02020603050405020304" pitchFamily="18" charset="0"/>
              </a:rPr>
              <a:t>1. </a:t>
            </a:r>
            <a:r>
              <a:rPr lang="en-US" sz="1800" b="1" dirty="0">
                <a:latin typeface="Calibri" panose="020F0502020204030204" pitchFamily="34" charset="0"/>
                <a:ea typeface="Calibri" panose="020F0502020204030204" pitchFamily="34" charset="0"/>
                <a:cs typeface="Times New Roman" panose="02020603050405020304" pitchFamily="18" charset="0"/>
              </a:rPr>
              <a:t>Weighted Factors				2. Credit Score Rating</a:t>
            </a:r>
            <a:endParaRPr lang="en-UG"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G" sz="2000" dirty="0">
              <a:latin typeface="Calibri" panose="020F0502020204030204" pitchFamily="34" charset="0"/>
              <a:ea typeface="Calibri" panose="020F0502020204030204" pitchFamily="34" charset="0"/>
              <a:cs typeface="Times New Roman" panose="02020603050405020304" pitchFamily="18" charset="0"/>
            </a:endParaRPr>
          </a:p>
          <a:p>
            <a:endParaRPr lang="en-UG" dirty="0"/>
          </a:p>
        </p:txBody>
      </p:sp>
      <p:graphicFrame>
        <p:nvGraphicFramePr>
          <p:cNvPr id="4" name="Table 3">
            <a:extLst>
              <a:ext uri="{FF2B5EF4-FFF2-40B4-BE49-F238E27FC236}">
                <a16:creationId xmlns:a16="http://schemas.microsoft.com/office/drawing/2014/main" id="{22C34DE6-9A3B-407A-87AE-157577E9FF9F}"/>
              </a:ext>
            </a:extLst>
          </p:cNvPr>
          <p:cNvGraphicFramePr>
            <a:graphicFrameLocks noGrp="1"/>
          </p:cNvGraphicFramePr>
          <p:nvPr>
            <p:extLst>
              <p:ext uri="{D42A27DB-BD31-4B8C-83A1-F6EECF244321}">
                <p14:modId xmlns:p14="http://schemas.microsoft.com/office/powerpoint/2010/main" val="785730852"/>
              </p:ext>
            </p:extLst>
          </p:nvPr>
        </p:nvGraphicFramePr>
        <p:xfrm>
          <a:off x="953845" y="3582296"/>
          <a:ext cx="4693920" cy="2996045"/>
        </p:xfrm>
        <a:graphic>
          <a:graphicData uri="http://schemas.openxmlformats.org/drawingml/2006/table">
            <a:tbl>
              <a:tblPr firstRow="1" firstCol="1" bandRow="1"/>
              <a:tblGrid>
                <a:gridCol w="1564640">
                  <a:extLst>
                    <a:ext uri="{9D8B030D-6E8A-4147-A177-3AD203B41FA5}">
                      <a16:colId xmlns:a16="http://schemas.microsoft.com/office/drawing/2014/main" val="1075947801"/>
                    </a:ext>
                  </a:extLst>
                </a:gridCol>
                <a:gridCol w="1564640">
                  <a:extLst>
                    <a:ext uri="{9D8B030D-6E8A-4147-A177-3AD203B41FA5}">
                      <a16:colId xmlns:a16="http://schemas.microsoft.com/office/drawing/2014/main" val="1110932618"/>
                    </a:ext>
                  </a:extLst>
                </a:gridCol>
                <a:gridCol w="1564640">
                  <a:extLst>
                    <a:ext uri="{9D8B030D-6E8A-4147-A177-3AD203B41FA5}">
                      <a16:colId xmlns:a16="http://schemas.microsoft.com/office/drawing/2014/main" val="3646458470"/>
                    </a:ext>
                  </a:extLst>
                </a:gridCol>
              </a:tblGrid>
              <a:tr h="279699">
                <a:tc>
                  <a:txBody>
                    <a:bodyPr/>
                    <a:lstStyle/>
                    <a:p>
                      <a:pPr>
                        <a:lnSpc>
                          <a:spcPct val="107000"/>
                        </a:lnSpc>
                        <a:spcAft>
                          <a:spcPts val="80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Factor</a:t>
                      </a:r>
                      <a:endParaRPr lang="en-UG"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400" b="1">
                          <a:effectLst/>
                          <a:latin typeface="Calibri" panose="020F0502020204030204" pitchFamily="34" charset="0"/>
                          <a:ea typeface="Calibri" panose="020F0502020204030204" pitchFamily="34" charset="0"/>
                          <a:cs typeface="Times New Roman" panose="02020603050405020304" pitchFamily="18" charset="0"/>
                        </a:rPr>
                        <a:t>Weight (%)</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400" b="1">
                          <a:effectLst/>
                          <a:latin typeface="Calibri" panose="020F0502020204030204" pitchFamily="34" charset="0"/>
                          <a:ea typeface="Calibri" panose="020F0502020204030204" pitchFamily="34" charset="0"/>
                          <a:cs typeface="Times New Roman" panose="02020603050405020304" pitchFamily="18" charset="0"/>
                        </a:rPr>
                        <a:t>Maximum Points</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022500"/>
                  </a:ext>
                </a:extLst>
              </a:tr>
              <a:tr h="257086">
                <a:tc>
                  <a:txBody>
                    <a:bodyPr/>
                    <a:lstStyle/>
                    <a:p>
                      <a:pPr>
                        <a:lnSpc>
                          <a:spcPct val="107000"/>
                        </a:lnSpc>
                        <a:spcAft>
                          <a:spcPts val="800"/>
                        </a:spcAft>
                      </a:pPr>
                      <a:r>
                        <a:rPr lang="en-US" sz="1400">
                          <a:effectLst/>
                          <a:latin typeface="Calibri" panose="020F0502020204030204" pitchFamily="34" charset="0"/>
                          <a:ea typeface="Calibri" panose="020F0502020204030204" pitchFamily="34" charset="0"/>
                          <a:cs typeface="Times New Roman" panose="02020603050405020304" pitchFamily="18" charset="0"/>
                        </a:rPr>
                        <a:t>Repayment History</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400">
                          <a:effectLst/>
                          <a:latin typeface="Calibri" panose="020F0502020204030204" pitchFamily="34" charset="0"/>
                          <a:ea typeface="Calibri" panose="020F0502020204030204" pitchFamily="34" charset="0"/>
                          <a:cs typeface="Times New Roman" panose="02020603050405020304" pitchFamily="18" charset="0"/>
                        </a:rPr>
                        <a:t>30%</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400">
                          <a:effectLst/>
                          <a:latin typeface="Calibri" panose="020F0502020204030204" pitchFamily="34" charset="0"/>
                          <a:ea typeface="Calibri" panose="020F0502020204030204" pitchFamily="34" charset="0"/>
                          <a:cs typeface="Times New Roman" panose="02020603050405020304" pitchFamily="18" charset="0"/>
                        </a:rPr>
                        <a:t>30</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73843804"/>
                  </a:ext>
                </a:extLst>
              </a:tr>
              <a:tr h="526075">
                <a:tc>
                  <a:txBody>
                    <a:bodyPr/>
                    <a:lstStyle/>
                    <a:p>
                      <a:pPr>
                        <a:lnSpc>
                          <a:spcPct val="107000"/>
                        </a:lnSpc>
                        <a:spcAft>
                          <a:spcPts val="800"/>
                        </a:spcAft>
                      </a:pPr>
                      <a:r>
                        <a:rPr lang="en-US" sz="1400">
                          <a:effectLst/>
                          <a:latin typeface="Calibri" panose="020F0502020204030204" pitchFamily="34" charset="0"/>
                          <a:ea typeface="Calibri" panose="020F0502020204030204" pitchFamily="34" charset="0"/>
                          <a:cs typeface="Times New Roman" panose="02020603050405020304" pitchFamily="18" charset="0"/>
                        </a:rPr>
                        <a:t>Income &amp; Debt Capacity</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25%</a:t>
                      </a:r>
                      <a:endParaRPr lang="en-UG"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400">
                          <a:effectLst/>
                          <a:latin typeface="Calibri" panose="020F0502020204030204" pitchFamily="34" charset="0"/>
                          <a:ea typeface="Calibri" panose="020F0502020204030204" pitchFamily="34" charset="0"/>
                          <a:cs typeface="Times New Roman" panose="02020603050405020304" pitchFamily="18" charset="0"/>
                        </a:rPr>
                        <a:t>25</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6099399"/>
                  </a:ext>
                </a:extLst>
              </a:tr>
              <a:tr h="257086">
                <a:tc>
                  <a:txBody>
                    <a:bodyPr/>
                    <a:lstStyle/>
                    <a:p>
                      <a:pPr>
                        <a:lnSpc>
                          <a:spcPct val="107000"/>
                        </a:lnSpc>
                        <a:spcAft>
                          <a:spcPts val="800"/>
                        </a:spcAft>
                      </a:pPr>
                      <a:r>
                        <a:rPr lang="en-US" sz="1400">
                          <a:effectLst/>
                          <a:latin typeface="Calibri" panose="020F0502020204030204" pitchFamily="34" charset="0"/>
                          <a:ea typeface="Calibri" panose="020F0502020204030204" pitchFamily="34" charset="0"/>
                          <a:cs typeface="Times New Roman" panose="02020603050405020304" pitchFamily="18" charset="0"/>
                        </a:rPr>
                        <a:t>Collateral Value</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400">
                          <a:effectLst/>
                          <a:latin typeface="Calibri" panose="020F0502020204030204" pitchFamily="34" charset="0"/>
                          <a:ea typeface="Calibri" panose="020F0502020204030204" pitchFamily="34" charset="0"/>
                          <a:cs typeface="Times New Roman" panose="02020603050405020304" pitchFamily="18" charset="0"/>
                        </a:rPr>
                        <a:t>20%</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400">
                          <a:effectLst/>
                          <a:latin typeface="Calibri" panose="020F0502020204030204" pitchFamily="34" charset="0"/>
                          <a:ea typeface="Calibri" panose="020F0502020204030204" pitchFamily="34" charset="0"/>
                          <a:cs typeface="Times New Roman" panose="02020603050405020304" pitchFamily="18" charset="0"/>
                        </a:rPr>
                        <a:t>20</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73519648"/>
                  </a:ext>
                </a:extLst>
              </a:tr>
              <a:tr h="257086">
                <a:tc>
                  <a:txBody>
                    <a:bodyPr/>
                    <a:lstStyle/>
                    <a:p>
                      <a:pPr>
                        <a:lnSpc>
                          <a:spcPct val="107000"/>
                        </a:lnSpc>
                        <a:spcAft>
                          <a:spcPts val="800"/>
                        </a:spcAft>
                      </a:pPr>
                      <a:r>
                        <a:rPr lang="en-US" sz="1400">
                          <a:effectLst/>
                          <a:latin typeface="Calibri" panose="020F0502020204030204" pitchFamily="34" charset="0"/>
                          <a:ea typeface="Calibri" panose="020F0502020204030204" pitchFamily="34" charset="0"/>
                          <a:cs typeface="Times New Roman" panose="02020603050405020304" pitchFamily="18" charset="0"/>
                        </a:rPr>
                        <a:t>Credit History Length</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400">
                          <a:effectLst/>
                          <a:latin typeface="Calibri" panose="020F0502020204030204" pitchFamily="34" charset="0"/>
                          <a:ea typeface="Calibri" panose="020F0502020204030204" pitchFamily="34" charset="0"/>
                          <a:cs typeface="Times New Roman" panose="02020603050405020304" pitchFamily="18" charset="0"/>
                        </a:rPr>
                        <a:t>10%</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400">
                          <a:effectLst/>
                          <a:latin typeface="Calibri" panose="020F0502020204030204" pitchFamily="34" charset="0"/>
                          <a:ea typeface="Calibri" panose="020F0502020204030204" pitchFamily="34" charset="0"/>
                          <a:cs typeface="Times New Roman" panose="02020603050405020304" pitchFamily="18" charset="0"/>
                        </a:rPr>
                        <a:t>10</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48284321"/>
                  </a:ext>
                </a:extLst>
              </a:tr>
              <a:tr h="257086">
                <a:tc>
                  <a:txBody>
                    <a:bodyPr/>
                    <a:lstStyle/>
                    <a:p>
                      <a:pPr>
                        <a:lnSpc>
                          <a:spcPct val="107000"/>
                        </a:lnSpc>
                        <a:spcAft>
                          <a:spcPts val="800"/>
                        </a:spcAft>
                      </a:pPr>
                      <a:r>
                        <a:rPr lang="en-US" sz="1400">
                          <a:effectLst/>
                          <a:latin typeface="Calibri" panose="020F0502020204030204" pitchFamily="34" charset="0"/>
                          <a:ea typeface="Calibri" panose="020F0502020204030204" pitchFamily="34" charset="0"/>
                          <a:cs typeface="Times New Roman" panose="02020603050405020304" pitchFamily="18" charset="0"/>
                        </a:rPr>
                        <a:t>Employment Stability</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400">
                          <a:effectLst/>
                          <a:latin typeface="Calibri" panose="020F0502020204030204" pitchFamily="34" charset="0"/>
                          <a:ea typeface="Calibri" panose="020F0502020204030204" pitchFamily="34" charset="0"/>
                          <a:cs typeface="Times New Roman" panose="02020603050405020304" pitchFamily="18" charset="0"/>
                        </a:rPr>
                        <a:t>10%</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400">
                          <a:effectLst/>
                          <a:latin typeface="Calibri" panose="020F0502020204030204" pitchFamily="34" charset="0"/>
                          <a:ea typeface="Calibri" panose="020F0502020204030204" pitchFamily="34" charset="0"/>
                          <a:cs typeface="Times New Roman" panose="02020603050405020304" pitchFamily="18" charset="0"/>
                        </a:rPr>
                        <a:t>10</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3500086"/>
                  </a:ext>
                </a:extLst>
              </a:tr>
              <a:tr h="526075">
                <a:tc>
                  <a:txBody>
                    <a:bodyPr/>
                    <a:lstStyle/>
                    <a:p>
                      <a:pPr>
                        <a:lnSpc>
                          <a:spcPct val="107000"/>
                        </a:lnSpc>
                        <a:spcAft>
                          <a:spcPts val="800"/>
                        </a:spcAft>
                      </a:pPr>
                      <a:r>
                        <a:rPr lang="en-US" sz="1400">
                          <a:effectLst/>
                          <a:latin typeface="Calibri" panose="020F0502020204030204" pitchFamily="34" charset="0"/>
                          <a:ea typeface="Calibri" panose="020F0502020204030204" pitchFamily="34" charset="0"/>
                          <a:cs typeface="Times New Roman" panose="02020603050405020304" pitchFamily="18" charset="0"/>
                        </a:rPr>
                        <a:t>Loan Purpose &amp; Conditions</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5%</a:t>
                      </a:r>
                      <a:endParaRPr lang="en-UG"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400">
                          <a:effectLst/>
                          <a:latin typeface="Calibri" panose="020F0502020204030204" pitchFamily="34" charset="0"/>
                          <a:ea typeface="Calibri" panose="020F0502020204030204" pitchFamily="34" charset="0"/>
                          <a:cs typeface="Times New Roman" panose="02020603050405020304" pitchFamily="18" charset="0"/>
                        </a:rPr>
                        <a:t>5</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49837342"/>
                  </a:ext>
                </a:extLst>
              </a:tr>
              <a:tr h="257086">
                <a:tc>
                  <a:txBody>
                    <a:bodyPr/>
                    <a:lstStyle/>
                    <a:p>
                      <a:pPr>
                        <a:lnSpc>
                          <a:spcPct val="107000"/>
                        </a:lnSpc>
                        <a:spcAft>
                          <a:spcPts val="800"/>
                        </a:spcAft>
                      </a:pPr>
                      <a:r>
                        <a:rPr lang="en-US" sz="1400">
                          <a:effectLst/>
                          <a:latin typeface="Calibri" panose="020F0502020204030204" pitchFamily="34" charset="0"/>
                          <a:ea typeface="Calibri" panose="020F0502020204030204" pitchFamily="34" charset="0"/>
                          <a:cs typeface="Times New Roman" panose="02020603050405020304" pitchFamily="18" charset="0"/>
                        </a:rPr>
                        <a:t>Total</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400">
                          <a:effectLst/>
                          <a:latin typeface="Calibri" panose="020F0502020204030204" pitchFamily="34" charset="0"/>
                          <a:ea typeface="Calibri" panose="020F0502020204030204" pitchFamily="34" charset="0"/>
                          <a:cs typeface="Times New Roman" panose="02020603050405020304" pitchFamily="18" charset="0"/>
                        </a:rPr>
                        <a:t>100%</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100</a:t>
                      </a:r>
                      <a:endParaRPr lang="en-UG"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6813737"/>
                  </a:ext>
                </a:extLst>
              </a:tr>
            </a:tbl>
          </a:graphicData>
        </a:graphic>
      </p:graphicFrame>
      <p:graphicFrame>
        <p:nvGraphicFramePr>
          <p:cNvPr id="5" name="Table 4">
            <a:extLst>
              <a:ext uri="{FF2B5EF4-FFF2-40B4-BE49-F238E27FC236}">
                <a16:creationId xmlns:a16="http://schemas.microsoft.com/office/drawing/2014/main" id="{D7B0C7DC-75F7-4B4D-850C-2EA0040CD6BA}"/>
              </a:ext>
            </a:extLst>
          </p:cNvPr>
          <p:cNvGraphicFramePr>
            <a:graphicFrameLocks noGrp="1"/>
          </p:cNvGraphicFramePr>
          <p:nvPr>
            <p:extLst>
              <p:ext uri="{D42A27DB-BD31-4B8C-83A1-F6EECF244321}">
                <p14:modId xmlns:p14="http://schemas.microsoft.com/office/powerpoint/2010/main" val="2695447163"/>
              </p:ext>
            </p:extLst>
          </p:nvPr>
        </p:nvGraphicFramePr>
        <p:xfrm>
          <a:off x="6390041" y="3582296"/>
          <a:ext cx="4848114" cy="2594670"/>
        </p:xfrm>
        <a:graphic>
          <a:graphicData uri="http://schemas.openxmlformats.org/drawingml/2006/table">
            <a:tbl>
              <a:tblPr firstRow="1" firstCol="1" bandRow="1"/>
              <a:tblGrid>
                <a:gridCol w="1616038">
                  <a:extLst>
                    <a:ext uri="{9D8B030D-6E8A-4147-A177-3AD203B41FA5}">
                      <a16:colId xmlns:a16="http://schemas.microsoft.com/office/drawing/2014/main" val="3598387377"/>
                    </a:ext>
                  </a:extLst>
                </a:gridCol>
                <a:gridCol w="1616038">
                  <a:extLst>
                    <a:ext uri="{9D8B030D-6E8A-4147-A177-3AD203B41FA5}">
                      <a16:colId xmlns:a16="http://schemas.microsoft.com/office/drawing/2014/main" val="2119636211"/>
                    </a:ext>
                  </a:extLst>
                </a:gridCol>
                <a:gridCol w="1616038">
                  <a:extLst>
                    <a:ext uri="{9D8B030D-6E8A-4147-A177-3AD203B41FA5}">
                      <a16:colId xmlns:a16="http://schemas.microsoft.com/office/drawing/2014/main" val="1807186509"/>
                    </a:ext>
                  </a:extLst>
                </a:gridCol>
              </a:tblGrid>
              <a:tr h="432445">
                <a:tc>
                  <a:txBody>
                    <a:bodyPr/>
                    <a:lstStyle/>
                    <a:p>
                      <a:pPr>
                        <a:lnSpc>
                          <a:spcPct val="107000"/>
                        </a:lnSpc>
                        <a:spcAft>
                          <a:spcPts val="800"/>
                        </a:spcAft>
                      </a:pPr>
                      <a:r>
                        <a:rPr lang="en-US" sz="1400" b="1">
                          <a:effectLst/>
                          <a:latin typeface="Calibri" panose="020F0502020204030204" pitchFamily="34" charset="0"/>
                          <a:ea typeface="Calibri" panose="020F0502020204030204" pitchFamily="34" charset="0"/>
                          <a:cs typeface="Times New Roman" panose="02020603050405020304" pitchFamily="18" charset="0"/>
                        </a:rPr>
                        <a:t>Total Score</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Credit Grade</a:t>
                      </a:r>
                      <a:endParaRPr lang="en-UG"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400" b="1">
                          <a:effectLst/>
                          <a:latin typeface="Calibri" panose="020F0502020204030204" pitchFamily="34" charset="0"/>
                          <a:ea typeface="Calibri" panose="020F0502020204030204" pitchFamily="34" charset="0"/>
                          <a:cs typeface="Times New Roman" panose="02020603050405020304" pitchFamily="18" charset="0"/>
                        </a:rPr>
                        <a:t>Risk Level</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85165849"/>
                  </a:ext>
                </a:extLst>
              </a:tr>
              <a:tr h="432445">
                <a:tc>
                  <a:txBody>
                    <a:bodyPr/>
                    <a:lstStyle/>
                    <a:p>
                      <a:pPr>
                        <a:lnSpc>
                          <a:spcPct val="107000"/>
                        </a:lnSpc>
                        <a:spcAft>
                          <a:spcPts val="800"/>
                        </a:spcAft>
                      </a:pPr>
                      <a:r>
                        <a:rPr lang="en-US" sz="1400">
                          <a:effectLst/>
                          <a:latin typeface="Calibri" panose="020F0502020204030204" pitchFamily="34" charset="0"/>
                          <a:ea typeface="Calibri" panose="020F0502020204030204" pitchFamily="34" charset="0"/>
                          <a:cs typeface="Times New Roman" panose="02020603050405020304" pitchFamily="18" charset="0"/>
                        </a:rPr>
                        <a:t>80–100</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A – Excellent</a:t>
                      </a:r>
                      <a:endParaRPr lang="en-UG"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400">
                          <a:effectLst/>
                          <a:latin typeface="Calibri" panose="020F0502020204030204" pitchFamily="34" charset="0"/>
                          <a:ea typeface="Calibri" panose="020F0502020204030204" pitchFamily="34" charset="0"/>
                          <a:cs typeface="Times New Roman" panose="02020603050405020304" pitchFamily="18" charset="0"/>
                        </a:rPr>
                        <a:t>Very Low</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06234039"/>
                  </a:ext>
                </a:extLst>
              </a:tr>
              <a:tr h="432445">
                <a:tc>
                  <a:txBody>
                    <a:bodyPr/>
                    <a:lstStyle/>
                    <a:p>
                      <a:pPr>
                        <a:lnSpc>
                          <a:spcPct val="107000"/>
                        </a:lnSpc>
                        <a:spcAft>
                          <a:spcPts val="800"/>
                        </a:spcAft>
                      </a:pPr>
                      <a:r>
                        <a:rPr lang="en-US" sz="1400">
                          <a:effectLst/>
                          <a:latin typeface="Calibri" panose="020F0502020204030204" pitchFamily="34" charset="0"/>
                          <a:ea typeface="Calibri" panose="020F0502020204030204" pitchFamily="34" charset="0"/>
                          <a:cs typeface="Times New Roman" panose="02020603050405020304" pitchFamily="18" charset="0"/>
                        </a:rPr>
                        <a:t>65–79</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B – Good</a:t>
                      </a:r>
                      <a:endParaRPr lang="en-UG"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400">
                          <a:effectLst/>
                          <a:latin typeface="Calibri" panose="020F0502020204030204" pitchFamily="34" charset="0"/>
                          <a:ea typeface="Calibri" panose="020F0502020204030204" pitchFamily="34" charset="0"/>
                          <a:cs typeface="Times New Roman" panose="02020603050405020304" pitchFamily="18" charset="0"/>
                        </a:rPr>
                        <a:t>Low</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2488546"/>
                  </a:ext>
                </a:extLst>
              </a:tr>
              <a:tr h="432445">
                <a:tc>
                  <a:txBody>
                    <a:bodyPr/>
                    <a:lstStyle/>
                    <a:p>
                      <a:pPr>
                        <a:lnSpc>
                          <a:spcPct val="107000"/>
                        </a:lnSpc>
                        <a:spcAft>
                          <a:spcPts val="800"/>
                        </a:spcAft>
                      </a:pPr>
                      <a:r>
                        <a:rPr lang="en-US" sz="1400">
                          <a:effectLst/>
                          <a:latin typeface="Calibri" panose="020F0502020204030204" pitchFamily="34" charset="0"/>
                          <a:ea typeface="Calibri" panose="020F0502020204030204" pitchFamily="34" charset="0"/>
                          <a:cs typeface="Times New Roman" panose="02020603050405020304" pitchFamily="18" charset="0"/>
                        </a:rPr>
                        <a:t>50–64</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400">
                          <a:effectLst/>
                          <a:latin typeface="Calibri" panose="020F0502020204030204" pitchFamily="34" charset="0"/>
                          <a:ea typeface="Calibri" panose="020F0502020204030204" pitchFamily="34" charset="0"/>
                          <a:cs typeface="Times New Roman" panose="02020603050405020304" pitchFamily="18" charset="0"/>
                        </a:rPr>
                        <a:t>C – Fair</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400">
                          <a:effectLst/>
                          <a:latin typeface="Calibri" panose="020F0502020204030204" pitchFamily="34" charset="0"/>
                          <a:ea typeface="Calibri" panose="020F0502020204030204" pitchFamily="34" charset="0"/>
                          <a:cs typeface="Times New Roman" panose="02020603050405020304" pitchFamily="18" charset="0"/>
                        </a:rPr>
                        <a:t>Medium</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13123535"/>
                  </a:ext>
                </a:extLst>
              </a:tr>
              <a:tr h="432445">
                <a:tc>
                  <a:txBody>
                    <a:bodyPr/>
                    <a:lstStyle/>
                    <a:p>
                      <a:pPr>
                        <a:lnSpc>
                          <a:spcPct val="107000"/>
                        </a:lnSpc>
                        <a:spcAft>
                          <a:spcPts val="800"/>
                        </a:spcAft>
                      </a:pPr>
                      <a:r>
                        <a:rPr lang="en-US" sz="1400">
                          <a:effectLst/>
                          <a:latin typeface="Calibri" panose="020F0502020204030204" pitchFamily="34" charset="0"/>
                          <a:ea typeface="Calibri" panose="020F0502020204030204" pitchFamily="34" charset="0"/>
                          <a:cs typeface="Times New Roman" panose="02020603050405020304" pitchFamily="18" charset="0"/>
                        </a:rPr>
                        <a:t>35–49</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400">
                          <a:effectLst/>
                          <a:latin typeface="Calibri" panose="020F0502020204030204" pitchFamily="34" charset="0"/>
                          <a:ea typeface="Calibri" panose="020F0502020204030204" pitchFamily="34" charset="0"/>
                          <a:cs typeface="Times New Roman" panose="02020603050405020304" pitchFamily="18" charset="0"/>
                        </a:rPr>
                        <a:t>D – Poor</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400">
                          <a:effectLst/>
                          <a:latin typeface="Calibri" panose="020F0502020204030204" pitchFamily="34" charset="0"/>
                          <a:ea typeface="Calibri" panose="020F0502020204030204" pitchFamily="34" charset="0"/>
                          <a:cs typeface="Times New Roman" panose="02020603050405020304" pitchFamily="18" charset="0"/>
                        </a:rPr>
                        <a:t>High</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81472266"/>
                  </a:ext>
                </a:extLst>
              </a:tr>
              <a:tr h="432445">
                <a:tc>
                  <a:txBody>
                    <a:bodyPr/>
                    <a:lstStyle/>
                    <a:p>
                      <a:pPr>
                        <a:lnSpc>
                          <a:spcPct val="107000"/>
                        </a:lnSpc>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&lt; 35</a:t>
                      </a:r>
                      <a:endParaRPr lang="en-UG"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400">
                          <a:effectLst/>
                          <a:latin typeface="Calibri" panose="020F0502020204030204" pitchFamily="34" charset="0"/>
                          <a:ea typeface="Calibri" panose="020F0502020204030204" pitchFamily="34" charset="0"/>
                          <a:cs typeface="Times New Roman" panose="02020603050405020304" pitchFamily="18" charset="0"/>
                        </a:rPr>
                        <a:t>E – Very Poor</a:t>
                      </a:r>
                      <a:endParaRPr lang="en-UG"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Very High</a:t>
                      </a:r>
                      <a:endParaRPr lang="en-UG"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78277772"/>
                  </a:ext>
                </a:extLst>
              </a:tr>
            </a:tbl>
          </a:graphicData>
        </a:graphic>
      </p:graphicFrame>
    </p:spTree>
    <p:extLst>
      <p:ext uri="{BB962C8B-B14F-4D97-AF65-F5344CB8AC3E}">
        <p14:creationId xmlns:p14="http://schemas.microsoft.com/office/powerpoint/2010/main" val="36370376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07B1D-8EC1-46F6-AD65-CF03D21E014F}"/>
              </a:ext>
            </a:extLst>
          </p:cNvPr>
          <p:cNvSpPr>
            <a:spLocks noGrp="1"/>
          </p:cNvSpPr>
          <p:nvPr>
            <p:ph type="title"/>
          </p:nvPr>
        </p:nvSpPr>
        <p:spPr/>
        <p:txBody>
          <a:bodyPr/>
          <a:lstStyle/>
          <a:p>
            <a:pPr algn="ctr"/>
            <a:r>
              <a:rPr lang="en-US" sz="3600" b="1" dirty="0">
                <a:solidFill>
                  <a:prstClr val="black"/>
                </a:solidFill>
                <a:latin typeface="Calibri" panose="020F0502020204030204" pitchFamily="34" charset="0"/>
                <a:ea typeface="Calibri" panose="020F0502020204030204" pitchFamily="34" charset="0"/>
                <a:cs typeface="Times New Roman" panose="02020603050405020304" pitchFamily="18" charset="0"/>
              </a:rPr>
              <a:t>Credit Scoring</a:t>
            </a:r>
            <a:endParaRPr lang="en-UG" dirty="0"/>
          </a:p>
        </p:txBody>
      </p:sp>
      <p:sp>
        <p:nvSpPr>
          <p:cNvPr id="3" name="Content Placeholder 2">
            <a:extLst>
              <a:ext uri="{FF2B5EF4-FFF2-40B4-BE49-F238E27FC236}">
                <a16:creationId xmlns:a16="http://schemas.microsoft.com/office/drawing/2014/main" id="{B5C1F0D8-8205-4E06-B753-B9715D0A354A}"/>
              </a:ext>
            </a:extLst>
          </p:cNvPr>
          <p:cNvSpPr>
            <a:spLocks noGrp="1"/>
          </p:cNvSpPr>
          <p:nvPr>
            <p:ph idx="1"/>
          </p:nvPr>
        </p:nvSpPr>
        <p:spPr/>
        <p:txBody>
          <a:bodyPr>
            <a:normAutofit fontScale="62500" lnSpcReduction="20000"/>
          </a:bodyPr>
          <a:lstStyle/>
          <a:p>
            <a:pPr>
              <a:lnSpc>
                <a:spcPct val="107000"/>
              </a:lnSpc>
              <a:spcAft>
                <a:spcPts val="800"/>
              </a:spcAft>
            </a:pPr>
            <a:r>
              <a:rPr lang="en-UG" b="1" dirty="0">
                <a:latin typeface="Calibri" panose="020F0502020204030204" pitchFamily="34" charset="0"/>
                <a:ea typeface="Calibri" panose="020F0502020204030204" pitchFamily="34" charset="0"/>
                <a:cs typeface="Times New Roman" panose="02020603050405020304" pitchFamily="18" charset="0"/>
              </a:rPr>
              <a:t>Example Application</a:t>
            </a:r>
            <a:endParaRPr lang="en-UG"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G" dirty="0">
                <a:latin typeface="Calibri" panose="020F0502020204030204" pitchFamily="34" charset="0"/>
                <a:ea typeface="Calibri" panose="020F0502020204030204" pitchFamily="34" charset="0"/>
                <a:cs typeface="Times New Roman" panose="02020603050405020304" pitchFamily="18" charset="0"/>
              </a:rPr>
              <a:t>Let’s score a sample borrower:</a:t>
            </a:r>
          </a:p>
          <a:p>
            <a:pPr marL="342900" lvl="0" indent="-342900">
              <a:lnSpc>
                <a:spcPct val="107000"/>
              </a:lnSpc>
              <a:spcAft>
                <a:spcPts val="800"/>
              </a:spcAft>
              <a:buSzPts val="1000"/>
              <a:buFont typeface="Symbol" panose="05050102010706020507" pitchFamily="18" charset="2"/>
              <a:buChar char=""/>
              <a:tabLst>
                <a:tab pos="457200" algn="l"/>
              </a:tabLst>
            </a:pPr>
            <a:r>
              <a:rPr lang="en-UG" dirty="0">
                <a:latin typeface="Calibri" panose="020F0502020204030204" pitchFamily="34" charset="0"/>
                <a:ea typeface="Calibri" panose="020F0502020204030204" pitchFamily="34" charset="0"/>
                <a:cs typeface="Times New Roman" panose="02020603050405020304" pitchFamily="18" charset="0"/>
              </a:rPr>
              <a:t>Repayment History: 1 late payment → 20 pts</a:t>
            </a:r>
          </a:p>
          <a:p>
            <a:pPr marL="342900" lvl="0" indent="-342900">
              <a:lnSpc>
                <a:spcPct val="107000"/>
              </a:lnSpc>
              <a:spcAft>
                <a:spcPts val="800"/>
              </a:spcAft>
              <a:buSzPts val="1000"/>
              <a:buFont typeface="Symbol" panose="05050102010706020507" pitchFamily="18" charset="2"/>
              <a:buChar char=""/>
              <a:tabLst>
                <a:tab pos="457200" algn="l"/>
              </a:tabLst>
            </a:pPr>
            <a:r>
              <a:rPr lang="en-UG" dirty="0">
                <a:latin typeface="Calibri" panose="020F0502020204030204" pitchFamily="34" charset="0"/>
                <a:ea typeface="Calibri" panose="020F0502020204030204" pitchFamily="34" charset="0"/>
                <a:cs typeface="Times New Roman" panose="02020603050405020304" pitchFamily="18" charset="0"/>
              </a:rPr>
              <a:t>DTI: 35% → 20 pts</a:t>
            </a:r>
          </a:p>
          <a:p>
            <a:pPr marL="342900" lvl="0" indent="-342900">
              <a:lnSpc>
                <a:spcPct val="107000"/>
              </a:lnSpc>
              <a:spcAft>
                <a:spcPts val="800"/>
              </a:spcAft>
              <a:buSzPts val="1000"/>
              <a:buFont typeface="Symbol" panose="05050102010706020507" pitchFamily="18" charset="2"/>
              <a:buChar char=""/>
              <a:tabLst>
                <a:tab pos="457200" algn="l"/>
              </a:tabLst>
            </a:pPr>
            <a:r>
              <a:rPr lang="en-UG" dirty="0">
                <a:latin typeface="Calibri" panose="020F0502020204030204" pitchFamily="34" charset="0"/>
                <a:ea typeface="Calibri" panose="020F0502020204030204" pitchFamily="34" charset="0"/>
                <a:cs typeface="Times New Roman" panose="02020603050405020304" pitchFamily="18" charset="0"/>
              </a:rPr>
              <a:t>Collateral: 80% LTV → 15 pts</a:t>
            </a:r>
          </a:p>
          <a:p>
            <a:pPr marL="342900" lvl="0" indent="-342900">
              <a:lnSpc>
                <a:spcPct val="107000"/>
              </a:lnSpc>
              <a:spcAft>
                <a:spcPts val="800"/>
              </a:spcAft>
              <a:buSzPts val="1000"/>
              <a:buFont typeface="Symbol" panose="05050102010706020507" pitchFamily="18" charset="2"/>
              <a:buChar char=""/>
              <a:tabLst>
                <a:tab pos="457200" algn="l"/>
              </a:tabLst>
            </a:pPr>
            <a:r>
              <a:rPr lang="en-UG" dirty="0">
                <a:latin typeface="Calibri" panose="020F0502020204030204" pitchFamily="34" charset="0"/>
                <a:ea typeface="Calibri" panose="020F0502020204030204" pitchFamily="34" charset="0"/>
                <a:cs typeface="Times New Roman" panose="02020603050405020304" pitchFamily="18" charset="0"/>
              </a:rPr>
              <a:t>Credit History: 4 years → 7 pts</a:t>
            </a:r>
          </a:p>
          <a:p>
            <a:pPr marL="342900" lvl="0" indent="-342900">
              <a:lnSpc>
                <a:spcPct val="107000"/>
              </a:lnSpc>
              <a:spcAft>
                <a:spcPts val="800"/>
              </a:spcAft>
              <a:buSzPts val="1000"/>
              <a:buFont typeface="Symbol" panose="05050102010706020507" pitchFamily="18" charset="2"/>
              <a:buChar char=""/>
              <a:tabLst>
                <a:tab pos="457200" algn="l"/>
              </a:tabLst>
            </a:pPr>
            <a:r>
              <a:rPr lang="en-UG" dirty="0">
                <a:latin typeface="Calibri" panose="020F0502020204030204" pitchFamily="34" charset="0"/>
                <a:ea typeface="Calibri" panose="020F0502020204030204" pitchFamily="34" charset="0"/>
                <a:cs typeface="Times New Roman" panose="02020603050405020304" pitchFamily="18" charset="0"/>
              </a:rPr>
              <a:t>Employment: 3 years → 7 pts</a:t>
            </a:r>
          </a:p>
          <a:p>
            <a:pPr marL="342900" lvl="0" indent="-342900">
              <a:lnSpc>
                <a:spcPct val="107000"/>
              </a:lnSpc>
              <a:spcAft>
                <a:spcPts val="800"/>
              </a:spcAft>
              <a:buSzPts val="1000"/>
              <a:buFont typeface="Symbol" panose="05050102010706020507" pitchFamily="18" charset="2"/>
              <a:buChar char=""/>
              <a:tabLst>
                <a:tab pos="457200" algn="l"/>
              </a:tabLst>
            </a:pPr>
            <a:r>
              <a:rPr lang="en-UG" dirty="0">
                <a:latin typeface="Calibri" panose="020F0502020204030204" pitchFamily="34" charset="0"/>
                <a:ea typeface="Calibri" panose="020F0502020204030204" pitchFamily="34" charset="0"/>
                <a:cs typeface="Times New Roman" panose="02020603050405020304" pitchFamily="18" charset="0"/>
              </a:rPr>
              <a:t>Loan Purpose: Business expansion → 5 pts</a:t>
            </a:r>
          </a:p>
          <a:p>
            <a:pPr marL="0" indent="0">
              <a:lnSpc>
                <a:spcPct val="107000"/>
              </a:lnSpc>
              <a:spcAft>
                <a:spcPts val="800"/>
              </a:spcAft>
              <a:buNone/>
            </a:pPr>
            <a:r>
              <a:rPr lang="en-UG" b="1" dirty="0">
                <a:latin typeface="Calibri" panose="020F0502020204030204" pitchFamily="34" charset="0"/>
                <a:ea typeface="Calibri" panose="020F0502020204030204" pitchFamily="34" charset="0"/>
                <a:cs typeface="Times New Roman" panose="02020603050405020304" pitchFamily="18" charset="0"/>
              </a:rPr>
              <a:t>Total = 20 + 20 + 15 + 7 + 7 + 5 = 74 points → Grade B (Good, Low Risk)</a:t>
            </a:r>
          </a:p>
          <a:p>
            <a:endParaRPr lang="en-UG" dirty="0"/>
          </a:p>
        </p:txBody>
      </p:sp>
    </p:spTree>
    <p:extLst>
      <p:ext uri="{BB962C8B-B14F-4D97-AF65-F5344CB8AC3E}">
        <p14:creationId xmlns:p14="http://schemas.microsoft.com/office/powerpoint/2010/main" val="35823228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8D6593-9813-4056-B116-6F50424729D8}"/>
              </a:ext>
            </a:extLst>
          </p:cNvPr>
          <p:cNvSpPr>
            <a:spLocks noGrp="1"/>
          </p:cNvSpPr>
          <p:nvPr>
            <p:ph type="title"/>
          </p:nvPr>
        </p:nvSpPr>
        <p:spPr/>
        <p:txBody>
          <a:bodyPr>
            <a:normAutofit fontScale="90000"/>
          </a:bodyPr>
          <a:lstStyle/>
          <a:p>
            <a:pPr algn="ctr">
              <a:lnSpc>
                <a:spcPct val="107000"/>
              </a:lnSpc>
              <a:spcAft>
                <a:spcPts val="800"/>
              </a:spcAft>
            </a:pPr>
            <a:r>
              <a:rPr lang="en-UG" sz="4000" b="1" dirty="0">
                <a:latin typeface="Calibri" panose="020F0502020204030204" pitchFamily="34" charset="0"/>
                <a:ea typeface="Calibri" panose="020F0502020204030204" pitchFamily="34" charset="0"/>
                <a:cs typeface="Times New Roman" panose="02020603050405020304" pitchFamily="18" charset="0"/>
              </a:rPr>
              <a:t>Credit Ratings</a:t>
            </a:r>
            <a:br>
              <a:rPr lang="en-UG" dirty="0">
                <a:latin typeface="Calibri" panose="020F0502020204030204" pitchFamily="34" charset="0"/>
                <a:ea typeface="Calibri" panose="020F0502020204030204" pitchFamily="34" charset="0"/>
                <a:cs typeface="Times New Roman" panose="02020603050405020304" pitchFamily="18" charset="0"/>
              </a:rPr>
            </a:br>
            <a:endParaRPr lang="en-UG" dirty="0"/>
          </a:p>
        </p:txBody>
      </p:sp>
      <p:sp>
        <p:nvSpPr>
          <p:cNvPr id="3" name="Content Placeholder 2">
            <a:extLst>
              <a:ext uri="{FF2B5EF4-FFF2-40B4-BE49-F238E27FC236}">
                <a16:creationId xmlns:a16="http://schemas.microsoft.com/office/drawing/2014/main" id="{819835EE-CB42-4730-9C7A-6D4772732650}"/>
              </a:ext>
            </a:extLst>
          </p:cNvPr>
          <p:cNvSpPr>
            <a:spLocks noGrp="1"/>
          </p:cNvSpPr>
          <p:nvPr>
            <p:ph idx="1"/>
          </p:nvPr>
        </p:nvSpPr>
        <p:spPr/>
        <p:txBody>
          <a:bodyPr>
            <a:normAutofit lnSpcReduction="10000"/>
          </a:bodyPr>
          <a:lstStyle/>
          <a:p>
            <a:r>
              <a:rPr lang="en-US" sz="2000" dirty="0"/>
              <a:t>The assessment of the creditworthiness of businesses, large corporations, and sovereign governments is generally done by a credit rating. Credit ratings may apply to companies, sovereigns, sub sovereigns, and those entities’ securities, as well as asset-backed securities.</a:t>
            </a:r>
          </a:p>
          <a:p>
            <a:r>
              <a:rPr lang="en-US" sz="2000" dirty="0"/>
              <a:t>Risk rating involves the categorization of individual loans, based on credit analysis and local market conditions, into a series of graduated categories of increasing risk. Risk ratings are most commonly applied to all loans other than personal and residential mortgage/bridge loans.</a:t>
            </a:r>
          </a:p>
          <a:p>
            <a:endParaRPr lang="en-US" sz="2000" dirty="0"/>
          </a:p>
          <a:p>
            <a:pPr>
              <a:lnSpc>
                <a:spcPct val="107000"/>
              </a:lnSpc>
              <a:spcAft>
                <a:spcPts val="800"/>
              </a:spcAft>
            </a:pPr>
            <a:r>
              <a:rPr lang="en-UG" sz="2000" dirty="0">
                <a:latin typeface="Calibri" panose="020F0502020204030204" pitchFamily="34" charset="0"/>
                <a:ea typeface="Calibri" panose="020F0502020204030204" pitchFamily="34" charset="0"/>
                <a:cs typeface="Times New Roman" panose="02020603050405020304" pitchFamily="18" charset="0"/>
              </a:rPr>
              <a:t>A good credit rating of a counterparty indicates a high possibility of repayment of debt obligations in full. A poor credit rating suggests that the counterparty has had trouble repaying debt obligations in the past and might face those challenges again in the future</a:t>
            </a:r>
            <a:r>
              <a:rPr lang="en-US" sz="2000" dirty="0">
                <a:latin typeface="Calibri" panose="020F0502020204030204" pitchFamily="34" charset="0"/>
                <a:ea typeface="Calibri" panose="020F0502020204030204" pitchFamily="34" charset="0"/>
                <a:cs typeface="Times New Roman" panose="02020603050405020304" pitchFamily="18" charset="0"/>
              </a:rPr>
              <a:t>.</a:t>
            </a:r>
            <a:endParaRPr lang="en-UG"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G" sz="2000" dirty="0">
                <a:latin typeface="Calibri" panose="020F0502020204030204" pitchFamily="34" charset="0"/>
                <a:ea typeface="Calibri" panose="020F0502020204030204" pitchFamily="34" charset="0"/>
                <a:cs typeface="Times New Roman" panose="02020603050405020304" pitchFamily="18" charset="0"/>
              </a:rPr>
              <a:t>Credit ratings typically apply to companies (usually larger corporations) and governments, whereas credit scores typically apply to individuals and to micro, small, and medium enterprises (</a:t>
            </a:r>
            <a:r>
              <a:rPr lang="en-UG" sz="2000" dirty="0" err="1">
                <a:latin typeface="Calibri" panose="020F0502020204030204" pitchFamily="34" charset="0"/>
                <a:ea typeface="Calibri" panose="020F0502020204030204" pitchFamily="34" charset="0"/>
                <a:cs typeface="Times New Roman" panose="02020603050405020304" pitchFamily="18" charset="0"/>
              </a:rPr>
              <a:t>MSMEs</a:t>
            </a:r>
            <a:r>
              <a:rPr lang="en-UG" sz="2000" dirty="0">
                <a:latin typeface="Calibri" panose="020F0502020204030204" pitchFamily="34" charset="0"/>
                <a:ea typeface="Calibri" panose="020F0502020204030204" pitchFamily="34" charset="0"/>
                <a:cs typeface="Times New Roman" panose="02020603050405020304" pitchFamily="18" charset="0"/>
              </a:rPr>
              <a:t>). </a:t>
            </a:r>
          </a:p>
          <a:p>
            <a:endParaRPr lang="en-UG" sz="2000" dirty="0"/>
          </a:p>
        </p:txBody>
      </p:sp>
    </p:spTree>
    <p:extLst>
      <p:ext uri="{BB962C8B-B14F-4D97-AF65-F5344CB8AC3E}">
        <p14:creationId xmlns:p14="http://schemas.microsoft.com/office/powerpoint/2010/main" val="30799464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9AD6B-0D4F-4338-862A-E1B1442599E3}"/>
              </a:ext>
            </a:extLst>
          </p:cNvPr>
          <p:cNvSpPr>
            <a:spLocks noGrp="1"/>
          </p:cNvSpPr>
          <p:nvPr>
            <p:ph type="title"/>
          </p:nvPr>
        </p:nvSpPr>
        <p:spPr/>
        <p:txBody>
          <a:bodyPr>
            <a:normAutofit/>
          </a:bodyPr>
          <a:lstStyle/>
          <a:p>
            <a:pPr algn="ctr"/>
            <a:r>
              <a:rPr lang="en-UG" sz="3600" b="1" dirty="0">
                <a:solidFill>
                  <a:prstClr val="black"/>
                </a:solidFill>
                <a:latin typeface="Calibri" panose="020F0502020204030204" pitchFamily="34" charset="0"/>
                <a:ea typeface="Calibri" panose="020F0502020204030204" pitchFamily="34" charset="0"/>
                <a:cs typeface="Times New Roman" panose="02020603050405020304" pitchFamily="18" charset="0"/>
              </a:rPr>
              <a:t>Credit Ratings</a:t>
            </a:r>
            <a:endParaRPr lang="en-UG" sz="4000" dirty="0"/>
          </a:p>
        </p:txBody>
      </p:sp>
      <p:sp>
        <p:nvSpPr>
          <p:cNvPr id="3" name="Content Placeholder 2">
            <a:extLst>
              <a:ext uri="{FF2B5EF4-FFF2-40B4-BE49-F238E27FC236}">
                <a16:creationId xmlns:a16="http://schemas.microsoft.com/office/drawing/2014/main" id="{C33BAB0F-743F-4E21-9A62-F6A62D2E9935}"/>
              </a:ext>
            </a:extLst>
          </p:cNvPr>
          <p:cNvSpPr>
            <a:spLocks noGrp="1"/>
          </p:cNvSpPr>
          <p:nvPr>
            <p:ph idx="1"/>
          </p:nvPr>
        </p:nvSpPr>
        <p:spPr/>
        <p:txBody>
          <a:bodyPr>
            <a:normAutofit lnSpcReduction="10000"/>
          </a:bodyPr>
          <a:lstStyle/>
          <a:p>
            <a:r>
              <a:rPr lang="en-US" sz="2000" dirty="0"/>
              <a:t>Risk ratings are conducted: </a:t>
            </a:r>
          </a:p>
          <a:p>
            <a:pPr>
              <a:buFont typeface="Wingdings" panose="05000000000000000000" pitchFamily="2" charset="2"/>
              <a:buChar char="q"/>
            </a:pPr>
            <a:r>
              <a:rPr lang="en-US" sz="2000" dirty="0"/>
              <a:t>at the time of application for all new or increased loan facilities </a:t>
            </a:r>
          </a:p>
          <a:p>
            <a:pPr>
              <a:buFont typeface="Wingdings" panose="05000000000000000000" pitchFamily="2" charset="2"/>
              <a:buChar char="q"/>
            </a:pPr>
            <a:r>
              <a:rPr lang="en-US" sz="2000" dirty="0"/>
              <a:t>as part of the annual review process </a:t>
            </a:r>
          </a:p>
          <a:p>
            <a:pPr>
              <a:buFont typeface="Wingdings" panose="05000000000000000000" pitchFamily="2" charset="2"/>
              <a:buChar char="q"/>
            </a:pPr>
            <a:r>
              <a:rPr lang="en-US" sz="2000" dirty="0"/>
              <a:t>in situations where, new information is considered that may materially affect the credit risk of the loan</a:t>
            </a:r>
          </a:p>
          <a:p>
            <a:r>
              <a:rPr lang="en-US" sz="2000" dirty="0"/>
              <a:t>A primary function of a risk rating model is to assist in the underwriting of new loans. </a:t>
            </a:r>
          </a:p>
          <a:p>
            <a:r>
              <a:rPr lang="en-US" sz="2000" dirty="0"/>
              <a:t>As well, risk rating assists management in predicting changes to portfolio quality and the subsequent financial impact of such changes. </a:t>
            </a:r>
          </a:p>
          <a:p>
            <a:r>
              <a:rPr lang="en-US" sz="2000" dirty="0"/>
              <a:t>Risk rating can also lead to earlier responses to potential portfolio problems, providing management with a wider choice of corrective options and decreased exposure to unexpected credit losses. </a:t>
            </a:r>
          </a:p>
          <a:p>
            <a:r>
              <a:rPr lang="en-US" sz="2000" dirty="0"/>
              <a:t>Finally, risk ratings are useful for pricing loans and regulating the commercial portfolio exposure to maximum levels of risk. </a:t>
            </a:r>
          </a:p>
          <a:p>
            <a:endParaRPr lang="en-UG" sz="2000" dirty="0"/>
          </a:p>
        </p:txBody>
      </p:sp>
    </p:spTree>
    <p:extLst>
      <p:ext uri="{BB962C8B-B14F-4D97-AF65-F5344CB8AC3E}">
        <p14:creationId xmlns:p14="http://schemas.microsoft.com/office/powerpoint/2010/main" val="5051119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3EA42-9023-4F03-AEB6-8BB8067FC92A}"/>
              </a:ext>
            </a:extLst>
          </p:cNvPr>
          <p:cNvSpPr>
            <a:spLocks noGrp="1"/>
          </p:cNvSpPr>
          <p:nvPr>
            <p:ph type="title"/>
          </p:nvPr>
        </p:nvSpPr>
        <p:spPr/>
        <p:txBody>
          <a:bodyPr/>
          <a:lstStyle/>
          <a:p>
            <a:pPr algn="ctr"/>
            <a:r>
              <a:rPr lang="en-UG" sz="3600" b="1" dirty="0">
                <a:solidFill>
                  <a:prstClr val="black"/>
                </a:solidFill>
                <a:latin typeface="Calibri" panose="020F0502020204030204" pitchFamily="34" charset="0"/>
                <a:ea typeface="Calibri" panose="020F0502020204030204" pitchFamily="34" charset="0"/>
                <a:cs typeface="Times New Roman" panose="02020603050405020304" pitchFamily="18" charset="0"/>
              </a:rPr>
              <a:t>Credit Ratings</a:t>
            </a:r>
            <a:endParaRPr lang="en-UG" dirty="0"/>
          </a:p>
        </p:txBody>
      </p:sp>
      <p:sp>
        <p:nvSpPr>
          <p:cNvPr id="3" name="Content Placeholder 2">
            <a:extLst>
              <a:ext uri="{FF2B5EF4-FFF2-40B4-BE49-F238E27FC236}">
                <a16:creationId xmlns:a16="http://schemas.microsoft.com/office/drawing/2014/main" id="{D4E26F41-1210-43AB-BC68-2CBABC1E3F7B}"/>
              </a:ext>
            </a:extLst>
          </p:cNvPr>
          <p:cNvSpPr>
            <a:spLocks noGrp="1"/>
          </p:cNvSpPr>
          <p:nvPr>
            <p:ph idx="1"/>
          </p:nvPr>
        </p:nvSpPr>
        <p:spPr/>
        <p:txBody>
          <a:bodyPr>
            <a:normAutofit/>
          </a:bodyPr>
          <a:lstStyle/>
          <a:p>
            <a:pPr>
              <a:lnSpc>
                <a:spcPct val="107000"/>
              </a:lnSpc>
              <a:spcAft>
                <a:spcPts val="800"/>
              </a:spcAft>
            </a:pPr>
            <a:r>
              <a:rPr lang="en-UG" sz="2000" dirty="0">
                <a:latin typeface="Calibri" panose="020F0502020204030204" pitchFamily="34" charset="0"/>
                <a:ea typeface="Calibri" panose="020F0502020204030204" pitchFamily="34" charset="0"/>
                <a:cs typeface="Times New Roman" panose="02020603050405020304" pitchFamily="18" charset="0"/>
              </a:rPr>
              <a:t>Credit ratings are assigned either by credit rating agencies or, internally, by </a:t>
            </a:r>
            <a:r>
              <a:rPr lang="en-US" sz="2000" dirty="0">
                <a:latin typeface="Calibri" panose="020F0502020204030204" pitchFamily="34" charset="0"/>
                <a:ea typeface="Calibri" panose="020F0502020204030204" pitchFamily="34" charset="0"/>
                <a:cs typeface="Times New Roman" panose="02020603050405020304" pitchFamily="18" charset="0"/>
              </a:rPr>
              <a:t>bank</a:t>
            </a:r>
            <a:r>
              <a:rPr lang="en-UG" sz="2000" dirty="0">
                <a:latin typeface="Calibri" panose="020F0502020204030204" pitchFamily="34" charset="0"/>
                <a:ea typeface="Calibri" panose="020F0502020204030204" pitchFamily="34" charset="0"/>
                <a:cs typeface="Times New Roman" panose="02020603050405020304" pitchFamily="18" charset="0"/>
              </a:rPr>
              <a:t>s. For instance, Standard &amp; Poor’s has a credit rating scale ranging from AAA (excellent) to C and D (a rating below BBB- is considered a speculative grade, which means the counterparty is more likely to default on financial obligations). </a:t>
            </a:r>
          </a:p>
          <a:p>
            <a:pPr>
              <a:lnSpc>
                <a:spcPct val="107000"/>
              </a:lnSpc>
              <a:spcAft>
                <a:spcPts val="800"/>
              </a:spcAft>
            </a:pPr>
            <a:r>
              <a:rPr lang="en-UG" sz="2000" dirty="0">
                <a:latin typeface="Calibri" panose="020F0502020204030204" pitchFamily="34" charset="0"/>
                <a:ea typeface="Calibri" panose="020F0502020204030204" pitchFamily="34" charset="0"/>
                <a:cs typeface="Times New Roman" panose="02020603050405020304" pitchFamily="18" charset="0"/>
              </a:rPr>
              <a:t>Credit ratings are important because they determine a counterparty’s access to credit, shape the terms of conditions of credit facilities such as interest rates charged by </a:t>
            </a:r>
            <a:r>
              <a:rPr lang="en-US" sz="2000" dirty="0">
                <a:latin typeface="Calibri" panose="020F0502020204030204" pitchFamily="34" charset="0"/>
                <a:ea typeface="Calibri" panose="020F0502020204030204" pitchFamily="34" charset="0"/>
                <a:cs typeface="Times New Roman" panose="02020603050405020304" pitchFamily="18" charset="0"/>
              </a:rPr>
              <a:t>bank</a:t>
            </a:r>
            <a:r>
              <a:rPr lang="en-UG" sz="2000" dirty="0">
                <a:latin typeface="Calibri" panose="020F0502020204030204" pitchFamily="34" charset="0"/>
                <a:ea typeface="Calibri" panose="020F0502020204030204" pitchFamily="34" charset="0"/>
                <a:cs typeface="Times New Roman" panose="02020603050405020304" pitchFamily="18" charset="0"/>
              </a:rPr>
              <a:t>s, and influence potential investor decisions. Business credit scoring is largely used for business loans and trade credit assessment</a:t>
            </a:r>
            <a:r>
              <a:rPr lang="en-US" sz="2000" dirty="0">
                <a:latin typeface="Calibri" panose="020F0502020204030204" pitchFamily="34" charset="0"/>
                <a:ea typeface="Calibri" panose="020F0502020204030204" pitchFamily="34" charset="0"/>
                <a:cs typeface="Times New Roman" panose="02020603050405020304" pitchFamily="18" charset="0"/>
              </a:rPr>
              <a:t>.</a:t>
            </a:r>
            <a:endParaRPr lang="en-UG"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000" b="1" dirty="0">
                <a:latin typeface="Calibri" panose="020F0502020204030204" pitchFamily="34" charset="0"/>
                <a:ea typeface="Calibri" panose="020F0502020204030204" pitchFamily="34" charset="0"/>
                <a:cs typeface="Times New Roman" panose="02020603050405020304" pitchFamily="18" charset="0"/>
              </a:rPr>
              <a:t> </a:t>
            </a:r>
            <a:r>
              <a:rPr lang="en-US" sz="2000" dirty="0">
                <a:latin typeface="Calibri" panose="020F0502020204030204" pitchFamily="34" charset="0"/>
                <a:ea typeface="Calibri" panose="020F0502020204030204" pitchFamily="34" charset="0"/>
                <a:cs typeface="Times New Roman" panose="02020603050405020304" pitchFamily="18" charset="0"/>
              </a:rPr>
              <a:t>Board policy should optimally set the maximum credit risk allowable by credit classes and aggregate maximum portfolio credit risk</a:t>
            </a:r>
            <a:r>
              <a:rPr lang="en-US" sz="2000" b="1" dirty="0">
                <a:latin typeface="Calibri" panose="020F0502020204030204" pitchFamily="34" charset="0"/>
                <a:ea typeface="Calibri" panose="020F0502020204030204" pitchFamily="34" charset="0"/>
                <a:cs typeface="Times New Roman" panose="02020603050405020304" pitchFamily="18" charset="0"/>
              </a:rPr>
              <a:t>. </a:t>
            </a:r>
            <a:endParaRPr lang="en-UG" sz="2000" dirty="0">
              <a:latin typeface="Calibri" panose="020F0502020204030204" pitchFamily="34" charset="0"/>
              <a:ea typeface="Calibri" panose="020F0502020204030204" pitchFamily="34" charset="0"/>
              <a:cs typeface="Times New Roman" panose="02020603050405020304" pitchFamily="18" charset="0"/>
            </a:endParaRPr>
          </a:p>
          <a:p>
            <a:endParaRPr lang="en-UG" sz="2000" dirty="0"/>
          </a:p>
        </p:txBody>
      </p:sp>
    </p:spTree>
    <p:extLst>
      <p:ext uri="{BB962C8B-B14F-4D97-AF65-F5344CB8AC3E}">
        <p14:creationId xmlns:p14="http://schemas.microsoft.com/office/powerpoint/2010/main" val="21873462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BE3544-4AED-4A4B-9B02-9BEE9391AB25}"/>
              </a:ext>
            </a:extLst>
          </p:cNvPr>
          <p:cNvSpPr>
            <a:spLocks noGrp="1"/>
          </p:cNvSpPr>
          <p:nvPr>
            <p:ph type="title"/>
          </p:nvPr>
        </p:nvSpPr>
        <p:spPr/>
        <p:txBody>
          <a:bodyPr/>
          <a:lstStyle/>
          <a:p>
            <a:pPr algn="ctr"/>
            <a:r>
              <a:rPr lang="en-UG" sz="3600" b="1" dirty="0">
                <a:solidFill>
                  <a:prstClr val="black"/>
                </a:solidFill>
                <a:latin typeface="Calibri" panose="020F0502020204030204" pitchFamily="34" charset="0"/>
                <a:ea typeface="Calibri" panose="020F0502020204030204" pitchFamily="34" charset="0"/>
                <a:cs typeface="Times New Roman" panose="02020603050405020304" pitchFamily="18" charset="0"/>
              </a:rPr>
              <a:t>Credit Ratings</a:t>
            </a:r>
            <a:endParaRPr lang="en-UG" dirty="0"/>
          </a:p>
        </p:txBody>
      </p:sp>
      <p:sp>
        <p:nvSpPr>
          <p:cNvPr id="3" name="Content Placeholder 2">
            <a:extLst>
              <a:ext uri="{FF2B5EF4-FFF2-40B4-BE49-F238E27FC236}">
                <a16:creationId xmlns:a16="http://schemas.microsoft.com/office/drawing/2014/main" id="{00F7C2EC-4886-4C86-AD4C-AF5FA7F4DE37}"/>
              </a:ext>
            </a:extLst>
          </p:cNvPr>
          <p:cNvSpPr>
            <a:spLocks noGrp="1"/>
          </p:cNvSpPr>
          <p:nvPr>
            <p:ph idx="1"/>
          </p:nvPr>
        </p:nvSpPr>
        <p:spPr/>
        <p:txBody>
          <a:bodyPr>
            <a:normAutofit/>
          </a:bodyPr>
          <a:lstStyle/>
          <a:p>
            <a:r>
              <a:rPr lang="en-US" sz="2000" dirty="0"/>
              <a:t>The extent of gradation (number of categories) of a risk rating system should be reflective of the size and complexity of the credit union's commercial and agricultural loan portfolio. Generally, a larger and more extensive a credit portfolio may require a more sophisticated risk rating system including a greater graduation of risk ratings.</a:t>
            </a:r>
          </a:p>
          <a:p>
            <a:r>
              <a:rPr lang="en-US" sz="2000" dirty="0"/>
              <a:t>In many situations, however, a system comprised of six risk levels of increasing credit risk is appropriate. </a:t>
            </a:r>
          </a:p>
          <a:p>
            <a:r>
              <a:rPr lang="en-US" sz="2000" dirty="0"/>
              <a:t>Under this system, the lowest risk rating (1) is assigned to undoubted borrowers with virtually no risk. The highest risk rating (6) is assigned to borrowers where there is little or no likelihood of repayment. </a:t>
            </a:r>
          </a:p>
          <a:p>
            <a:r>
              <a:rPr lang="en-US" sz="2000" dirty="0"/>
              <a:t>Loans should only be granted for risk ratings of 1, 2 (low risk) or 3 (normal risk). Ratings of 4, 5 and 6 are reserved for existing loans where the risk rating has deteriorated from the time of the original approval. Risk rating 4 is a “cautionary” rating assigned to higher risk loans. Loans in this category should be placed on a “watch list” for increased monitoring. Risk rating 5 is for “unsatisfactory” loans that are impaired</a:t>
            </a:r>
          </a:p>
          <a:p>
            <a:endParaRPr lang="en-UG" sz="2000" dirty="0"/>
          </a:p>
        </p:txBody>
      </p:sp>
    </p:spTree>
    <p:extLst>
      <p:ext uri="{BB962C8B-B14F-4D97-AF65-F5344CB8AC3E}">
        <p14:creationId xmlns:p14="http://schemas.microsoft.com/office/powerpoint/2010/main" val="26014234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2F369-4DB0-4188-86E2-D252E5471331}"/>
              </a:ext>
            </a:extLst>
          </p:cNvPr>
          <p:cNvSpPr>
            <a:spLocks noGrp="1"/>
          </p:cNvSpPr>
          <p:nvPr>
            <p:ph type="title"/>
          </p:nvPr>
        </p:nvSpPr>
        <p:spPr/>
        <p:txBody>
          <a:bodyPr/>
          <a:lstStyle/>
          <a:p>
            <a:pPr algn="ctr"/>
            <a:r>
              <a:rPr lang="en-UG" sz="3600" b="1" dirty="0">
                <a:solidFill>
                  <a:prstClr val="black"/>
                </a:solidFill>
                <a:latin typeface="Calibri" panose="020F0502020204030204" pitchFamily="34" charset="0"/>
                <a:ea typeface="Calibri" panose="020F0502020204030204" pitchFamily="34" charset="0"/>
                <a:cs typeface="Times New Roman" panose="02020603050405020304" pitchFamily="18" charset="0"/>
              </a:rPr>
              <a:t>Credit Ratings</a:t>
            </a:r>
            <a:endParaRPr lang="en-UG" dirty="0"/>
          </a:p>
        </p:txBody>
      </p:sp>
      <p:pic>
        <p:nvPicPr>
          <p:cNvPr id="4" name="Content Placeholder 3">
            <a:extLst>
              <a:ext uri="{FF2B5EF4-FFF2-40B4-BE49-F238E27FC236}">
                <a16:creationId xmlns:a16="http://schemas.microsoft.com/office/drawing/2014/main" id="{1824C16E-8913-43DE-BB88-2AD43852EBC9}"/>
              </a:ext>
            </a:extLst>
          </p:cNvPr>
          <p:cNvPicPr>
            <a:picLocks noGrp="1"/>
          </p:cNvPicPr>
          <p:nvPr>
            <p:ph idx="1"/>
          </p:nvPr>
        </p:nvPicPr>
        <p:blipFill>
          <a:blip r:embed="rId2"/>
          <a:stretch>
            <a:fillRect/>
          </a:stretch>
        </p:blipFill>
        <p:spPr>
          <a:xfrm>
            <a:off x="838200" y="1900928"/>
            <a:ext cx="4551381" cy="4187900"/>
          </a:xfrm>
          <a:prstGeom prst="rect">
            <a:avLst/>
          </a:prstGeom>
        </p:spPr>
      </p:pic>
      <p:pic>
        <p:nvPicPr>
          <p:cNvPr id="5" name="Picture 4">
            <a:extLst>
              <a:ext uri="{FF2B5EF4-FFF2-40B4-BE49-F238E27FC236}">
                <a16:creationId xmlns:a16="http://schemas.microsoft.com/office/drawing/2014/main" id="{D601524F-2BE1-492F-BCD5-1319E73B132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572922" y="2194559"/>
            <a:ext cx="4780878" cy="2745273"/>
          </a:xfrm>
          <a:prstGeom prst="rect">
            <a:avLst/>
          </a:prstGeom>
          <a:noFill/>
        </p:spPr>
      </p:pic>
    </p:spTree>
    <p:extLst>
      <p:ext uri="{BB962C8B-B14F-4D97-AF65-F5344CB8AC3E}">
        <p14:creationId xmlns:p14="http://schemas.microsoft.com/office/powerpoint/2010/main" val="38030883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ACFC0-3135-4942-A9BC-8028A6D51447}"/>
              </a:ext>
            </a:extLst>
          </p:cNvPr>
          <p:cNvSpPr>
            <a:spLocks noGrp="1"/>
          </p:cNvSpPr>
          <p:nvPr>
            <p:ph type="title"/>
          </p:nvPr>
        </p:nvSpPr>
        <p:spPr/>
        <p:txBody>
          <a:bodyPr/>
          <a:lstStyle/>
          <a:p>
            <a:endParaRPr lang="en-UG"/>
          </a:p>
        </p:txBody>
      </p:sp>
      <p:sp>
        <p:nvSpPr>
          <p:cNvPr id="3" name="Content Placeholder 2">
            <a:extLst>
              <a:ext uri="{FF2B5EF4-FFF2-40B4-BE49-F238E27FC236}">
                <a16:creationId xmlns:a16="http://schemas.microsoft.com/office/drawing/2014/main" id="{3E69C86F-FA3C-435F-A1C0-51CB63C94513}"/>
              </a:ext>
            </a:extLst>
          </p:cNvPr>
          <p:cNvSpPr>
            <a:spLocks noGrp="1"/>
          </p:cNvSpPr>
          <p:nvPr>
            <p:ph idx="1"/>
          </p:nvPr>
        </p:nvSpPr>
        <p:spPr/>
        <p:txBody>
          <a:bodyPr/>
          <a:lstStyle/>
          <a:p>
            <a:endParaRPr lang="en-UG"/>
          </a:p>
        </p:txBody>
      </p:sp>
    </p:spTree>
    <p:extLst>
      <p:ext uri="{BB962C8B-B14F-4D97-AF65-F5344CB8AC3E}">
        <p14:creationId xmlns:p14="http://schemas.microsoft.com/office/powerpoint/2010/main" val="40061129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2D0A5-B32D-46DA-9974-964B081B1FCC}"/>
              </a:ext>
            </a:extLst>
          </p:cNvPr>
          <p:cNvSpPr>
            <a:spLocks noGrp="1"/>
          </p:cNvSpPr>
          <p:nvPr>
            <p:ph type="title"/>
          </p:nvPr>
        </p:nvSpPr>
        <p:spPr/>
        <p:txBody>
          <a:bodyPr/>
          <a:lstStyle/>
          <a:p>
            <a:endParaRPr lang="en-UG"/>
          </a:p>
        </p:txBody>
      </p:sp>
      <p:sp>
        <p:nvSpPr>
          <p:cNvPr id="3" name="Content Placeholder 2">
            <a:extLst>
              <a:ext uri="{FF2B5EF4-FFF2-40B4-BE49-F238E27FC236}">
                <a16:creationId xmlns:a16="http://schemas.microsoft.com/office/drawing/2014/main" id="{D66DC5FA-D3A2-49C9-801A-C5842271099D}"/>
              </a:ext>
            </a:extLst>
          </p:cNvPr>
          <p:cNvSpPr>
            <a:spLocks noGrp="1"/>
          </p:cNvSpPr>
          <p:nvPr>
            <p:ph idx="1"/>
          </p:nvPr>
        </p:nvSpPr>
        <p:spPr/>
        <p:txBody>
          <a:bodyPr/>
          <a:lstStyle/>
          <a:p>
            <a:endParaRPr lang="en-UG"/>
          </a:p>
        </p:txBody>
      </p:sp>
    </p:spTree>
    <p:extLst>
      <p:ext uri="{BB962C8B-B14F-4D97-AF65-F5344CB8AC3E}">
        <p14:creationId xmlns:p14="http://schemas.microsoft.com/office/powerpoint/2010/main" val="42533326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072E9-1F7B-4D50-BABD-FE0F77FAF324}"/>
              </a:ext>
            </a:extLst>
          </p:cNvPr>
          <p:cNvSpPr>
            <a:spLocks noGrp="1"/>
          </p:cNvSpPr>
          <p:nvPr>
            <p:ph type="title"/>
          </p:nvPr>
        </p:nvSpPr>
        <p:spPr/>
        <p:txBody>
          <a:bodyPr/>
          <a:lstStyle/>
          <a:p>
            <a:r>
              <a:rPr lang="en-US" dirty="0">
                <a:solidFill>
                  <a:prstClr val="black"/>
                </a:solidFill>
              </a:rPr>
              <a:t>Credit Evaluation</a:t>
            </a:r>
            <a:endParaRPr lang="en-UG" dirty="0"/>
          </a:p>
        </p:txBody>
      </p:sp>
      <p:sp>
        <p:nvSpPr>
          <p:cNvPr id="3" name="Content Placeholder 2">
            <a:extLst>
              <a:ext uri="{FF2B5EF4-FFF2-40B4-BE49-F238E27FC236}">
                <a16:creationId xmlns:a16="http://schemas.microsoft.com/office/drawing/2014/main" id="{3C4A0C33-6DF1-4AFA-8660-581F1A832729}"/>
              </a:ext>
            </a:extLst>
          </p:cNvPr>
          <p:cNvSpPr>
            <a:spLocks noGrp="1"/>
          </p:cNvSpPr>
          <p:nvPr>
            <p:ph idx="1"/>
          </p:nvPr>
        </p:nvSpPr>
        <p:spPr/>
        <p:txBody>
          <a:bodyPr>
            <a:normAutofit/>
          </a:bodyPr>
          <a:lstStyle/>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The objective of credit evaluation is to:</a:t>
            </a:r>
            <a:endParaRPr lang="en-UG"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(a) provide the best tailored loan for the customer and a quality loan for the lender;</a:t>
            </a:r>
            <a:endParaRPr lang="en-UG"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(b) ensure compliance with regulations and bank policy;</a:t>
            </a:r>
            <a:endParaRPr lang="en-UG"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(c) keep the goodwill of the consumer; and</a:t>
            </a:r>
            <a:endParaRPr lang="en-UG"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(d) ensure that the level of credit risk is acceptable.</a:t>
            </a:r>
            <a:endParaRPr lang="en-UG" dirty="0">
              <a:latin typeface="Calibri" panose="020F0502020204030204" pitchFamily="34" charset="0"/>
              <a:ea typeface="Calibri" panose="020F0502020204030204" pitchFamily="34" charset="0"/>
              <a:cs typeface="Times New Roman" panose="02020603050405020304" pitchFamily="18" charset="0"/>
            </a:endParaRPr>
          </a:p>
          <a:p>
            <a:endParaRPr lang="en-UG" dirty="0"/>
          </a:p>
        </p:txBody>
      </p:sp>
    </p:spTree>
    <p:extLst>
      <p:ext uri="{BB962C8B-B14F-4D97-AF65-F5344CB8AC3E}">
        <p14:creationId xmlns:p14="http://schemas.microsoft.com/office/powerpoint/2010/main" val="3426969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9DA36-023E-4F42-AE59-7759915A6F7C}"/>
              </a:ext>
            </a:extLst>
          </p:cNvPr>
          <p:cNvSpPr>
            <a:spLocks noGrp="1"/>
          </p:cNvSpPr>
          <p:nvPr>
            <p:ph type="title"/>
          </p:nvPr>
        </p:nvSpPr>
        <p:spPr/>
        <p:txBody>
          <a:bodyPr>
            <a:normAutofit/>
          </a:bodyPr>
          <a:lstStyle/>
          <a:p>
            <a:pPr algn="ctr"/>
            <a:r>
              <a:rPr lang="en-US" dirty="0">
                <a:solidFill>
                  <a:prstClr val="black"/>
                </a:solidFill>
              </a:rPr>
              <a:t>Credit Evaluation</a:t>
            </a:r>
            <a:endParaRPr lang="en-UG" sz="2800" dirty="0"/>
          </a:p>
        </p:txBody>
      </p:sp>
      <p:sp>
        <p:nvSpPr>
          <p:cNvPr id="3" name="Content Placeholder 2">
            <a:extLst>
              <a:ext uri="{FF2B5EF4-FFF2-40B4-BE49-F238E27FC236}">
                <a16:creationId xmlns:a16="http://schemas.microsoft.com/office/drawing/2014/main" id="{27CD2D5D-429C-4A1A-B866-2798168744C0}"/>
              </a:ext>
            </a:extLst>
          </p:cNvPr>
          <p:cNvSpPr>
            <a:spLocks noGrp="1"/>
          </p:cNvSpPr>
          <p:nvPr>
            <p:ph idx="1"/>
          </p:nvPr>
        </p:nvSpPr>
        <p:spPr/>
        <p:txBody>
          <a:bodyPr>
            <a:normAutofit fontScale="92500"/>
          </a:bodyPr>
          <a:lstStyle/>
          <a:p>
            <a:pPr>
              <a:lnSpc>
                <a:spcPct val="107000"/>
              </a:lnSpc>
              <a:spcAft>
                <a:spcPts val="800"/>
              </a:spcAft>
            </a:pPr>
            <a:r>
              <a:rPr lang="en-UG" sz="2400" dirty="0">
                <a:latin typeface="Calibri" panose="020F0502020204030204" pitchFamily="34" charset="0"/>
                <a:ea typeface="Calibri" panose="020F0502020204030204" pitchFamily="34" charset="0"/>
                <a:cs typeface="Times New Roman" panose="02020603050405020304" pitchFamily="18" charset="0"/>
              </a:rPr>
              <a:t>Assessing credit risk requires us to model the probability of a counterparty defaulting in full, or in part, on its obligation. We can picture the credit decision in terms of the basic risk management model.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G" sz="2400" dirty="0">
                <a:latin typeface="Calibri" panose="020F0502020204030204" pitchFamily="34" charset="0"/>
                <a:ea typeface="Calibri" panose="020F0502020204030204" pitchFamily="34" charset="0"/>
                <a:cs typeface="Times New Roman" panose="02020603050405020304" pitchFamily="18" charset="0"/>
              </a:rPr>
              <a:t>This involves a decision either (A) to extend credit, which provides a reward but entails a risk, or (B) to refuse credit.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G" sz="2400" dirty="0">
                <a:latin typeface="Calibri" panose="020F0502020204030204" pitchFamily="34" charset="0"/>
                <a:ea typeface="Calibri" panose="020F0502020204030204" pitchFamily="34" charset="0"/>
                <a:cs typeface="Times New Roman" panose="02020603050405020304" pitchFamily="18" charset="0"/>
              </a:rPr>
              <a:t>The situation facing the credit manager is shown as a decision problem in Figure 1.1. The requirement is to balance the gain from taking the credit risk by extending credit against the potential loss.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G" sz="2400" dirty="0">
                <a:latin typeface="Calibri" panose="020F0502020204030204" pitchFamily="34" charset="0"/>
                <a:ea typeface="Calibri" panose="020F0502020204030204" pitchFamily="34" charset="0"/>
                <a:cs typeface="Times New Roman" panose="02020603050405020304" pitchFamily="18" charset="0"/>
              </a:rPr>
              <a:t>In the decision problem the alternative is to refuse credit and not obtain any reward.</a:t>
            </a:r>
          </a:p>
          <a:p>
            <a:endParaRPr lang="en-UG" sz="2400" dirty="0"/>
          </a:p>
        </p:txBody>
      </p:sp>
    </p:spTree>
    <p:extLst>
      <p:ext uri="{BB962C8B-B14F-4D97-AF65-F5344CB8AC3E}">
        <p14:creationId xmlns:p14="http://schemas.microsoft.com/office/powerpoint/2010/main" val="12559588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AE8B2-BF54-4A63-921A-17BEBE6E3444}"/>
              </a:ext>
            </a:extLst>
          </p:cNvPr>
          <p:cNvSpPr>
            <a:spLocks noGrp="1"/>
          </p:cNvSpPr>
          <p:nvPr>
            <p:ph type="title"/>
          </p:nvPr>
        </p:nvSpPr>
        <p:spPr/>
        <p:txBody>
          <a:bodyPr/>
          <a:lstStyle/>
          <a:p>
            <a:pPr>
              <a:lnSpc>
                <a:spcPct val="107000"/>
              </a:lnSpc>
              <a:spcAft>
                <a:spcPts val="800"/>
              </a:spcAft>
            </a:pPr>
            <a:r>
              <a:rPr lang="en-UG" sz="2800" b="1" dirty="0">
                <a:latin typeface="Calibri" panose="020F0502020204030204" pitchFamily="34" charset="0"/>
                <a:ea typeface="Calibri" panose="020F0502020204030204" pitchFamily="34" charset="0"/>
                <a:cs typeface="Times New Roman" panose="02020603050405020304" pitchFamily="18" charset="0"/>
              </a:rPr>
              <a:t>The Credit Risk Evaluation Process</a:t>
            </a:r>
            <a:endParaRPr lang="en-UG" sz="28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4" name="Content Placeholder 3">
            <a:extLst>
              <a:ext uri="{FF2B5EF4-FFF2-40B4-BE49-F238E27FC236}">
                <a16:creationId xmlns:a16="http://schemas.microsoft.com/office/drawing/2014/main" id="{DAC878F0-92FF-4DB6-806E-EDFA55E79392}"/>
              </a:ext>
            </a:extLst>
          </p:cNvPr>
          <p:cNvPicPr>
            <a:picLocks noGrp="1"/>
          </p:cNvPicPr>
          <p:nvPr>
            <p:ph idx="1"/>
          </p:nvPr>
        </p:nvPicPr>
        <p:blipFill>
          <a:blip r:embed="rId2"/>
          <a:stretch>
            <a:fillRect/>
          </a:stretch>
        </p:blipFill>
        <p:spPr>
          <a:xfrm>
            <a:off x="3426100" y="1997684"/>
            <a:ext cx="4629796" cy="2372056"/>
          </a:xfrm>
          <a:prstGeom prst="rect">
            <a:avLst/>
          </a:prstGeom>
        </p:spPr>
      </p:pic>
      <p:sp>
        <p:nvSpPr>
          <p:cNvPr id="5" name="Rectangle 4">
            <a:extLst>
              <a:ext uri="{FF2B5EF4-FFF2-40B4-BE49-F238E27FC236}">
                <a16:creationId xmlns:a16="http://schemas.microsoft.com/office/drawing/2014/main" id="{19F31893-511D-4BF0-853A-DF214FE1A052}"/>
              </a:ext>
            </a:extLst>
          </p:cNvPr>
          <p:cNvSpPr/>
          <p:nvPr/>
        </p:nvSpPr>
        <p:spPr>
          <a:xfrm>
            <a:off x="709109" y="4676736"/>
            <a:ext cx="10515600" cy="1561005"/>
          </a:xfrm>
          <a:prstGeom prst="rect">
            <a:avLst/>
          </a:prstGeom>
        </p:spPr>
        <p:txBody>
          <a:bodyPr wrap="square">
            <a:spAutoFit/>
          </a:bodyPr>
          <a:lstStyle/>
          <a:p>
            <a:pPr>
              <a:lnSpc>
                <a:spcPct val="107000"/>
              </a:lnSpc>
              <a:spcAft>
                <a:spcPts val="800"/>
              </a:spcAft>
            </a:pPr>
            <a:r>
              <a:rPr lang="en-UG" dirty="0">
                <a:latin typeface="Calibri" panose="020F0502020204030204" pitchFamily="34" charset="0"/>
                <a:ea typeface="Calibri" panose="020F0502020204030204" pitchFamily="34" charset="0"/>
                <a:cs typeface="Times New Roman" panose="02020603050405020304" pitchFamily="18" charset="0"/>
              </a:rPr>
              <a:t>The credit risk decision facing a firm relates to (1) the gain if no default happens against (2) the potential loss from extending credit based on the likelihood that default takes place and the amount that is lost if default occurs. The probability that the credit defaults is given as (ρ). There are only two possible outcomes: the credit performs according to expectations or the credit defaults. If the credit defaults, the cost to the credit manager will be the cost or the replacement value for what has not been provided.</a:t>
            </a:r>
          </a:p>
        </p:txBody>
      </p:sp>
    </p:spTree>
    <p:extLst>
      <p:ext uri="{BB962C8B-B14F-4D97-AF65-F5344CB8AC3E}">
        <p14:creationId xmlns:p14="http://schemas.microsoft.com/office/powerpoint/2010/main" val="3744341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277AA-E63E-41FC-8166-F8C5E214D368}"/>
              </a:ext>
            </a:extLst>
          </p:cNvPr>
          <p:cNvSpPr>
            <a:spLocks noGrp="1"/>
          </p:cNvSpPr>
          <p:nvPr>
            <p:ph type="title"/>
          </p:nvPr>
        </p:nvSpPr>
        <p:spPr/>
        <p:txBody>
          <a:bodyPr/>
          <a:lstStyle/>
          <a:p>
            <a:pPr algn="ctr"/>
            <a:r>
              <a:rPr lang="en-UG" sz="2800" b="1" dirty="0">
                <a:solidFill>
                  <a:prstClr val="black"/>
                </a:solidFill>
                <a:latin typeface="Calibri" panose="020F0502020204030204" pitchFamily="34" charset="0"/>
                <a:ea typeface="Calibri" panose="020F0502020204030204" pitchFamily="34" charset="0"/>
                <a:cs typeface="Times New Roman" panose="02020603050405020304" pitchFamily="18" charset="0"/>
              </a:rPr>
              <a:t>The Credit Risk Evaluation Process</a:t>
            </a:r>
            <a:endParaRPr lang="en-UG" dirty="0"/>
          </a:p>
        </p:txBody>
      </p:sp>
      <p:sp>
        <p:nvSpPr>
          <p:cNvPr id="3" name="Content Placeholder 2">
            <a:extLst>
              <a:ext uri="{FF2B5EF4-FFF2-40B4-BE49-F238E27FC236}">
                <a16:creationId xmlns:a16="http://schemas.microsoft.com/office/drawing/2014/main" id="{56623D39-ABF3-48CF-950E-204B18083ADF}"/>
              </a:ext>
            </a:extLst>
          </p:cNvPr>
          <p:cNvSpPr>
            <a:spLocks noGrp="1"/>
          </p:cNvSpPr>
          <p:nvPr>
            <p:ph idx="1"/>
          </p:nvPr>
        </p:nvSpPr>
        <p:spPr/>
        <p:txBody>
          <a:bodyPr>
            <a:normAutofit fontScale="92500" lnSpcReduction="20000"/>
          </a:bodyPr>
          <a:lstStyle/>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Credit evaluations are not based on a single factor but upon how an applicant matches up to a set of lending criteria laid down by the lender. These lending criteria inherently reflect the risk attitudes and risk tolerance levels of the credit grantor concerned. In short, these criteria reflect how the lenders want to do business, their business policies, strategies, their risks propensity, etc. </a:t>
            </a:r>
            <a:endParaRPr lang="en-UG"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The risk attitudes, tolerance, business philosophy, policies and strategies however vary from one bank to the next. What one bank finds unacceptable may well be within another’s tolerable limits. Ultimately, lenders will only assume risks that they find comfortable and acceptable within the limits set by their organizations.</a:t>
            </a:r>
            <a:endParaRPr lang="en-UG" dirty="0">
              <a:latin typeface="Calibri" panose="020F0502020204030204" pitchFamily="34" charset="0"/>
              <a:ea typeface="Calibri" panose="020F0502020204030204" pitchFamily="34" charset="0"/>
              <a:cs typeface="Times New Roman" panose="02020603050405020304" pitchFamily="18" charset="0"/>
            </a:endParaRPr>
          </a:p>
          <a:p>
            <a:endParaRPr lang="en-UG" dirty="0"/>
          </a:p>
        </p:txBody>
      </p:sp>
    </p:spTree>
    <p:extLst>
      <p:ext uri="{BB962C8B-B14F-4D97-AF65-F5344CB8AC3E}">
        <p14:creationId xmlns:p14="http://schemas.microsoft.com/office/powerpoint/2010/main" val="1963035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7F3D2-8B68-4D8A-90B9-8DE9A946CAF2}"/>
              </a:ext>
            </a:extLst>
          </p:cNvPr>
          <p:cNvSpPr>
            <a:spLocks noGrp="1"/>
          </p:cNvSpPr>
          <p:nvPr>
            <p:ph type="title"/>
          </p:nvPr>
        </p:nvSpPr>
        <p:spPr/>
        <p:txBody>
          <a:bodyPr>
            <a:normAutofit fontScale="90000"/>
          </a:bodyPr>
          <a:lstStyle/>
          <a:p>
            <a:pPr>
              <a:lnSpc>
                <a:spcPct val="107000"/>
              </a:lnSpc>
              <a:spcAft>
                <a:spcPts val="800"/>
              </a:spcAft>
            </a:pPr>
            <a:r>
              <a:rPr lang="en-UG" b="1" dirty="0">
                <a:latin typeface="Calibri" panose="020F0502020204030204" pitchFamily="34" charset="0"/>
                <a:ea typeface="Calibri" panose="020F0502020204030204" pitchFamily="34" charset="0"/>
                <a:cs typeface="Times New Roman" panose="02020603050405020304" pitchFamily="18" charset="0"/>
              </a:rPr>
              <a:t>The Credit Risk Evaluation Process</a:t>
            </a:r>
            <a:br>
              <a:rPr lang="en-UG" dirty="0">
                <a:latin typeface="Calibri" panose="020F0502020204030204" pitchFamily="34" charset="0"/>
                <a:ea typeface="Calibri" panose="020F0502020204030204" pitchFamily="34" charset="0"/>
                <a:cs typeface="Times New Roman" panose="02020603050405020304" pitchFamily="18" charset="0"/>
              </a:rPr>
            </a:br>
            <a:endParaRPr lang="en-UG" dirty="0"/>
          </a:p>
        </p:txBody>
      </p:sp>
      <p:sp>
        <p:nvSpPr>
          <p:cNvPr id="3" name="Content Placeholder 2">
            <a:extLst>
              <a:ext uri="{FF2B5EF4-FFF2-40B4-BE49-F238E27FC236}">
                <a16:creationId xmlns:a16="http://schemas.microsoft.com/office/drawing/2014/main" id="{6238C9BA-F474-47E0-B5B3-642C75990A0F}"/>
              </a:ext>
            </a:extLst>
          </p:cNvPr>
          <p:cNvSpPr>
            <a:spLocks noGrp="1"/>
          </p:cNvSpPr>
          <p:nvPr>
            <p:ph idx="1"/>
          </p:nvPr>
        </p:nvSpPr>
        <p:spPr/>
        <p:txBody>
          <a:bodyPr>
            <a:normAutofit fontScale="62500" lnSpcReduction="20000"/>
          </a:bodyPr>
          <a:lstStyle/>
          <a:p>
            <a:pPr>
              <a:lnSpc>
                <a:spcPct val="107000"/>
              </a:lnSpc>
              <a:spcAft>
                <a:spcPts val="800"/>
              </a:spcAft>
            </a:pPr>
            <a:r>
              <a:rPr lang="en-UG" dirty="0">
                <a:latin typeface="Calibri" panose="020F0502020204030204" pitchFamily="34" charset="0"/>
                <a:ea typeface="Calibri" panose="020F0502020204030204" pitchFamily="34" charset="0"/>
                <a:cs typeface="Times New Roman" panose="02020603050405020304" pitchFamily="18" charset="0"/>
              </a:rPr>
              <a:t>When analysi</a:t>
            </a:r>
            <a:r>
              <a:rPr lang="en-UG" b="1" dirty="0">
                <a:latin typeface="Calibri" panose="020F0502020204030204" pitchFamily="34" charset="0"/>
                <a:ea typeface="Calibri" panose="020F0502020204030204" pitchFamily="34" charset="0"/>
                <a:cs typeface="Times New Roman" panose="02020603050405020304" pitchFamily="18" charset="0"/>
              </a:rPr>
              <a:t>ng the risk in a credit exposure, </a:t>
            </a:r>
            <a:r>
              <a:rPr lang="en-US" b="1" dirty="0">
                <a:latin typeface="Calibri" panose="020F0502020204030204" pitchFamily="34" charset="0"/>
                <a:ea typeface="Calibri" panose="020F0502020204030204" pitchFamily="34" charset="0"/>
                <a:cs typeface="Times New Roman" panose="02020603050405020304" pitchFamily="18" charset="0"/>
              </a:rPr>
              <a:t>analysts</a:t>
            </a:r>
            <a:r>
              <a:rPr lang="en-UG" b="1" dirty="0">
                <a:latin typeface="Calibri" panose="020F0502020204030204" pitchFamily="34" charset="0"/>
                <a:ea typeface="Calibri" panose="020F0502020204030204" pitchFamily="34" charset="0"/>
                <a:cs typeface="Times New Roman" panose="02020603050405020304" pitchFamily="18" charset="0"/>
              </a:rPr>
              <a:t> will consider:</a:t>
            </a:r>
            <a:endParaRPr lang="en-UG"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G" dirty="0">
                <a:latin typeface="Calibri" panose="020F0502020204030204" pitchFamily="34" charset="0"/>
                <a:ea typeface="Calibri" panose="020F0502020204030204" pitchFamily="34" charset="0"/>
                <a:cs typeface="Times New Roman" panose="02020603050405020304" pitchFamily="18" charset="0"/>
              </a:rPr>
              <a:t>The borrower’s current and expected financial condition, i.e., cash flow, liquidity, leverage, free assets;</a:t>
            </a:r>
          </a:p>
          <a:p>
            <a:pPr>
              <a:lnSpc>
                <a:spcPct val="107000"/>
              </a:lnSpc>
              <a:spcAft>
                <a:spcPts val="800"/>
              </a:spcAft>
            </a:pPr>
            <a:r>
              <a:rPr lang="en-UG" dirty="0">
                <a:latin typeface="Calibri" panose="020F0502020204030204" pitchFamily="34" charset="0"/>
                <a:ea typeface="Calibri" panose="020F0502020204030204" pitchFamily="34" charset="0"/>
                <a:cs typeface="Times New Roman" panose="02020603050405020304" pitchFamily="18" charset="0"/>
              </a:rPr>
              <a:t>The borrower’s ability to withstand adverse, or “stressed,” conditions;</a:t>
            </a:r>
          </a:p>
          <a:p>
            <a:pPr>
              <a:lnSpc>
                <a:spcPct val="107000"/>
              </a:lnSpc>
              <a:spcAft>
                <a:spcPts val="800"/>
              </a:spcAft>
            </a:pPr>
            <a:r>
              <a:rPr lang="en-UG" dirty="0">
                <a:latin typeface="Calibri" panose="020F0502020204030204" pitchFamily="34" charset="0"/>
                <a:ea typeface="Calibri" panose="020F0502020204030204" pitchFamily="34" charset="0"/>
                <a:cs typeface="Times New Roman" panose="02020603050405020304" pitchFamily="18" charset="0"/>
              </a:rPr>
              <a:t>The borrower’s history of servicing debt, whether projected and historical repayment capacity are correlated, and the borrower’s willingness to repay;</a:t>
            </a:r>
          </a:p>
          <a:p>
            <a:pPr>
              <a:lnSpc>
                <a:spcPct val="107000"/>
              </a:lnSpc>
              <a:spcAft>
                <a:spcPts val="800"/>
              </a:spcAft>
            </a:pPr>
            <a:r>
              <a:rPr lang="en-UG" dirty="0">
                <a:latin typeface="Calibri" panose="020F0502020204030204" pitchFamily="34" charset="0"/>
                <a:ea typeface="Calibri" panose="020F0502020204030204" pitchFamily="34" charset="0"/>
                <a:cs typeface="Times New Roman" panose="02020603050405020304" pitchFamily="18" charset="0"/>
              </a:rPr>
              <a:t>• Underwriting elements in the loan agreement, such as loan covenants, amortization, and reporting requirements;</a:t>
            </a:r>
          </a:p>
          <a:p>
            <a:pPr>
              <a:lnSpc>
                <a:spcPct val="107000"/>
              </a:lnSpc>
              <a:spcAft>
                <a:spcPts val="800"/>
              </a:spcAft>
            </a:pPr>
            <a:r>
              <a:rPr lang="en-UG" dirty="0">
                <a:latin typeface="Calibri" panose="020F0502020204030204" pitchFamily="34" charset="0"/>
                <a:ea typeface="Calibri" panose="020F0502020204030204" pitchFamily="34" charset="0"/>
                <a:cs typeface="Times New Roman" panose="02020603050405020304" pitchFamily="18" charset="0"/>
              </a:rPr>
              <a:t>• Collateral pledged (amount, quality, and liquidity), control over collateral, and other credit risk </a:t>
            </a:r>
            <a:r>
              <a:rPr lang="en-UG" dirty="0" err="1">
                <a:latin typeface="Calibri" panose="020F0502020204030204" pitchFamily="34" charset="0"/>
                <a:ea typeface="Calibri" panose="020F0502020204030204" pitchFamily="34" charset="0"/>
                <a:cs typeface="Times New Roman" panose="02020603050405020304" pitchFamily="18" charset="0"/>
              </a:rPr>
              <a:t>mitigants</a:t>
            </a:r>
            <a:r>
              <a:rPr lang="en-UG" dirty="0">
                <a:latin typeface="Calibri" panose="020F0502020204030204" pitchFamily="34" charset="0"/>
                <a:ea typeface="Calibri" panose="020F0502020204030204" pitchFamily="34" charset="0"/>
                <a:cs typeface="Times New Roman" panose="02020603050405020304" pitchFamily="18" charset="0"/>
              </a:rPr>
              <a:t>; and</a:t>
            </a:r>
          </a:p>
          <a:p>
            <a:pPr>
              <a:lnSpc>
                <a:spcPct val="107000"/>
              </a:lnSpc>
              <a:spcAft>
                <a:spcPts val="800"/>
              </a:spcAft>
            </a:pPr>
            <a:r>
              <a:rPr lang="en-UG" dirty="0">
                <a:latin typeface="Calibri" panose="020F0502020204030204" pitchFamily="34" charset="0"/>
                <a:ea typeface="Calibri" panose="020F0502020204030204" pitchFamily="34" charset="0"/>
                <a:cs typeface="Times New Roman" panose="02020603050405020304" pitchFamily="18" charset="0"/>
              </a:rPr>
              <a:t>• Qualitative factors such as the </a:t>
            </a:r>
            <a:r>
              <a:rPr lang="en-UG" dirty="0" err="1">
                <a:latin typeface="Calibri" panose="020F0502020204030204" pitchFamily="34" charset="0"/>
                <a:ea typeface="Calibri" panose="020F0502020204030204" pitchFamily="34" charset="0"/>
                <a:cs typeface="Times New Roman" panose="02020603050405020304" pitchFamily="18" charset="0"/>
              </a:rPr>
              <a:t>caliber</a:t>
            </a:r>
            <a:r>
              <a:rPr lang="en-UG" dirty="0">
                <a:latin typeface="Calibri" panose="020F0502020204030204" pitchFamily="34" charset="0"/>
                <a:ea typeface="Calibri" panose="020F0502020204030204" pitchFamily="34" charset="0"/>
                <a:cs typeface="Times New Roman" panose="02020603050405020304" pitchFamily="18" charset="0"/>
              </a:rPr>
              <a:t> of the borrower’s management, the strength of its industry, and the condition of the economy.</a:t>
            </a:r>
          </a:p>
          <a:p>
            <a:endParaRPr lang="en-UG" dirty="0"/>
          </a:p>
        </p:txBody>
      </p:sp>
    </p:spTree>
    <p:extLst>
      <p:ext uri="{BB962C8B-B14F-4D97-AF65-F5344CB8AC3E}">
        <p14:creationId xmlns:p14="http://schemas.microsoft.com/office/powerpoint/2010/main" val="2112437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CBD5C-F1A9-4705-9666-6031D3253CB4}"/>
              </a:ext>
            </a:extLst>
          </p:cNvPr>
          <p:cNvSpPr>
            <a:spLocks noGrp="1"/>
          </p:cNvSpPr>
          <p:nvPr>
            <p:ph type="title"/>
          </p:nvPr>
        </p:nvSpPr>
        <p:spPr/>
        <p:txBody>
          <a:bodyPr>
            <a:normAutofit fontScale="90000"/>
          </a:bodyPr>
          <a:lstStyle/>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br>
              <a:rPr lang="en-UG" dirty="0">
                <a:latin typeface="Calibri" panose="020F0502020204030204" pitchFamily="34" charset="0"/>
                <a:ea typeface="Calibri" panose="020F0502020204030204" pitchFamily="34" charset="0"/>
                <a:cs typeface="Times New Roman" panose="02020603050405020304" pitchFamily="18" charset="0"/>
              </a:rPr>
            </a:br>
            <a:r>
              <a:rPr lang="en-UG" b="1" dirty="0">
                <a:latin typeface="Calibri" panose="020F0502020204030204" pitchFamily="34" charset="0"/>
                <a:ea typeface="Calibri" panose="020F0502020204030204" pitchFamily="34" charset="0"/>
                <a:cs typeface="Times New Roman" panose="02020603050405020304" pitchFamily="18" charset="0"/>
              </a:rPr>
              <a:t>Credit </a:t>
            </a:r>
            <a:r>
              <a:rPr lang="en-US" b="1" dirty="0">
                <a:latin typeface="Calibri" panose="020F0502020204030204" pitchFamily="34" charset="0"/>
                <a:ea typeface="Calibri" panose="020F0502020204030204" pitchFamily="34" charset="0"/>
                <a:cs typeface="Times New Roman" panose="02020603050405020304" pitchFamily="18" charset="0"/>
              </a:rPr>
              <a:t>Evaluation </a:t>
            </a:r>
            <a:r>
              <a:rPr lang="en-UG" b="1" dirty="0">
                <a:latin typeface="Calibri" panose="020F0502020204030204" pitchFamily="34" charset="0"/>
                <a:ea typeface="Calibri" panose="020F0502020204030204" pitchFamily="34" charset="0"/>
                <a:cs typeface="Times New Roman" panose="02020603050405020304" pitchFamily="18" charset="0"/>
              </a:rPr>
              <a:t>Assessment Methods</a:t>
            </a:r>
            <a:br>
              <a:rPr lang="en-UG" dirty="0">
                <a:latin typeface="Calibri" panose="020F0502020204030204" pitchFamily="34" charset="0"/>
                <a:ea typeface="Calibri" panose="020F0502020204030204" pitchFamily="34" charset="0"/>
                <a:cs typeface="Times New Roman" panose="02020603050405020304" pitchFamily="18" charset="0"/>
              </a:rPr>
            </a:br>
            <a:endParaRPr lang="en-UG" dirty="0"/>
          </a:p>
        </p:txBody>
      </p:sp>
      <p:sp>
        <p:nvSpPr>
          <p:cNvPr id="3" name="Content Placeholder 2">
            <a:extLst>
              <a:ext uri="{FF2B5EF4-FFF2-40B4-BE49-F238E27FC236}">
                <a16:creationId xmlns:a16="http://schemas.microsoft.com/office/drawing/2014/main" id="{F11345B6-E162-4112-95D2-2D2CF7C165E4}"/>
              </a:ext>
            </a:extLst>
          </p:cNvPr>
          <p:cNvSpPr>
            <a:spLocks noGrp="1"/>
          </p:cNvSpPr>
          <p:nvPr>
            <p:ph idx="1"/>
          </p:nvPr>
        </p:nvSpPr>
        <p:spPr/>
        <p:txBody>
          <a:bodyPr>
            <a:normAutofit fontScale="85000" lnSpcReduction="20000"/>
          </a:bodyPr>
          <a:lstStyle/>
          <a:p>
            <a:pPr>
              <a:lnSpc>
                <a:spcPct val="107000"/>
              </a:lnSpc>
              <a:spcAft>
                <a:spcPts val="800"/>
              </a:spcAft>
            </a:pPr>
            <a:r>
              <a:rPr lang="en-UG" dirty="0">
                <a:latin typeface="Calibri" panose="020F0502020204030204" pitchFamily="34" charset="0"/>
                <a:ea typeface="Calibri" panose="020F0502020204030204" pitchFamily="34" charset="0"/>
                <a:cs typeface="Times New Roman" panose="02020603050405020304" pitchFamily="18" charset="0"/>
              </a:rPr>
              <a:t>In order to establish the status of the counterparty, credit analysts will typically use a combination of financial or accounting data and non-financial variables, as well as a number of different models, or analytical tools. Some of the methods involve a subjective approach, such as judgemental methods; others are more systematic in that they use quantitative techniques to evaluate a credit against objective benchmarks</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G" b="1" dirty="0">
                <a:latin typeface="Calibri" panose="020F0502020204030204" pitchFamily="34" charset="0"/>
                <a:ea typeface="Calibri" panose="020F0502020204030204" pitchFamily="34" charset="0"/>
                <a:cs typeface="Times New Roman" panose="02020603050405020304" pitchFamily="18" charset="0"/>
              </a:rPr>
              <a:t>Expert</a:t>
            </a:r>
            <a:r>
              <a:rPr lang="en-US" b="1" dirty="0">
                <a:latin typeface="Calibri" panose="020F0502020204030204" pitchFamily="34" charset="0"/>
                <a:ea typeface="Calibri" panose="020F0502020204030204" pitchFamily="34" charset="0"/>
                <a:cs typeface="Times New Roman" panose="02020603050405020304" pitchFamily="18" charset="0"/>
              </a:rPr>
              <a:t>/judgmental</a:t>
            </a:r>
            <a:r>
              <a:rPr lang="en-UG" b="1" dirty="0">
                <a:latin typeface="Calibri" panose="020F0502020204030204" pitchFamily="34" charset="0"/>
                <a:ea typeface="Calibri" panose="020F0502020204030204" pitchFamily="34" charset="0"/>
                <a:cs typeface="Times New Roman" panose="02020603050405020304" pitchFamily="18" charset="0"/>
              </a:rPr>
              <a:t> systems.</a:t>
            </a:r>
          </a:p>
          <a:p>
            <a:pPr>
              <a:lnSpc>
                <a:spcPct val="107000"/>
              </a:lnSpc>
              <a:spcAft>
                <a:spcPts val="800"/>
              </a:spcAft>
            </a:pPr>
            <a:r>
              <a:rPr lang="en-UG" dirty="0">
                <a:latin typeface="Calibri" panose="020F0502020204030204" pitchFamily="34" charset="0"/>
                <a:ea typeface="Calibri" panose="020F0502020204030204" pitchFamily="34" charset="0"/>
                <a:cs typeface="Times New Roman" panose="02020603050405020304" pitchFamily="18" charset="0"/>
              </a:rPr>
              <a:t>These range from the simple judgement of the credit analyst to more formal models. Some of these involve templates or processes. Expert systems or qualitative models are based on judgements as to what constitutes good and bad credit quality</a:t>
            </a:r>
            <a:r>
              <a:rPr lang="en-US" dirty="0">
                <a:latin typeface="Calibri" panose="020F0502020204030204" pitchFamily="34" charset="0"/>
                <a:ea typeface="Calibri" panose="020F0502020204030204" pitchFamily="34" charset="0"/>
                <a:cs typeface="Times New Roman" panose="02020603050405020304" pitchFamily="18" charset="0"/>
              </a:rPr>
              <a:t>. </a:t>
            </a:r>
            <a:endParaRPr lang="en-UG" dirty="0">
              <a:latin typeface="Calibri" panose="020F0502020204030204" pitchFamily="34" charset="0"/>
              <a:ea typeface="Calibri" panose="020F0502020204030204" pitchFamily="34" charset="0"/>
              <a:cs typeface="Times New Roman" panose="02020603050405020304" pitchFamily="18" charset="0"/>
            </a:endParaRPr>
          </a:p>
          <a:p>
            <a:endParaRPr lang="en-UG" dirty="0"/>
          </a:p>
        </p:txBody>
      </p:sp>
    </p:spTree>
    <p:extLst>
      <p:ext uri="{BB962C8B-B14F-4D97-AF65-F5344CB8AC3E}">
        <p14:creationId xmlns:p14="http://schemas.microsoft.com/office/powerpoint/2010/main" val="3279087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B55CA-3C4B-4C08-A13D-ECF213B44D6C}"/>
              </a:ext>
            </a:extLst>
          </p:cNvPr>
          <p:cNvSpPr>
            <a:spLocks noGrp="1"/>
          </p:cNvSpPr>
          <p:nvPr>
            <p:ph type="title"/>
          </p:nvPr>
        </p:nvSpPr>
        <p:spPr/>
        <p:txBody>
          <a:bodyPr/>
          <a:lstStyle/>
          <a:p>
            <a:r>
              <a:rPr lang="en-UG" sz="4000" b="1" dirty="0">
                <a:solidFill>
                  <a:prstClr val="black"/>
                </a:solidFill>
                <a:latin typeface="Calibri" panose="020F0502020204030204" pitchFamily="34" charset="0"/>
                <a:ea typeface="Calibri" panose="020F0502020204030204" pitchFamily="34" charset="0"/>
                <a:cs typeface="Times New Roman" panose="02020603050405020304" pitchFamily="18" charset="0"/>
              </a:rPr>
              <a:t>Credit </a:t>
            </a:r>
            <a:r>
              <a:rPr lang="en-US" sz="4000" b="1" dirty="0">
                <a:solidFill>
                  <a:prstClr val="black"/>
                </a:solidFill>
                <a:latin typeface="Calibri" panose="020F0502020204030204" pitchFamily="34" charset="0"/>
                <a:ea typeface="Calibri" panose="020F0502020204030204" pitchFamily="34" charset="0"/>
                <a:cs typeface="Times New Roman" panose="02020603050405020304" pitchFamily="18" charset="0"/>
              </a:rPr>
              <a:t>Evaluation </a:t>
            </a:r>
            <a:r>
              <a:rPr lang="en-UG" sz="4000" b="1" dirty="0">
                <a:solidFill>
                  <a:prstClr val="black"/>
                </a:solidFill>
                <a:latin typeface="Calibri" panose="020F0502020204030204" pitchFamily="34" charset="0"/>
                <a:ea typeface="Calibri" panose="020F0502020204030204" pitchFamily="34" charset="0"/>
                <a:cs typeface="Times New Roman" panose="02020603050405020304" pitchFamily="18" charset="0"/>
              </a:rPr>
              <a:t>Assessment Methods</a:t>
            </a:r>
            <a:endParaRPr lang="en-UG" dirty="0"/>
          </a:p>
        </p:txBody>
      </p:sp>
      <p:sp>
        <p:nvSpPr>
          <p:cNvPr id="3" name="Content Placeholder 2">
            <a:extLst>
              <a:ext uri="{FF2B5EF4-FFF2-40B4-BE49-F238E27FC236}">
                <a16:creationId xmlns:a16="http://schemas.microsoft.com/office/drawing/2014/main" id="{0F98DE07-F15D-4312-8BEF-805D783DCB41}"/>
              </a:ext>
            </a:extLst>
          </p:cNvPr>
          <p:cNvSpPr>
            <a:spLocks noGrp="1"/>
          </p:cNvSpPr>
          <p:nvPr>
            <p:ph idx="1"/>
          </p:nvPr>
        </p:nvSpPr>
        <p:spPr/>
        <p:txBody>
          <a:bodyPr>
            <a:normAutofit fontScale="70000" lnSpcReduction="20000"/>
          </a:bodyPr>
          <a:lstStyle/>
          <a:p>
            <a:r>
              <a:rPr lang="en-US" b="1" dirty="0"/>
              <a:t>The 5 ‘C’s Approach</a:t>
            </a: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The subjective </a:t>
            </a:r>
            <a:r>
              <a:rPr lang="en-US" dirty="0" err="1">
                <a:latin typeface="Calibri" panose="020F0502020204030204" pitchFamily="34" charset="0"/>
                <a:ea typeface="Calibri" panose="020F0502020204030204" pitchFamily="34" charset="0"/>
                <a:cs typeface="Times New Roman" panose="02020603050405020304" pitchFamily="18" charset="0"/>
              </a:rPr>
              <a:t>judgemental</a:t>
            </a:r>
            <a:r>
              <a:rPr lang="en-US" dirty="0">
                <a:latin typeface="Calibri" panose="020F0502020204030204" pitchFamily="34" charset="0"/>
                <a:ea typeface="Calibri" panose="020F0502020204030204" pitchFamily="34" charset="0"/>
                <a:cs typeface="Times New Roman" panose="02020603050405020304" pitchFamily="18" charset="0"/>
              </a:rPr>
              <a:t> approach of decision-making is an approach to evaluating credit worthiness using different variables. This is commonly </a:t>
            </a:r>
            <a:r>
              <a:rPr lang="en-US" dirty="0" err="1">
                <a:latin typeface="Calibri" panose="020F0502020204030204" pitchFamily="34" charset="0"/>
                <a:ea typeface="Calibri" panose="020F0502020204030204" pitchFamily="34" charset="0"/>
                <a:cs typeface="Times New Roman" panose="02020603050405020304" pitchFamily="18" charset="0"/>
              </a:rPr>
              <a:t>categorised</a:t>
            </a:r>
            <a:r>
              <a:rPr lang="en-US" dirty="0">
                <a:latin typeface="Calibri" panose="020F0502020204030204" pitchFamily="34" charset="0"/>
                <a:ea typeface="Calibri" panose="020F0502020204030204" pitchFamily="34" charset="0"/>
                <a:cs typeface="Times New Roman" panose="02020603050405020304" pitchFamily="18" charset="0"/>
              </a:rPr>
              <a:t> as the 5 ‘C’s of credit, namely:</a:t>
            </a:r>
            <a:endParaRPr lang="en-UG"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Character</a:t>
            </a:r>
            <a:endParaRPr lang="en-UG"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To lenders, this is the most important requisite and the most difficult to measure precisely. The financier needs to determine whether there is a willingness in the character to pay. Even if the character has the capacity to repay, his/her credit may still be declined if his willingness to pay is questionable. Empirical evidence has shown that there are some characters of high means who will not pay their instalments simply because of their influence and high standing in society. The bank will then be faced with a dilemma of balancing the valuable relationship and at the same time recovering the loan. In such cases, bankers would be prudent not to market or approve the loan in the first place.</a:t>
            </a:r>
            <a:endParaRPr lang="en-UG" dirty="0">
              <a:latin typeface="Calibri" panose="020F0502020204030204" pitchFamily="34" charset="0"/>
              <a:ea typeface="Calibri" panose="020F0502020204030204" pitchFamily="34" charset="0"/>
              <a:cs typeface="Times New Roman" panose="02020603050405020304" pitchFamily="18" charset="0"/>
            </a:endParaRPr>
          </a:p>
          <a:p>
            <a:endParaRPr lang="en-UG" b="1" dirty="0"/>
          </a:p>
        </p:txBody>
      </p:sp>
    </p:spTree>
    <p:extLst>
      <p:ext uri="{BB962C8B-B14F-4D97-AF65-F5344CB8AC3E}">
        <p14:creationId xmlns:p14="http://schemas.microsoft.com/office/powerpoint/2010/main" val="4465162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TotalTime>
  <Words>2933</Words>
  <Application>Microsoft Office PowerPoint</Application>
  <PresentationFormat>Widescreen</PresentationFormat>
  <Paragraphs>210</Paragraphs>
  <Slides>28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Arial</vt:lpstr>
      <vt:lpstr>Calibri</vt:lpstr>
      <vt:lpstr>Calibri Light</vt:lpstr>
      <vt:lpstr>Symbol</vt:lpstr>
      <vt:lpstr>Times New Roman</vt:lpstr>
      <vt:lpstr>Wingdings</vt:lpstr>
      <vt:lpstr>Office Theme</vt:lpstr>
      <vt:lpstr>BCOM – Banking and Insurance</vt:lpstr>
      <vt:lpstr>Credit Evaluation</vt:lpstr>
      <vt:lpstr>Credit Evaluation</vt:lpstr>
      <vt:lpstr>Credit Evaluation</vt:lpstr>
      <vt:lpstr>The Credit Risk Evaluation Process</vt:lpstr>
      <vt:lpstr>The Credit Risk Evaluation Process</vt:lpstr>
      <vt:lpstr>The Credit Risk Evaluation Process </vt:lpstr>
      <vt:lpstr>  Credit Evaluation Assessment Methods </vt:lpstr>
      <vt:lpstr>Credit Evaluation Assessment Methods</vt:lpstr>
      <vt:lpstr>Expert/judgmental systems</vt:lpstr>
      <vt:lpstr>Expert/judgmental systems</vt:lpstr>
      <vt:lpstr>Expert/judgmental systems</vt:lpstr>
      <vt:lpstr>Expert/judgmental systems</vt:lpstr>
      <vt:lpstr>Expert/judgmental systems</vt:lpstr>
      <vt:lpstr>Expert/judgmental systems</vt:lpstr>
      <vt:lpstr>Expert/judgmental systems</vt:lpstr>
      <vt:lpstr>Quantitative Credit Assessment Methods </vt:lpstr>
      <vt:lpstr>Credit Scoring  </vt:lpstr>
      <vt:lpstr>Credit Scoring</vt:lpstr>
      <vt:lpstr>Credit Scoring</vt:lpstr>
      <vt:lpstr>Credit Scoring</vt:lpstr>
      <vt:lpstr>Credit Ratings </vt:lpstr>
      <vt:lpstr>Credit Ratings</vt:lpstr>
      <vt:lpstr>Credit Ratings</vt:lpstr>
      <vt:lpstr>Credit Ratings</vt:lpstr>
      <vt:lpstr>Credit Ratings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10</cp:revision>
  <dcterms:created xsi:type="dcterms:W3CDTF">2025-09-15T04:36:17Z</dcterms:created>
  <dcterms:modified xsi:type="dcterms:W3CDTF">2025-10-19T06:11:02Z</dcterms:modified>
</cp:coreProperties>
</file>