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3" r:id="rId8"/>
    <p:sldId id="264" r:id="rId9"/>
    <p:sldId id="265" r:id="rId10"/>
    <p:sldId id="262" r:id="rId11"/>
    <p:sldId id="268" r:id="rId12"/>
    <p:sldId id="271" r:id="rId13"/>
    <p:sldId id="279" r:id="rId14"/>
    <p:sldId id="267" r:id="rId15"/>
    <p:sldId id="270" r:id="rId16"/>
    <p:sldId id="272" r:id="rId17"/>
    <p:sldId id="273" r:id="rId18"/>
    <p:sldId id="276" r:id="rId19"/>
    <p:sldId id="277" r:id="rId20"/>
    <p:sldId id="278" r:id="rId21"/>
    <p:sldId id="287" r:id="rId22"/>
    <p:sldId id="288" r:id="rId23"/>
    <p:sldId id="289" r:id="rId24"/>
    <p:sldId id="290" r:id="rId25"/>
    <p:sldId id="291" r:id="rId26"/>
    <p:sldId id="292" r:id="rId27"/>
    <p:sldId id="293"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80" d="100"/>
          <a:sy n="80" d="100"/>
        </p:scale>
        <p:origin x="42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4842D3D-BC54-402C-A1FF-59957D292E9E}"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06FCA6-F202-491A-A41E-DDFA57A02D9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4842D3D-BC54-402C-A1FF-59957D292E9E}"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06FCA6-F202-491A-A41E-DDFA57A02D9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4842D3D-BC54-402C-A1FF-59957D292E9E}"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06FCA6-F202-491A-A41E-DDFA57A02D9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4842D3D-BC54-402C-A1FF-59957D292E9E}"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06FCA6-F202-491A-A41E-DDFA57A02D9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842D3D-BC54-402C-A1FF-59957D292E9E}"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06FCA6-F202-491A-A41E-DDFA57A02D9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4842D3D-BC54-402C-A1FF-59957D292E9E}" type="datetimeFigureOut">
              <a:rPr lang="en-US" smtClean="0"/>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06FCA6-F202-491A-A41E-DDFA57A02D9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4842D3D-BC54-402C-A1FF-59957D292E9E}" type="datetimeFigureOut">
              <a:rPr lang="en-US" smtClean="0"/>
              <a:t>3/5/2026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06FCA6-F202-491A-A41E-DDFA57A02D9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4842D3D-BC54-402C-A1FF-59957D292E9E}" type="datetimeFigureOut">
              <a:rPr lang="en-US" smtClean="0"/>
              <a:t>3/5/2026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06FCA6-F202-491A-A41E-DDFA57A02D9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842D3D-BC54-402C-A1FF-59957D292E9E}" type="datetimeFigureOut">
              <a:rPr lang="en-US" smtClean="0"/>
              <a:t>3/5/2026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06FCA6-F202-491A-A41E-DDFA57A02D9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4842D3D-BC54-402C-A1FF-59957D292E9E}" type="datetimeFigureOut">
              <a:rPr lang="en-US" smtClean="0"/>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06FCA6-F202-491A-A41E-DDFA57A02D9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4842D3D-BC54-402C-A1FF-59957D292E9E}" type="datetimeFigureOut">
              <a:rPr lang="en-US" smtClean="0"/>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06FCA6-F202-491A-A41E-DDFA57A02D9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842D3D-BC54-402C-A1FF-59957D292E9E}" type="datetimeFigureOut">
              <a:rPr lang="en-US" smtClean="0"/>
              <a:t>3/5/2026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06FCA6-F202-491A-A41E-DDFA57A02D9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archive.bou.or.ug/bou/about/mgmt_board/board_committees.html" TargetMode="External"/><Relationship Id="rId2" Type="http://schemas.openxmlformats.org/officeDocument/2006/relationships/hyperlink" Target="https://archive.bou.or.ug/bou/bou-downloads/publications/special_pubs/2014/BOU-Macro-structure-2014.pdf" TargetMode="External"/><Relationship Id="rId1" Type="http://schemas.openxmlformats.org/officeDocument/2006/relationships/slideLayout" Target="../slideLayouts/slideLayout2.xml"/><Relationship Id="rId5" Type="http://schemas.openxmlformats.org/officeDocument/2006/relationships/hyperlink" Target="https://archive.bou.or.ug/bou/about/functions_depts.html" TargetMode="External"/><Relationship Id="rId4" Type="http://schemas.openxmlformats.org/officeDocument/2006/relationships/hyperlink" Target="https://archive.bou.or.ug/bou/about/mgmt_board/mgnt_committees.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1981199"/>
          </a:xfrm>
        </p:spPr>
        <p:txBody>
          <a:bodyPr/>
          <a:lstStyle/>
          <a:p>
            <a:r>
              <a:rPr lang="en-US" dirty="0"/>
              <a:t>ROLES OF CENTRAL BANKING</a:t>
            </a:r>
          </a:p>
        </p:txBody>
      </p:sp>
      <p:sp>
        <p:nvSpPr>
          <p:cNvPr id="3" name="Subtitle 2"/>
          <p:cNvSpPr>
            <a:spLocks noGrp="1"/>
          </p:cNvSpPr>
          <p:nvPr>
            <p:ph type="subTitle" idx="1"/>
          </p:nvPr>
        </p:nvSpPr>
        <p:spPr>
          <a:xfrm>
            <a:off x="609600" y="2057400"/>
            <a:ext cx="8001000" cy="3581400"/>
          </a:xfrm>
        </p:spPr>
        <p:txBody>
          <a:bodyPr>
            <a:normAutofit/>
          </a:bodyPr>
          <a:lstStyle/>
          <a:p>
            <a:r>
              <a:rPr lang="en-US" b="1" dirty="0"/>
              <a:t>1. Currency Regulation</a:t>
            </a:r>
          </a:p>
          <a:p>
            <a:r>
              <a:rPr lang="en-US" dirty="0"/>
              <a:t>Central banks have the monopoly of issuing notes, and these notes issued by central banks act as legal tender of money. Each central bank has an issue department that issues coins and notes to commercial banks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  of central bank</a:t>
            </a:r>
          </a:p>
        </p:txBody>
      </p:sp>
      <p:sp>
        <p:nvSpPr>
          <p:cNvPr id="3" name="Content Placeholder 2"/>
          <p:cNvSpPr>
            <a:spLocks noGrp="1"/>
          </p:cNvSpPr>
          <p:nvPr>
            <p:ph idx="1"/>
          </p:nvPr>
        </p:nvSpPr>
        <p:spPr/>
        <p:txBody>
          <a:bodyPr/>
          <a:lstStyle/>
          <a:p>
            <a:r>
              <a:rPr lang="en-US" dirty="0"/>
              <a:t>Maintain internal value of Currency</a:t>
            </a:r>
          </a:p>
          <a:p>
            <a:r>
              <a:rPr lang="en-US" dirty="0"/>
              <a:t>Promote financial institutions</a:t>
            </a:r>
          </a:p>
          <a:p>
            <a:r>
              <a:rPr lang="en-US" dirty="0"/>
              <a:t>Preserve the external value of money</a:t>
            </a:r>
          </a:p>
          <a:p>
            <a:r>
              <a:rPr lang="en-US" dirty="0"/>
              <a:t>Ensure price stability</a:t>
            </a:r>
          </a:p>
          <a:p>
            <a:r>
              <a:rPr lang="en-US" dirty="0"/>
              <a:t>Promote economic growth</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a:sym typeface="+mn-ea"/>
              </a:rPr>
              <a:t>inflation targeting</a:t>
            </a:r>
            <a:r>
              <a:rPr lang="en-US" altLang="en-US"/>
              <a:t>                                       </a:t>
            </a:r>
          </a:p>
        </p:txBody>
      </p:sp>
      <p:sp>
        <p:nvSpPr>
          <p:cNvPr id="3" name="Content Placeholder 2"/>
          <p:cNvSpPr>
            <a:spLocks noGrp="1"/>
          </p:cNvSpPr>
          <p:nvPr>
            <p:ph idx="1"/>
          </p:nvPr>
        </p:nvSpPr>
        <p:spPr/>
        <p:txBody>
          <a:bodyPr/>
          <a:lstStyle/>
          <a:p>
            <a:r>
              <a:rPr lang="en-US" altLang="en-US"/>
              <a:t>Inflation targeting—a framework for monetary policy that commits the central bank to achieving low inflation—has enjoyed considerable success among industrial countries in helping to maintain price stability.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en-US">
                <a:sym typeface="+mn-ea"/>
              </a:rPr>
              <a:t>Key concepts necessary for inflation targeting . </a:t>
            </a:r>
            <a:endParaRPr lang="en-US"/>
          </a:p>
        </p:txBody>
      </p:sp>
      <p:sp>
        <p:nvSpPr>
          <p:cNvPr id="3" name="Content Placeholder 2"/>
          <p:cNvSpPr>
            <a:spLocks noGrp="1"/>
          </p:cNvSpPr>
          <p:nvPr>
            <p:ph idx="1"/>
          </p:nvPr>
        </p:nvSpPr>
        <p:spPr/>
        <p:txBody>
          <a:bodyPr/>
          <a:lstStyle/>
          <a:p>
            <a:r>
              <a:rPr lang="en-US" altLang="en-US" dirty="0"/>
              <a:t>Central bank independence</a:t>
            </a:r>
          </a:p>
          <a:p>
            <a:r>
              <a:rPr lang="en-US" altLang="en-US" dirty="0"/>
              <a:t>Credibility</a:t>
            </a:r>
          </a:p>
          <a:p>
            <a:r>
              <a:rPr lang="en-US" altLang="en-US" dirty="0"/>
              <a:t>Transparency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a:t>Intermediate targeting</a:t>
            </a:r>
          </a:p>
        </p:txBody>
      </p:sp>
      <p:sp>
        <p:nvSpPr>
          <p:cNvPr id="3" name="Content Placeholder 2"/>
          <p:cNvSpPr>
            <a:spLocks noGrp="1"/>
          </p:cNvSpPr>
          <p:nvPr>
            <p:ph idx="1"/>
          </p:nvPr>
        </p:nvSpPr>
        <p:spPr/>
        <p:txBody>
          <a:bodyPr/>
          <a:lstStyle/>
          <a:p>
            <a:r>
              <a:rPr lang="en-US" dirty="0"/>
              <a:t>An intermediate target is a variable, such as money supply or exchange rates, that a central bank influences to indirectly achieve its ultimate economic goals </a:t>
            </a:r>
            <a:r>
              <a:rPr lang="en-US" dirty="0" err="1"/>
              <a:t>ie</a:t>
            </a:r>
            <a:endParaRPr lang="en-US" altLang="en-US" dirty="0"/>
          </a:p>
          <a:p>
            <a:r>
              <a:rPr lang="en-US" altLang="en-US" dirty="0"/>
              <a:t>Credit</a:t>
            </a:r>
          </a:p>
          <a:p>
            <a:r>
              <a:rPr lang="en-US" altLang="en-US" dirty="0"/>
              <a:t>Exchange rate</a:t>
            </a:r>
          </a:p>
          <a:p>
            <a:r>
              <a:rPr lang="en-US" altLang="en-US" dirty="0"/>
              <a:t>Asset prices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Formulation of Monetary policy</a:t>
            </a:r>
          </a:p>
        </p:txBody>
      </p:sp>
      <p:sp>
        <p:nvSpPr>
          <p:cNvPr id="3" name="Content Placeholder 2"/>
          <p:cNvSpPr>
            <a:spLocks noGrp="1"/>
          </p:cNvSpPr>
          <p:nvPr>
            <p:ph idx="1"/>
          </p:nvPr>
        </p:nvSpPr>
        <p:spPr/>
        <p:txBody>
          <a:bodyPr>
            <a:normAutofit fontScale="85000" lnSpcReduction="10000"/>
          </a:bodyPr>
          <a:lstStyle/>
          <a:p>
            <a:pPr marL="0" indent="0">
              <a:buNone/>
            </a:pPr>
            <a:r>
              <a:rPr lang="en-US" altLang="en-US" dirty="0"/>
              <a:t>Monetary policy is conducted in a changing</a:t>
            </a:r>
          </a:p>
          <a:p>
            <a:pPr marL="0" indent="0">
              <a:buNone/>
            </a:pPr>
            <a:r>
              <a:rPr lang="en-US" altLang="en-US" dirty="0"/>
              <a:t>economic environment involving a degree of uncertainty.</a:t>
            </a:r>
          </a:p>
          <a:p>
            <a:pPr marL="0" indent="0">
              <a:buNone/>
            </a:pPr>
            <a:r>
              <a:rPr lang="en-US" altLang="en-US" dirty="0"/>
              <a:t>The monetary policy formulation process</a:t>
            </a:r>
          </a:p>
          <a:p>
            <a:r>
              <a:rPr lang="en-US" altLang="en-US" dirty="0"/>
              <a:t>Organ for Monetary Policy committee –BOU in Uganda.</a:t>
            </a:r>
          </a:p>
          <a:p>
            <a:r>
              <a:rPr lang="en-US" altLang="en-US" dirty="0"/>
              <a:t>Use of information (international, </a:t>
            </a:r>
            <a:r>
              <a:rPr lang="en-US" altLang="en-US" dirty="0" err="1"/>
              <a:t>labour</a:t>
            </a:r>
            <a:r>
              <a:rPr lang="en-US" altLang="en-US" dirty="0"/>
              <a:t> market, real sector </a:t>
            </a:r>
            <a:r>
              <a:rPr lang="en-US" altLang="en-US" dirty="0" err="1"/>
              <a:t>e.t.c</a:t>
            </a:r>
            <a:r>
              <a:rPr lang="en-US" altLang="en-US" dirty="0"/>
              <a:t>)</a:t>
            </a:r>
          </a:p>
          <a:p>
            <a:r>
              <a:rPr lang="en-US" altLang="en-US" dirty="0"/>
              <a:t>Meetings to discuss on the information provided</a:t>
            </a:r>
          </a:p>
          <a:p>
            <a:r>
              <a:rPr lang="en-US" altLang="en-US" dirty="0"/>
              <a:t>Decision should be informed (on the 3rd day)</a:t>
            </a:r>
          </a:p>
          <a:p>
            <a:r>
              <a:rPr lang="en-US" altLang="en-US" dirty="0"/>
              <a:t>Communication of the decision to the public (on the 4th day)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a:t>MONETARY POLICY</a:t>
            </a:r>
          </a:p>
        </p:txBody>
      </p:sp>
      <p:sp>
        <p:nvSpPr>
          <p:cNvPr id="3" name="Content Placeholder 2"/>
          <p:cNvSpPr>
            <a:spLocks noGrp="1"/>
          </p:cNvSpPr>
          <p:nvPr>
            <p:ph idx="1"/>
          </p:nvPr>
        </p:nvSpPr>
        <p:spPr/>
        <p:txBody>
          <a:bodyPr/>
          <a:lstStyle/>
          <a:p>
            <a:pPr marL="0" indent="0">
              <a:buNone/>
            </a:pPr>
            <a:r>
              <a:rPr lang="en-US" altLang="en-US"/>
              <a:t>Objectives</a:t>
            </a:r>
          </a:p>
          <a:p>
            <a:pPr marL="0" indent="0">
              <a:buNone/>
            </a:pPr>
            <a:r>
              <a:rPr lang="en-US" altLang="en-US"/>
              <a:t>Economic growth</a:t>
            </a:r>
          </a:p>
          <a:p>
            <a:pPr marL="0" indent="0">
              <a:buNone/>
            </a:pPr>
            <a:r>
              <a:rPr lang="en-US" altLang="en-US"/>
              <a:t>exchange rate stability</a:t>
            </a:r>
          </a:p>
          <a:p>
            <a:pPr marL="0" indent="0">
              <a:buNone/>
            </a:pPr>
            <a:r>
              <a:rPr lang="en-US" altLang="en-US"/>
              <a:t>Price stability</a:t>
            </a:r>
          </a:p>
          <a:p>
            <a:pPr marL="0" indent="0">
              <a:buNone/>
            </a:pPr>
            <a:r>
              <a:rPr lang="en-US" altLang="en-US"/>
              <a:t>Full employment</a:t>
            </a:r>
          </a:p>
          <a:p>
            <a:pPr marL="0" indent="0">
              <a:buNone/>
            </a:pPr>
            <a:r>
              <a:rPr lang="en-US" altLang="en-US"/>
              <a:t>credit control</a:t>
            </a:r>
          </a:p>
          <a:p>
            <a:pPr marL="0" indent="0">
              <a:buNone/>
            </a:pPr>
            <a:r>
              <a:rPr lang="en-US" altLang="en-US"/>
              <a:t>Reduction of income and wealth inequalities.</a:t>
            </a:r>
          </a:p>
          <a:p>
            <a:pPr marL="0" indent="0">
              <a:buNone/>
            </a:pPr>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en-US"/>
              <a:t>Information necessary for formulation</a:t>
            </a:r>
          </a:p>
        </p:txBody>
      </p:sp>
      <p:sp>
        <p:nvSpPr>
          <p:cNvPr id="3" name="Content Placeholder 2"/>
          <p:cNvSpPr>
            <a:spLocks noGrp="1"/>
          </p:cNvSpPr>
          <p:nvPr>
            <p:ph idx="1"/>
          </p:nvPr>
        </p:nvSpPr>
        <p:spPr/>
        <p:txBody>
          <a:bodyPr>
            <a:normAutofit/>
          </a:bodyPr>
          <a:lstStyle/>
          <a:p>
            <a:r>
              <a:rPr lang="en-US" altLang="en-US"/>
              <a:t>Unemployment in the country</a:t>
            </a:r>
          </a:p>
          <a:p>
            <a:r>
              <a:rPr lang="en-US" altLang="en-US"/>
              <a:t>Export performance</a:t>
            </a:r>
          </a:p>
          <a:p>
            <a:r>
              <a:rPr lang="en-US" altLang="en-US"/>
              <a:t>Money and credit in economy</a:t>
            </a:r>
          </a:p>
          <a:p>
            <a:r>
              <a:rPr lang="en-US" altLang="en-US"/>
              <a:t>Demand and supply in the country </a:t>
            </a:r>
          </a:p>
          <a:p>
            <a:r>
              <a:rPr lang="en-US" altLang="en-US"/>
              <a:t>international enveronment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en-US"/>
              <a:t>Monetary Policy Obstacles in Developing Countries</a:t>
            </a:r>
          </a:p>
        </p:txBody>
      </p:sp>
      <p:sp>
        <p:nvSpPr>
          <p:cNvPr id="3" name="Content Placeholder 2"/>
          <p:cNvSpPr>
            <a:spLocks noGrp="1"/>
          </p:cNvSpPr>
          <p:nvPr>
            <p:ph idx="1"/>
          </p:nvPr>
        </p:nvSpPr>
        <p:spPr/>
        <p:txBody>
          <a:bodyPr>
            <a:normAutofit fontScale="85000" lnSpcReduction="20000"/>
          </a:bodyPr>
          <a:lstStyle/>
          <a:p>
            <a:r>
              <a:rPr lang="en-US" altLang="en-US" dirty="0"/>
              <a:t>Absence of sufficiently liquid government bond markets</a:t>
            </a:r>
          </a:p>
          <a:p>
            <a:r>
              <a:rPr lang="en-US" altLang="en-US" dirty="0"/>
              <a:t>A rapidly changing economy </a:t>
            </a:r>
          </a:p>
          <a:p>
            <a:r>
              <a:rPr lang="en-US" altLang="en-US" dirty="0"/>
              <a:t>Rapid financial innovation that frequently changes the definition of money,</a:t>
            </a:r>
            <a:r>
              <a:rPr lang="en-US" b="1" dirty="0"/>
              <a:t> Financial innovation</a:t>
            </a:r>
            <a:r>
              <a:rPr lang="en-US" dirty="0"/>
              <a:t> is </a:t>
            </a:r>
            <a:r>
              <a:rPr lang="en-US" b="1" dirty="0"/>
              <a:t>changing</a:t>
            </a:r>
            <a:r>
              <a:rPr lang="en-US" dirty="0"/>
              <a:t> how people save, borrow, invest, and pay through fintech, mobile banking, and online payments.</a:t>
            </a:r>
            <a:endParaRPr lang="en-US" altLang="en-US" dirty="0"/>
          </a:p>
          <a:p>
            <a:r>
              <a:rPr lang="en-US" altLang="en-US" dirty="0"/>
              <a:t>Poor track record in controlling inflation in the past making monetary policy intentions less credible</a:t>
            </a:r>
          </a:p>
          <a:p>
            <a:r>
              <a:rPr lang="en-US" altLang="en-US" dirty="0"/>
              <a:t>An unwillingness of governments to grant genuine independence to the central bank</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a:t>Contractionary  monetary policy</a:t>
            </a:r>
          </a:p>
        </p:txBody>
      </p:sp>
      <p:sp>
        <p:nvSpPr>
          <p:cNvPr id="3" name="Content Placeholder 2"/>
          <p:cNvSpPr>
            <a:spLocks noGrp="1"/>
          </p:cNvSpPr>
          <p:nvPr>
            <p:ph idx="1"/>
          </p:nvPr>
        </p:nvSpPr>
        <p:spPr/>
        <p:txBody>
          <a:bodyPr/>
          <a:lstStyle/>
          <a:p>
            <a:r>
              <a:rPr lang="en-US" altLang="en-US"/>
              <a:t>The goal of a contractionary monetary policy is to decrease the money supply in the economy. It can be achieved by raising interest rates, selling government bonds, and increasing the reserve requirements for banks.</a:t>
            </a:r>
          </a:p>
          <a:p>
            <a:r>
              <a:rPr lang="en-US" altLang="en-US"/>
              <a:t>The contractionary policy is utilized when the government wants to control inflation levels.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a:t>b)Expansionary Monetary Policy</a:t>
            </a:r>
          </a:p>
        </p:txBody>
      </p:sp>
      <p:sp>
        <p:nvSpPr>
          <p:cNvPr id="3" name="Content Placeholder 2"/>
          <p:cNvSpPr>
            <a:spLocks noGrp="1"/>
          </p:cNvSpPr>
          <p:nvPr>
            <p:ph idx="1"/>
          </p:nvPr>
        </p:nvSpPr>
        <p:spPr/>
        <p:txBody>
          <a:bodyPr/>
          <a:lstStyle/>
          <a:p>
            <a:r>
              <a:rPr lang="en-US" altLang="en-US"/>
              <a:t>This is a monetary policy that aims to increase the money supply in the economy by decreasing interest rates, purchasing government securities by central banks, and lowering the reserve requirements for banks. </a:t>
            </a:r>
          </a:p>
          <a:p>
            <a:r>
              <a:rPr lang="en-US" altLang="en-US"/>
              <a:t>The overall goal of the expansionary monetary policy is to fuel economic growth. However, it can also possibly lead to higher inflation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2. Control of Commercial Banks</a:t>
            </a:r>
            <a:br>
              <a:rPr lang="en-US" b="1" dirty="0"/>
            </a:br>
            <a:endParaRPr lang="en-US" dirty="0"/>
          </a:p>
        </p:txBody>
      </p:sp>
      <p:sp>
        <p:nvSpPr>
          <p:cNvPr id="3" name="Content Placeholder 2"/>
          <p:cNvSpPr>
            <a:spLocks noGrp="1"/>
          </p:cNvSpPr>
          <p:nvPr>
            <p:ph idx="1"/>
          </p:nvPr>
        </p:nvSpPr>
        <p:spPr/>
        <p:txBody>
          <a:bodyPr/>
          <a:lstStyle/>
          <a:p>
            <a:r>
              <a:rPr lang="en-US" dirty="0"/>
              <a:t>All commercial banks are obligated to prepare and submit a report of their undertaking to the central bank after a given period of time. These statistics are important in decision-making in the finance sector.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a:t>TOOLS OF MONETARY policy</a:t>
            </a:r>
          </a:p>
        </p:txBody>
      </p:sp>
      <p:sp>
        <p:nvSpPr>
          <p:cNvPr id="3" name="Content Placeholder 2"/>
          <p:cNvSpPr>
            <a:spLocks noGrp="1"/>
          </p:cNvSpPr>
          <p:nvPr>
            <p:ph idx="1"/>
          </p:nvPr>
        </p:nvSpPr>
        <p:spPr/>
        <p:txBody>
          <a:bodyPr/>
          <a:lstStyle/>
          <a:p>
            <a:pPr marL="0" indent="0">
              <a:buNone/>
            </a:pPr>
            <a:r>
              <a:rPr lang="en-US"/>
              <a:t>Quantitative tools</a:t>
            </a:r>
          </a:p>
          <a:p>
            <a:r>
              <a:rPr lang="en-US"/>
              <a:t>Reserve ratio requirements(RRR)</a:t>
            </a:r>
          </a:p>
          <a:p>
            <a:r>
              <a:rPr lang="en-US"/>
              <a:t>Open market operations.(OMO)</a:t>
            </a:r>
          </a:p>
          <a:p>
            <a:r>
              <a:rPr lang="en-US"/>
              <a:t>Discount rate</a:t>
            </a:r>
          </a:p>
          <a:p>
            <a:pPr marL="0" indent="0">
              <a:buNone/>
            </a:pP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OMO</a:t>
            </a:r>
          </a:p>
        </p:txBody>
      </p:sp>
      <p:sp>
        <p:nvSpPr>
          <p:cNvPr id="3" name="Content Placeholder 2"/>
          <p:cNvSpPr>
            <a:spLocks noGrp="1"/>
          </p:cNvSpPr>
          <p:nvPr>
            <p:ph idx="1"/>
          </p:nvPr>
        </p:nvSpPr>
        <p:spPr/>
        <p:txBody>
          <a:bodyPr/>
          <a:lstStyle/>
          <a:p>
            <a:r>
              <a:rPr lang="en-US"/>
              <a:t>Purchase and sale of eligible  securities by central bank.</a:t>
            </a:r>
          </a:p>
          <a:p>
            <a:r>
              <a:rPr lang="en-US"/>
              <a:t>At inflation and boom ,the central bank sells securities in open market and withdrwals the surplus from caculations.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RRR</a:t>
            </a:r>
          </a:p>
        </p:txBody>
      </p:sp>
      <p:sp>
        <p:nvSpPr>
          <p:cNvPr id="3" name="Content Placeholder 2"/>
          <p:cNvSpPr>
            <a:spLocks noGrp="1"/>
          </p:cNvSpPr>
          <p:nvPr>
            <p:ph idx="1"/>
          </p:nvPr>
        </p:nvSpPr>
        <p:spPr/>
        <p:txBody>
          <a:bodyPr>
            <a:normAutofit lnSpcReduction="10000"/>
          </a:bodyPr>
          <a:lstStyle/>
          <a:p>
            <a:r>
              <a:rPr lang="en-US"/>
              <a:t>Through this policy central bank determines that a certain proportion of cash deposit from commercial banks is to be deposited with central bank.</a:t>
            </a:r>
          </a:p>
          <a:p>
            <a:r>
              <a:rPr lang="en-US"/>
              <a:t>If central bank wants to reduce money Supply it increases the reserve ratio rquirements.</a:t>
            </a:r>
          </a:p>
          <a:p>
            <a:r>
              <a:rPr lang="en-US"/>
              <a:t>if central bank wants to increase money supply ,it reduces the reserve ratios requirement.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Discount rate</a:t>
            </a:r>
          </a:p>
        </p:txBody>
      </p:sp>
      <p:sp>
        <p:nvSpPr>
          <p:cNvPr id="3" name="Content Placeholder 2"/>
          <p:cNvSpPr>
            <a:spLocks noGrp="1"/>
          </p:cNvSpPr>
          <p:nvPr>
            <p:ph idx="1"/>
          </p:nvPr>
        </p:nvSpPr>
        <p:spPr/>
        <p:txBody>
          <a:bodyPr/>
          <a:lstStyle/>
          <a:p>
            <a:r>
              <a:rPr lang="en-US" dirty="0"/>
              <a:t>it is the rate at which central bank rediscount first class bills </a:t>
            </a:r>
            <a:r>
              <a:rPr lang="en-US" dirty="0" err="1"/>
              <a:t>eg</a:t>
            </a:r>
            <a:r>
              <a:rPr lang="en-US" dirty="0"/>
              <a:t> treasury bills</a:t>
            </a:r>
          </a:p>
          <a:p>
            <a:r>
              <a:rPr lang="en-US" dirty="0"/>
              <a:t>During the inflation ,central bank raises interest rate.</a:t>
            </a:r>
          </a:p>
          <a:p>
            <a:r>
              <a:rPr lang="en-US" dirty="0"/>
              <a:t>During the deflation and depression central bank lowers  the bank rate.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Qualitative tools</a:t>
            </a:r>
          </a:p>
        </p:txBody>
      </p:sp>
      <p:sp>
        <p:nvSpPr>
          <p:cNvPr id="3" name="Content Placeholder 2"/>
          <p:cNvSpPr>
            <a:spLocks noGrp="1"/>
          </p:cNvSpPr>
          <p:nvPr>
            <p:ph idx="1"/>
          </p:nvPr>
        </p:nvSpPr>
        <p:spPr/>
        <p:txBody>
          <a:bodyPr/>
          <a:lstStyle/>
          <a:p>
            <a:r>
              <a:rPr lang="en-US"/>
              <a:t>Direct action</a:t>
            </a:r>
          </a:p>
          <a:p>
            <a:r>
              <a:rPr lang="en-US"/>
              <a:t>Publicity</a:t>
            </a:r>
          </a:p>
          <a:p>
            <a:r>
              <a:rPr lang="en-US"/>
              <a:t>Moral suasion</a:t>
            </a:r>
          </a:p>
          <a:p>
            <a:endParaRPr lang="en-US"/>
          </a:p>
          <a:p>
            <a:pPr marL="0" indent="0">
              <a:buNone/>
            </a:pPr>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Direct action</a:t>
            </a:r>
          </a:p>
        </p:txBody>
      </p:sp>
      <p:sp>
        <p:nvSpPr>
          <p:cNvPr id="3" name="Content Placeholder 2"/>
          <p:cNvSpPr>
            <a:spLocks noGrp="1"/>
          </p:cNvSpPr>
          <p:nvPr>
            <p:ph idx="1"/>
          </p:nvPr>
        </p:nvSpPr>
        <p:spPr/>
        <p:txBody>
          <a:bodyPr/>
          <a:lstStyle/>
          <a:p>
            <a:r>
              <a:rPr lang="en-US"/>
              <a:t>This method can be applied when the previous method falls.As it is now assumed that commercial banks has be come a threat to the policy in spite of moral suasion.ie they keep on giving loan as usual and the central bank has to take action.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Publicity</a:t>
            </a:r>
          </a:p>
        </p:txBody>
      </p:sp>
      <p:sp>
        <p:nvSpPr>
          <p:cNvPr id="3" name="Content Placeholder 2"/>
          <p:cNvSpPr>
            <a:spLocks noGrp="1"/>
          </p:cNvSpPr>
          <p:nvPr>
            <p:ph idx="1"/>
          </p:nvPr>
        </p:nvSpPr>
        <p:spPr/>
        <p:txBody>
          <a:bodyPr/>
          <a:lstStyle/>
          <a:p>
            <a:r>
              <a:rPr lang="en-US"/>
              <a:t>From time to time central bank publishes detalis concerning commercial banks.</a:t>
            </a:r>
          </a:p>
          <a:p>
            <a:r>
              <a:rPr lang="en-US"/>
              <a:t>The central bank refers to such measures specially when there is inflation period is getting worse.Central bank does it to create awareness were the money has gone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moral suasion</a:t>
            </a:r>
          </a:p>
        </p:txBody>
      </p:sp>
      <p:sp>
        <p:nvSpPr>
          <p:cNvPr id="3" name="Content Placeholder 2"/>
          <p:cNvSpPr>
            <a:spLocks noGrp="1"/>
          </p:cNvSpPr>
          <p:nvPr>
            <p:ph idx="1"/>
          </p:nvPr>
        </p:nvSpPr>
        <p:spPr/>
        <p:txBody>
          <a:bodyPr/>
          <a:lstStyle/>
          <a:p>
            <a:r>
              <a:rPr lang="en-US"/>
              <a:t>moral suasion means persuasion and request.</a:t>
            </a:r>
          </a:p>
          <a:p>
            <a:r>
              <a:rPr lang="en-US"/>
              <a:t>To arrest inflationary situation central bank persuades and request the commercial banks to refrain from giving loans for speculatative and non essential purposes and reverse is true.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3. Banker, Fiscal Agent, and Adviser to the Government</a:t>
            </a:r>
            <a:br>
              <a:rPr lang="en-US" b="1" dirty="0"/>
            </a:br>
            <a:endParaRPr lang="en-US" dirty="0"/>
          </a:p>
        </p:txBody>
      </p:sp>
      <p:sp>
        <p:nvSpPr>
          <p:cNvPr id="3" name="Content Placeholder 2"/>
          <p:cNvSpPr>
            <a:spLocks noGrp="1"/>
          </p:cNvSpPr>
          <p:nvPr>
            <p:ph idx="1"/>
          </p:nvPr>
        </p:nvSpPr>
        <p:spPr/>
        <p:txBody>
          <a:bodyPr/>
          <a:lstStyle/>
          <a:p>
            <a:r>
              <a:rPr lang="en-US" dirty="0"/>
              <a:t>The central bank receives deposits on behalf of the government from sources such as income tax and foreign aid. It also makes payments on behalf of the government. Moreover, the central bank advises the government on economic and monetary matters such as inflation and deficit financing.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4. Controller of Credit</a:t>
            </a:r>
            <a:br>
              <a:rPr lang="en-US" b="1" dirty="0"/>
            </a:br>
            <a:endParaRPr lang="en-US" dirty="0"/>
          </a:p>
        </p:txBody>
      </p:sp>
      <p:sp>
        <p:nvSpPr>
          <p:cNvPr id="3" name="Content Placeholder 2"/>
          <p:cNvSpPr>
            <a:spLocks noGrp="1"/>
          </p:cNvSpPr>
          <p:nvPr>
            <p:ph idx="1"/>
          </p:nvPr>
        </p:nvSpPr>
        <p:spPr/>
        <p:txBody>
          <a:bodyPr/>
          <a:lstStyle/>
          <a:p>
            <a:r>
              <a:rPr lang="en-US" dirty="0"/>
              <a:t>The control of credit is realized through the use of the monetary policy. The central bank controls the credit creation power of commercial banks to curb inflationary and deflationary pressures on the economy.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5. Custodian of Cash Reserves of Commercial Banks</a:t>
            </a:r>
            <a:br>
              <a:rPr lang="en-US" b="1" dirty="0"/>
            </a:br>
            <a:endParaRPr lang="en-US" dirty="0"/>
          </a:p>
        </p:txBody>
      </p:sp>
      <p:sp>
        <p:nvSpPr>
          <p:cNvPr id="3" name="Content Placeholder 2"/>
          <p:cNvSpPr>
            <a:spLocks noGrp="1"/>
          </p:cNvSpPr>
          <p:nvPr>
            <p:ph idx="1"/>
          </p:nvPr>
        </p:nvSpPr>
        <p:spPr/>
        <p:txBody>
          <a:bodyPr/>
          <a:lstStyle/>
          <a:p>
            <a:r>
              <a:rPr lang="en-US" dirty="0"/>
              <a:t>The law requires that commercial banks keep a particular percentage of reserves in the central bank. It is on this basis that the central bank transfers money from one bank to another to facilitate the clearance of </a:t>
            </a:r>
            <a:r>
              <a:rPr lang="en-US" dirty="0" err="1"/>
              <a:t>cheques</a:t>
            </a:r>
            <a:r>
              <a:rPr lang="en-US" dirty="0"/>
              <a:t>. A central bank is, therefore, a bank to commercial banks.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6. Lender of Last Resort</a:t>
            </a:r>
            <a:br>
              <a:rPr lang="en-US" b="1" dirty="0"/>
            </a:br>
            <a:endParaRPr lang="en-US" dirty="0"/>
          </a:p>
        </p:txBody>
      </p:sp>
      <p:sp>
        <p:nvSpPr>
          <p:cNvPr id="3" name="Content Placeholder 2"/>
          <p:cNvSpPr>
            <a:spLocks noGrp="1"/>
          </p:cNvSpPr>
          <p:nvPr>
            <p:ph idx="1"/>
          </p:nvPr>
        </p:nvSpPr>
        <p:spPr/>
        <p:txBody>
          <a:bodyPr/>
          <a:lstStyle/>
          <a:p>
            <a:r>
              <a:rPr lang="en-US" dirty="0"/>
              <a:t>Commercial banks normally borrow from discount houses. However, during times of financial problems, they can seek funds from the central bank by borrowing at the market rate instead of the bank rates given by discount houses.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Governance and </a:t>
            </a:r>
            <a:r>
              <a:rPr lang="en-US" b="1" dirty="0" err="1"/>
              <a:t>Organisation</a:t>
            </a:r>
            <a:r>
              <a:rPr lang="en-US" b="1" dirty="0"/>
              <a:t> of the Bank</a:t>
            </a:r>
            <a:br>
              <a:rPr lang="en-US" b="1" dirty="0"/>
            </a:br>
            <a:endParaRPr lang="en-US" dirty="0"/>
          </a:p>
        </p:txBody>
      </p:sp>
      <p:sp>
        <p:nvSpPr>
          <p:cNvPr id="3" name="Content Placeholder 2"/>
          <p:cNvSpPr>
            <a:spLocks noGrp="1"/>
          </p:cNvSpPr>
          <p:nvPr>
            <p:ph idx="1"/>
          </p:nvPr>
        </p:nvSpPr>
        <p:spPr/>
        <p:txBody>
          <a:bodyPr/>
          <a:lstStyle/>
          <a:p>
            <a:r>
              <a:rPr lang="en-US" dirty="0"/>
              <a:t>According to Article 161 of the Constitution of the Republic of Uganda, the authority of the Bank of Uganda shall vest in a Board which shall consist of a Governor, a Deputy Governor and not more than five other members.</a:t>
            </a:r>
            <a:br>
              <a:rPr lang="en-US" dirty="0"/>
            </a:br>
            <a:r>
              <a:rPr lang="en-US" dirty="0"/>
              <a:t>The Governor and Deputy Governor are appointed by the President with the approval of Parliament.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t>
            </a:r>
          </a:p>
        </p:txBody>
      </p:sp>
      <p:sp>
        <p:nvSpPr>
          <p:cNvPr id="3" name="Content Placeholder 2"/>
          <p:cNvSpPr>
            <a:spLocks noGrp="1"/>
          </p:cNvSpPr>
          <p:nvPr>
            <p:ph idx="1"/>
          </p:nvPr>
        </p:nvSpPr>
        <p:spPr/>
        <p:txBody>
          <a:bodyPr/>
          <a:lstStyle/>
          <a:p>
            <a:pPr marL="0" indent="0">
              <a:buNone/>
            </a:pPr>
            <a:r>
              <a:rPr lang="en-US" dirty="0"/>
              <a:t>They serve a five year term and are eligible for re- appointment.</a:t>
            </a:r>
          </a:p>
          <a:p>
            <a:r>
              <a:rPr lang="en-US" dirty="0"/>
              <a:t>The office of Governor and Deputy Governor shall each be a public office and the Governor and Deputy Governor shall respectively be Chairperson and Deputy Chairperson of the Board of Directors.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Organization</a:t>
            </a:r>
          </a:p>
        </p:txBody>
      </p:sp>
      <p:sp>
        <p:nvSpPr>
          <p:cNvPr id="3" name="Content Placeholder 2"/>
          <p:cNvSpPr>
            <a:spLocks noGrp="1"/>
          </p:cNvSpPr>
          <p:nvPr>
            <p:ph idx="1"/>
          </p:nvPr>
        </p:nvSpPr>
        <p:spPr/>
        <p:txBody>
          <a:bodyPr/>
          <a:lstStyle/>
          <a:p>
            <a:r>
              <a:rPr lang="en-US" dirty="0"/>
              <a:t>The Board has vested the management and administration of the bank in:</a:t>
            </a:r>
            <a:br>
              <a:rPr lang="en-US" dirty="0"/>
            </a:br>
            <a:r>
              <a:rPr lang="en-US" dirty="0"/>
              <a:t>1) </a:t>
            </a:r>
            <a:r>
              <a:rPr lang="en-US" dirty="0">
                <a:hlinkClick r:id="rId2" tooltip="Current Management Structure"/>
              </a:rPr>
              <a:t>Current Management Structure</a:t>
            </a:r>
            <a:br>
              <a:rPr lang="en-US" dirty="0"/>
            </a:br>
            <a:r>
              <a:rPr lang="en-US" dirty="0"/>
              <a:t>2) </a:t>
            </a:r>
            <a:r>
              <a:rPr lang="en-US" dirty="0">
                <a:hlinkClick r:id="rId3" tooltip="Board Committees"/>
              </a:rPr>
              <a:t>Board Committees</a:t>
            </a:r>
            <a:br>
              <a:rPr lang="en-US" dirty="0"/>
            </a:br>
            <a:r>
              <a:rPr lang="en-US" dirty="0"/>
              <a:t>3) </a:t>
            </a:r>
            <a:r>
              <a:rPr lang="en-US" dirty="0">
                <a:hlinkClick r:id="rId4" tooltip="Management Committees"/>
              </a:rPr>
              <a:t>Management Committees</a:t>
            </a:r>
            <a:br>
              <a:rPr lang="en-US" dirty="0"/>
            </a:br>
            <a:r>
              <a:rPr lang="en-US" dirty="0"/>
              <a:t>4) </a:t>
            </a:r>
            <a:r>
              <a:rPr lang="en-US" dirty="0">
                <a:hlinkClick r:id="rId5"/>
              </a:rPr>
              <a:t>Directorates and Departments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TotalTime>
  <Words>1172</Words>
  <Application>Microsoft Office PowerPoint</Application>
  <PresentationFormat>On-screen Show (4:3)</PresentationFormat>
  <Paragraphs>100</Paragraphs>
  <Slides>27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Calibri</vt:lpstr>
      <vt:lpstr>Office Theme</vt:lpstr>
      <vt:lpstr>ROLES OF CENTRAL BANKING</vt:lpstr>
      <vt:lpstr>2. Control of Commercial Banks </vt:lpstr>
      <vt:lpstr>3. Banker, Fiscal Agent, and Adviser to the Government </vt:lpstr>
      <vt:lpstr>4. Controller of Credit </vt:lpstr>
      <vt:lpstr>5. Custodian of Cash Reserves of Commercial Banks </vt:lpstr>
      <vt:lpstr>6. Lender of Last Resort </vt:lpstr>
      <vt:lpstr>Governance and Organisation of the Bank </vt:lpstr>
      <vt:lpstr>CONT</vt:lpstr>
      <vt:lpstr>Organization</vt:lpstr>
      <vt:lpstr>Objectives  of central bank</vt:lpstr>
      <vt:lpstr>inflation targeting                                       </vt:lpstr>
      <vt:lpstr>Key concepts necessary for inflation targeting . </vt:lpstr>
      <vt:lpstr>Intermediate targeting</vt:lpstr>
      <vt:lpstr>Formulation of Monetary policy</vt:lpstr>
      <vt:lpstr>MONETARY POLICY</vt:lpstr>
      <vt:lpstr>Information necessary for formulation</vt:lpstr>
      <vt:lpstr>Monetary Policy Obstacles in Developing Countries</vt:lpstr>
      <vt:lpstr>Contractionary  monetary policy</vt:lpstr>
      <vt:lpstr>b)Expansionary Monetary Policy</vt:lpstr>
      <vt:lpstr>TOOLS OF MONETARY policy</vt:lpstr>
      <vt:lpstr>OMO</vt:lpstr>
      <vt:lpstr>RRR</vt:lpstr>
      <vt:lpstr>Discount rate</vt:lpstr>
      <vt:lpstr>Qualitative tools</vt:lpstr>
      <vt:lpstr>Direct action</vt:lpstr>
      <vt:lpstr>Publicity</vt:lpstr>
      <vt:lpstr>moral suasion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CENTRAL BANK</dc:title>
  <dc:creator>Charles</dc:creator>
  <cp:lastModifiedBy>Charles</cp:lastModifiedBy>
  <cp:revision>53</cp:revision>
  <dcterms:created xsi:type="dcterms:W3CDTF">2025-02-04T10:53:00Z</dcterms:created>
  <dcterms:modified xsi:type="dcterms:W3CDTF">2026-03-05T10:52:32Z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822AE5E9591148BC9B7EA274BA66DD57_12</vt:lpwstr>
  </property>
  <property fmtid="{D5CDD505-2E9C-101B-9397-08002B2CF9AE}" pid="3" name="KSOProductBuildVer">
    <vt:lpwstr>1033-12.2.0.19805</vt:lpwstr>
  </property>
</Properties>
</file>