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6" r:id="rId10"/>
    <p:sldId id="263" r:id="rId11"/>
    <p:sldId id="264" r:id="rId12"/>
    <p:sldId id="274" r:id="rId13"/>
    <p:sldId id="275" r:id="rId14"/>
    <p:sldId id="265" r:id="rId15"/>
    <p:sldId id="267" r:id="rId16"/>
    <p:sldId id="268" r:id="rId17"/>
    <p:sldId id="269" r:id="rId18"/>
    <p:sldId id="270" r:id="rId19"/>
    <p:sldId id="271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ED8C68-5D0F-4485-B3A7-74DE1AE5091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AC854EE-AB70-4BC7-A07B-8E7A23B89C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79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8C68-5D0F-4485-B3A7-74DE1AE5091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4EE-AB70-4BC7-A07B-8E7A23B8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8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8C68-5D0F-4485-B3A7-74DE1AE5091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4EE-AB70-4BC7-A07B-8E7A23B89C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41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8C68-5D0F-4485-B3A7-74DE1AE5091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4EE-AB70-4BC7-A07B-8E7A23B89C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546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8C68-5D0F-4485-B3A7-74DE1AE5091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4EE-AB70-4BC7-A07B-8E7A23B8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1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8C68-5D0F-4485-B3A7-74DE1AE5091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4EE-AB70-4BC7-A07B-8E7A23B89C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274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8C68-5D0F-4485-B3A7-74DE1AE5091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4EE-AB70-4BC7-A07B-8E7A23B89C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000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8C68-5D0F-4485-B3A7-74DE1AE5091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4EE-AB70-4BC7-A07B-8E7A23B89C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477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8C68-5D0F-4485-B3A7-74DE1AE5091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4EE-AB70-4BC7-A07B-8E7A23B89C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7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8C68-5D0F-4485-B3A7-74DE1AE5091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4EE-AB70-4BC7-A07B-8E7A23B8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1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8C68-5D0F-4485-B3A7-74DE1AE5091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4EE-AB70-4BC7-A07B-8E7A23B89C7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36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8C68-5D0F-4485-B3A7-74DE1AE5091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4EE-AB70-4BC7-A07B-8E7A23B8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0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8C68-5D0F-4485-B3A7-74DE1AE5091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4EE-AB70-4BC7-A07B-8E7A23B89C7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08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8C68-5D0F-4485-B3A7-74DE1AE5091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4EE-AB70-4BC7-A07B-8E7A23B89C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38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8C68-5D0F-4485-B3A7-74DE1AE5091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4EE-AB70-4BC7-A07B-8E7A23B8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8C68-5D0F-4485-B3A7-74DE1AE5091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4EE-AB70-4BC7-A07B-8E7A23B89C7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01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8C68-5D0F-4485-B3A7-74DE1AE5091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4EE-AB70-4BC7-A07B-8E7A23B8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5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ED8C68-5D0F-4485-B3A7-74DE1AE5091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C854EE-AB70-4BC7-A07B-8E7A23B8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4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FAFE8-63F9-5CA2-061E-883C65C78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211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Introduction to Microsoft Access</a:t>
            </a:r>
          </a:p>
        </p:txBody>
      </p:sp>
    </p:spTree>
    <p:extLst>
      <p:ext uri="{BB962C8B-B14F-4D97-AF65-F5344CB8AC3E}">
        <p14:creationId xmlns:p14="http://schemas.microsoft.com/office/powerpoint/2010/main" val="690766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B776-C76C-A077-9923-F2D77783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Primary Key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49CD5-8543-9363-D6A8-D5973BBAB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Primary Key: </a:t>
            </a:r>
            <a:r>
              <a:rPr lang="en-US" sz="4000" dirty="0"/>
              <a:t>Ensures each record is unique.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A field(Column) that Uniquely Identifies a Record(Row)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4000" b="1" dirty="0"/>
              <a:t>Example</a:t>
            </a:r>
            <a:r>
              <a:rPr lang="en-US" sz="4000" dirty="0"/>
              <a:t>: </a:t>
            </a:r>
            <a:r>
              <a:rPr lang="en-US" sz="4000" dirty="0" err="1"/>
              <a:t>StudentID</a:t>
            </a:r>
            <a:r>
              <a:rPr lang="en-US" sz="4000" dirty="0"/>
              <a:t> in a Students table.</a:t>
            </a:r>
          </a:p>
        </p:txBody>
      </p:sp>
    </p:spTree>
    <p:extLst>
      <p:ext uri="{BB962C8B-B14F-4D97-AF65-F5344CB8AC3E}">
        <p14:creationId xmlns:p14="http://schemas.microsoft.com/office/powerpoint/2010/main" val="2847495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4F3C-80AF-3543-2C89-D693C6E85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Creating Relationships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418FD-A107-23B8-8770-B4711D18C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88367"/>
            <a:ext cx="9601196" cy="3387501"/>
          </a:xfrm>
        </p:spPr>
        <p:txBody>
          <a:bodyPr>
            <a:noAutofit/>
          </a:bodyPr>
          <a:lstStyle/>
          <a:p>
            <a:r>
              <a:rPr lang="en-US" sz="5400" b="1" dirty="0"/>
              <a:t>Purpose: </a:t>
            </a:r>
            <a:r>
              <a:rPr lang="en-US" sz="5400" dirty="0"/>
              <a:t>Link tables to reduce redundancy and enforce data integrity.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30204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92260-1273-6554-A959-5C66455A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Types of Relationships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F8E25-E353-89A3-65CA-B3ECB90F6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One-to-Many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Most common type. Example: One customer → many orders.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One-to-One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Example: One employee → one company car.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Many-to-Many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Requires a 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junction (link) table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. Example: Students and Courses (a student can enroll in many courses, and a course has many students).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6454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CC666-52E8-DBBC-9C8D-5D8F49B28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Relationship Properties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708EC-A580-1A66-361F-C163C37CC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24143"/>
          </a:xfrm>
        </p:spPr>
        <p:txBody>
          <a:bodyPr>
            <a:normAutofit fontScale="92500" lnSpcReduction="10000"/>
          </a:bodyPr>
          <a:lstStyle/>
          <a:p>
            <a:pPr marL="914400" lvl="2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Enforce Referential Integrity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→ ensures that you cannot add orphan records (e.g., an order without a customer).</a:t>
            </a:r>
          </a:p>
          <a:p>
            <a:pPr marL="914400" lvl="2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Cascade Update Related Fields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→ if the primary key changes, related records update automatically.</a:t>
            </a:r>
          </a:p>
          <a:p>
            <a:pPr marL="914400" lvl="2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Cascade Delete Related Records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→ if a record is deleted, all related records are deleted.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01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5A3B7-F1FA-609C-7C11-23C1146B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Using Queries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7DD75-08E5-7790-78CC-6301E91E3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Steps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sz="3200" dirty="0"/>
              <a:t>Go to </a:t>
            </a:r>
            <a:r>
              <a:rPr lang="en-US" sz="3200" b="1" dirty="0">
                <a:solidFill>
                  <a:srgbClr val="FF0000"/>
                </a:solidFill>
              </a:rPr>
              <a:t>Create</a:t>
            </a:r>
            <a:r>
              <a:rPr lang="en-US" sz="3200" b="1" dirty="0"/>
              <a:t> → Query Design</a:t>
            </a:r>
            <a:r>
              <a:rPr lang="en-US" sz="3200" dirty="0"/>
              <a:t>.</a:t>
            </a:r>
          </a:p>
          <a:p>
            <a:pPr lvl="1"/>
            <a:r>
              <a:rPr lang="en-US" sz="3200" dirty="0"/>
              <a:t>Select tables or queries to retrieve data from.</a:t>
            </a:r>
          </a:p>
          <a:p>
            <a:pPr lvl="1"/>
            <a:r>
              <a:rPr lang="en-US" sz="3200" dirty="0"/>
              <a:t>Add fields and criteria.</a:t>
            </a:r>
          </a:p>
          <a:p>
            <a:pPr lvl="1"/>
            <a:r>
              <a:rPr lang="en-US" sz="3200" dirty="0"/>
              <a:t>Run the query to view results.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Example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/>
              <a:t>Retrieve all students with marks above 80.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0188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6E291-4847-F127-9DFC-FB932965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Creating Forms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B6C05-9003-2ABE-68F8-A01B2A5EB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Form Tools</a:t>
            </a:r>
            <a:r>
              <a:rPr lang="en-US" sz="2800" dirty="0"/>
              <a:t>:</a:t>
            </a:r>
          </a:p>
          <a:p>
            <a:pPr lvl="1"/>
            <a:r>
              <a:rPr lang="en-US" sz="2800" b="1" dirty="0"/>
              <a:t>Form View</a:t>
            </a:r>
            <a:r>
              <a:rPr lang="en-US" sz="2800" dirty="0"/>
              <a:t> – For data entry.</a:t>
            </a:r>
          </a:p>
          <a:p>
            <a:pPr lvl="1"/>
            <a:r>
              <a:rPr lang="en-US" sz="2800" b="1" dirty="0"/>
              <a:t>Layout View</a:t>
            </a:r>
            <a:r>
              <a:rPr lang="en-US" sz="2800" dirty="0"/>
              <a:t> – For quick design adjustments.</a:t>
            </a:r>
          </a:p>
          <a:p>
            <a:pPr lvl="1"/>
            <a:r>
              <a:rPr lang="en-US" sz="2800" b="1" dirty="0"/>
              <a:t>Design View</a:t>
            </a:r>
            <a:r>
              <a:rPr lang="en-US" sz="2800" dirty="0"/>
              <a:t> – For full control over layout and properties.</a:t>
            </a:r>
          </a:p>
          <a:p>
            <a:r>
              <a:rPr lang="en-US" sz="2800" dirty="0"/>
              <a:t>Can be bound to a table/query or unbound for custom navigation.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386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019D4-3BFF-C3BE-BCFE-8EDF09B63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Generating Reports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18385-52B2-9B83-3AC8-CBCF70031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Steps</a:t>
            </a:r>
            <a:r>
              <a:rPr lang="en-US" sz="3500" dirty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sz="3500" dirty="0"/>
              <a:t>Go to </a:t>
            </a:r>
            <a:r>
              <a:rPr lang="en-US" sz="3500" b="1" dirty="0"/>
              <a:t>Create → Report Wizard</a:t>
            </a:r>
            <a:r>
              <a:rPr lang="en-US" sz="3500" dirty="0"/>
              <a:t>.</a:t>
            </a:r>
          </a:p>
          <a:p>
            <a:pPr lvl="1"/>
            <a:r>
              <a:rPr lang="en-US" sz="3500" dirty="0"/>
              <a:t>Select data source (table/query).</a:t>
            </a:r>
          </a:p>
          <a:p>
            <a:pPr lvl="1"/>
            <a:r>
              <a:rPr lang="en-US" sz="3500" dirty="0"/>
              <a:t>Choose fields and grouping levels.</a:t>
            </a:r>
          </a:p>
          <a:p>
            <a:pPr lvl="1"/>
            <a:r>
              <a:rPr lang="en-US" sz="3500" dirty="0"/>
              <a:t>Format layout.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46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B7B6-D01B-5FA4-97E8-C19132E1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Advantages of Microsoft Access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078B6-7D5E-6476-624A-D93524167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User-friendly interface.</a:t>
            </a:r>
          </a:p>
          <a:p>
            <a:r>
              <a:rPr lang="en-US" sz="4000" dirty="0"/>
              <a:t>Cost-effective for small businesses.</a:t>
            </a:r>
          </a:p>
          <a:p>
            <a:r>
              <a:rPr lang="en-US" sz="4000" dirty="0"/>
              <a:t>Powerful querying and reporting tools.</a:t>
            </a:r>
          </a:p>
          <a:p>
            <a:r>
              <a:rPr lang="en-US" sz="4000" dirty="0"/>
              <a:t>Integrates well with other Office apps.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561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E39E0-A83F-7AAD-F13B-469E61E7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Limitations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DD4BB-8D73-A14F-7632-A014EB5C5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/>
              <a:t>Not suitable for very large databases (&gt;2GB limit).</a:t>
            </a:r>
          </a:p>
          <a:p>
            <a:r>
              <a:rPr lang="en-US" sz="4000" dirty="0"/>
              <a:t>Slower performance with many concurrent users.</a:t>
            </a:r>
          </a:p>
          <a:p>
            <a:r>
              <a:rPr lang="en-US" sz="4000" dirty="0"/>
              <a:t>Less secure than enterprise-grade RDBMS like SQL Server or Oracle.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4810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F5E8-816A-B228-B3A7-1D7D323DC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Practical Exercise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1594B-4EC7-AF4D-9698-F94F1A5BE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33338"/>
            <a:ext cx="9982197" cy="334253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Task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Create a database for a school with:</a:t>
            </a:r>
          </a:p>
          <a:p>
            <a:r>
              <a:rPr lang="en-US" b="1" dirty="0"/>
              <a:t>Tables</a:t>
            </a:r>
            <a:r>
              <a:rPr lang="en-US" dirty="0"/>
              <a:t>: Students, Courses, Enrollments.</a:t>
            </a:r>
          </a:p>
          <a:p>
            <a:r>
              <a:rPr lang="en-US" b="1" dirty="0"/>
              <a:t>Relationships</a:t>
            </a:r>
            <a:r>
              <a:rPr lang="en-US" dirty="0"/>
              <a:t>: Students ↔ Enrollments ↔ Courses.</a:t>
            </a:r>
          </a:p>
          <a:p>
            <a:r>
              <a:rPr lang="en-US" b="1" dirty="0"/>
              <a:t>Queries</a:t>
            </a:r>
            <a:r>
              <a:rPr lang="en-US" dirty="0"/>
              <a:t>: Students enrolled in “Computer Science” with marks above 75.</a:t>
            </a:r>
          </a:p>
          <a:p>
            <a:r>
              <a:rPr lang="en-US" b="1" dirty="0"/>
              <a:t>Forms</a:t>
            </a:r>
            <a:r>
              <a:rPr lang="en-US" dirty="0"/>
              <a:t>: Data entry form for students.</a:t>
            </a:r>
          </a:p>
          <a:p>
            <a:r>
              <a:rPr lang="en-US" b="1" dirty="0"/>
              <a:t>Reports</a:t>
            </a:r>
            <a:r>
              <a:rPr lang="en-US" dirty="0"/>
              <a:t>: List of students per course.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4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B472-6897-3DB7-9830-F0B36961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Microsoft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1510B-7CFC-0243-52E4-346F691DE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Definition</a:t>
            </a:r>
            <a:r>
              <a:rPr lang="en-US" dirty="0"/>
              <a:t>: Microsoft Access is a relational database management system (RDBMS) developed by Microsoft that combines the relational Microsoft Jet Database Engine with a graphical user interface and software development tools.</a:t>
            </a:r>
          </a:p>
          <a:p>
            <a:r>
              <a:rPr lang="en-US" b="1" dirty="0"/>
              <a:t>Purpose: </a:t>
            </a:r>
            <a:r>
              <a:rPr lang="en-US" dirty="0"/>
              <a:t>It is used to store, manage, and analyze data efficiently, especially for small to medium-sized database solutions.</a:t>
            </a:r>
          </a:p>
          <a:p>
            <a:r>
              <a:rPr lang="en-US" b="1" dirty="0"/>
              <a:t>Key Feature: </a:t>
            </a:r>
            <a:r>
              <a:rPr lang="en-US" dirty="0"/>
              <a:t>Integrates seamlessly with other Microsoft Office applications like Excel, Word, and Outlook.</a:t>
            </a:r>
          </a:p>
        </p:txBody>
      </p:sp>
    </p:spTree>
    <p:extLst>
      <p:ext uri="{BB962C8B-B14F-4D97-AF65-F5344CB8AC3E}">
        <p14:creationId xmlns:p14="http://schemas.microsoft.com/office/powerpoint/2010/main" val="2431110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B1CE8681-A5E9-602A-E90A-042510A6B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33" y="2955925"/>
            <a:ext cx="11892196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4CCF-7D77-0B03-E4A7-431F2DFA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Importance of Microsoft Access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A4FF4-50FF-7A7E-6F41-462860B9A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a </a:t>
            </a:r>
            <a:r>
              <a:rPr lang="en-US" b="1" dirty="0"/>
              <a:t>structured way</a:t>
            </a:r>
            <a:r>
              <a:rPr lang="en-US" dirty="0"/>
              <a:t> to store large amounts of related information.</a:t>
            </a:r>
          </a:p>
          <a:p>
            <a:r>
              <a:rPr lang="en-US" dirty="0"/>
              <a:t>Offers </a:t>
            </a:r>
            <a:r>
              <a:rPr lang="en-US" b="1" dirty="0"/>
              <a:t>quick data retrieval</a:t>
            </a:r>
            <a:r>
              <a:rPr lang="en-US" dirty="0"/>
              <a:t> using queries.</a:t>
            </a:r>
          </a:p>
          <a:p>
            <a:r>
              <a:rPr lang="en-US" dirty="0"/>
              <a:t>Allows </a:t>
            </a:r>
            <a:r>
              <a:rPr lang="en-US" b="1" dirty="0"/>
              <a:t>customized forms</a:t>
            </a:r>
            <a:r>
              <a:rPr lang="en-US" dirty="0"/>
              <a:t> for data entry and viewing.</a:t>
            </a:r>
          </a:p>
          <a:p>
            <a:r>
              <a:rPr lang="en-US" dirty="0"/>
              <a:t>Generates </a:t>
            </a:r>
            <a:r>
              <a:rPr lang="en-US" b="1" dirty="0"/>
              <a:t>reports</a:t>
            </a:r>
            <a:r>
              <a:rPr lang="en-US" dirty="0"/>
              <a:t> for decision-making.</a:t>
            </a:r>
          </a:p>
          <a:p>
            <a:r>
              <a:rPr lang="en-US" dirty="0"/>
              <a:t>Suitable for </a:t>
            </a:r>
            <a:r>
              <a:rPr lang="en-US" b="1" dirty="0"/>
              <a:t>non-programmers</a:t>
            </a:r>
            <a:r>
              <a:rPr lang="en-US" dirty="0"/>
              <a:t> due to its user-friendly interface.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84E9-1B7E-DD58-B33A-AD8424A5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Components of Microsoft Access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2314D73-4A1E-6889-FA96-E659FBA1A9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401" y="2231243"/>
            <a:ext cx="960119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1. Tables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foundation of any database.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Store raw data in rows (records) and columns (fields).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Each table contains a 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primary key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uniquely identify records.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89AA-5687-C927-1D45-E3DEE6628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2. Queries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A12B0-642B-73C8-710B-BC263EDB4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Retrieve and manipulate data from one or more tables.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Types: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Select Queries (view data)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Action Queries (update, delete, append, make table)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Parameter Queries (prompt user for input)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Crosstab Queries (summarize data in a grid format)</a:t>
            </a:r>
          </a:p>
        </p:txBody>
      </p:sp>
    </p:spTree>
    <p:extLst>
      <p:ext uri="{BB962C8B-B14F-4D97-AF65-F5344CB8AC3E}">
        <p14:creationId xmlns:p14="http://schemas.microsoft.com/office/powerpoint/2010/main" val="251182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02AB-C1A8-574F-8F97-7E811C2B0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</a:rPr>
              <a:t>Forms and 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09DBC06-8F8D-096B-E7EC-E00E87E853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402" y="2475768"/>
            <a:ext cx="994722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3. Forms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a user-friendly way to enter, edit, and view data.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 include drop-down lists, buttons, and other controls.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4. Reports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Present data in a printable and readable format.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for summaries, invoices, mailing labels, etc.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3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5741-556D-986F-95DE-37D644A0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</a:rPr>
              <a:t>Macros and Modules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A73A473-99C4-45B7-5782-F95F8A25A8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402" y="2662131"/>
            <a:ext cx="9601196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Macros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Automate repetitive tasks.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 run queries, open forms, print reports, etc.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Modules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Store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Visual Basic for Applications (VBA)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code for advanced automation and customization.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4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2560-DE94-5BFF-37F6-BCFDFAEA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Starting Microsoft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2EF98-1CD2-4480-D7DF-AAE79AE59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740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Steps: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dirty="0"/>
              <a:t>Open Microsoft Access from the Start Menu or Microsoft Office suite.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Choose:</a:t>
            </a:r>
          </a:p>
          <a:p>
            <a:pPr lvl="1"/>
            <a:r>
              <a:rPr lang="en-US" sz="2400" b="1" dirty="0"/>
              <a:t>Blank Database</a:t>
            </a:r>
            <a:r>
              <a:rPr lang="en-US" sz="2400" dirty="0"/>
              <a:t> (to start from scratch)</a:t>
            </a:r>
          </a:p>
          <a:p>
            <a:pPr lvl="1"/>
            <a:r>
              <a:rPr lang="en-US" sz="2400" b="1" dirty="0"/>
              <a:t>Database Template</a:t>
            </a:r>
            <a:r>
              <a:rPr lang="en-US" sz="2400" dirty="0"/>
              <a:t> (pre-built structure)</a:t>
            </a:r>
          </a:p>
          <a:p>
            <a:r>
              <a:rPr lang="en-US" dirty="0"/>
              <a:t>Specify the file name and location.</a:t>
            </a:r>
          </a:p>
          <a:p>
            <a:r>
              <a:rPr lang="en-US" dirty="0">
                <a:solidFill>
                  <a:schemeClr val="tx1"/>
                </a:solidFill>
              </a:rPr>
              <a:t>Click </a:t>
            </a:r>
            <a:r>
              <a:rPr lang="en-US" b="1" dirty="0">
                <a:solidFill>
                  <a:srgbClr val="FF0000"/>
                </a:solidFill>
              </a:rPr>
              <a:t>Create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3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64DA-E1D3-B2D3-63E4-0EA57FF98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Creating a Table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F349A-F97E-CAF8-00B6-437240796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243" y="2556932"/>
            <a:ext cx="10058400" cy="3663986"/>
          </a:xfrm>
        </p:spPr>
        <p:txBody>
          <a:bodyPr>
            <a:noAutofit/>
          </a:bodyPr>
          <a:lstStyle/>
          <a:p>
            <a:r>
              <a:rPr lang="en-US" b="1" dirty="0"/>
              <a:t>Datasheet View</a:t>
            </a:r>
            <a:r>
              <a:rPr lang="en-US" dirty="0"/>
              <a:t>: Enter data directly into rows and columns.</a:t>
            </a:r>
          </a:p>
          <a:p>
            <a:r>
              <a:rPr lang="en-US" b="1" dirty="0"/>
              <a:t>Design View</a:t>
            </a:r>
            <a:r>
              <a:rPr lang="en-US" dirty="0"/>
              <a:t>: Define table fields, data types, and primary keys.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Common Data Types: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Short Text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Long Text (Memo)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Number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Date/Time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7C171E-9FD6-F88E-F996-F0B1BE960579}"/>
              </a:ext>
            </a:extLst>
          </p:cNvPr>
          <p:cNvSpPr txBox="1"/>
          <p:nvPr/>
        </p:nvSpPr>
        <p:spPr>
          <a:xfrm>
            <a:off x="5231567" y="4060416"/>
            <a:ext cx="62508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Currency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Yes/No (Boolean)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AutoNumber (auto-incremented)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Hyperlink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6763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</TotalTime>
  <Words>790</Words>
  <Application>Microsoft Office PowerPoint</Application>
  <PresentationFormat>Widescreen</PresentationFormat>
  <Paragraphs>108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Introduction to Microsoft Access</vt:lpstr>
      <vt:lpstr>Microsoft Access</vt:lpstr>
      <vt:lpstr>Importance of Microsoft Access</vt:lpstr>
      <vt:lpstr>Components of Microsoft Access</vt:lpstr>
      <vt:lpstr>2. Queries</vt:lpstr>
      <vt:lpstr>Forms and Reports</vt:lpstr>
      <vt:lpstr>Macros and Modules</vt:lpstr>
      <vt:lpstr>Starting Microsoft Access</vt:lpstr>
      <vt:lpstr>Creating a Table</vt:lpstr>
      <vt:lpstr>Primary Key</vt:lpstr>
      <vt:lpstr>Creating Relationships</vt:lpstr>
      <vt:lpstr>Types of Relationships</vt:lpstr>
      <vt:lpstr>Relationship Properties</vt:lpstr>
      <vt:lpstr>Using Queries</vt:lpstr>
      <vt:lpstr>Creating Forms</vt:lpstr>
      <vt:lpstr>Generating Reports</vt:lpstr>
      <vt:lpstr>Advantages of Microsoft Access</vt:lpstr>
      <vt:lpstr>Limitations</vt:lpstr>
      <vt:lpstr>Practical Exercise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Benedict Solvent</dc:creator>
  <cp:lastModifiedBy>Benedict Solvent</cp:lastModifiedBy>
  <cp:revision>34</cp:revision>
  <dcterms:created xsi:type="dcterms:W3CDTF">2025-08-15T14:09:04Z</dcterms:created>
  <dcterms:modified xsi:type="dcterms:W3CDTF">2025-08-18T06:56:38Z</dcterms:modified>
</cp:coreProperties>
</file>