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56" r:id="rId5"/>
    <p:sldId id="303" r:id="rId6"/>
    <p:sldId id="325" r:id="rId7"/>
    <p:sldId id="257" r:id="rId8"/>
    <p:sldId id="326" r:id="rId9"/>
    <p:sldId id="297" r:id="rId10"/>
    <p:sldId id="262" r:id="rId11"/>
    <p:sldId id="263" r:id="rId12"/>
    <p:sldId id="264" r:id="rId13"/>
    <p:sldId id="277" r:id="rId14"/>
    <p:sldId id="314" r:id="rId15"/>
    <p:sldId id="284" r:id="rId16"/>
    <p:sldId id="279" r:id="rId17"/>
    <p:sldId id="327" r:id="rId18"/>
    <p:sldId id="298" r:id="rId19"/>
    <p:sldId id="328" r:id="rId20"/>
    <p:sldId id="271" r:id="rId21"/>
    <p:sldId id="299" r:id="rId22"/>
    <p:sldId id="329" r:id="rId23"/>
    <p:sldId id="267" r:id="rId24"/>
    <p:sldId id="300" r:id="rId25"/>
    <p:sldId id="281" r:id="rId26"/>
    <p:sldId id="304" r:id="rId27"/>
    <p:sldId id="301" r:id="rId28"/>
    <p:sldId id="305" r:id="rId29"/>
    <p:sldId id="306" r:id="rId30"/>
    <p:sldId id="307" r:id="rId31"/>
    <p:sldId id="308" r:id="rId32"/>
    <p:sldId id="309" r:id="rId33"/>
    <p:sldId id="310" r:id="rId34"/>
    <p:sldId id="280" r:id="rId35"/>
    <p:sldId id="268" r:id="rId36"/>
    <p:sldId id="269" r:id="rId37"/>
    <p:sldId id="282" r:id="rId38"/>
    <p:sldId id="273" r:id="rId39"/>
    <p:sldId id="274" r:id="rId40"/>
    <p:sldId id="321" r:id="rId41"/>
    <p:sldId id="322" r:id="rId42"/>
    <p:sldId id="283" r:id="rId43"/>
    <p:sldId id="312" r:id="rId44"/>
    <p:sldId id="311" r:id="rId45"/>
    <p:sldId id="313" r:id="rId46"/>
    <p:sldId id="276" r:id="rId47"/>
    <p:sldId id="323" r:id="rId48"/>
    <p:sldId id="317" r:id="rId49"/>
    <p:sldId id="315" r:id="rId50"/>
    <p:sldId id="316" r:id="rId51"/>
    <p:sldId id="320" r:id="rId52"/>
    <p:sldId id="318" r:id="rId53"/>
    <p:sldId id="295" r:id="rId54"/>
    <p:sldId id="285" r:id="rId55"/>
    <p:sldId id="286" r:id="rId56"/>
    <p:sldId id="296" r:id="rId57"/>
    <p:sldId id="287" r:id="rId58"/>
    <p:sldId id="288" r:id="rId59"/>
    <p:sldId id="289" r:id="rId60"/>
    <p:sldId id="302" r:id="rId61"/>
    <p:sldId id="340" r:id="rId62"/>
    <p:sldId id="319" r:id="rId63"/>
    <p:sldId id="261" r:id="rId64"/>
    <p:sldId id="324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10/14/2025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10/14/2025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OLeNqsNATQ" TargetMode="External"/><Relationship Id="rId2" Type="http://schemas.openxmlformats.org/officeDocument/2006/relationships/hyperlink" Target="https://youtu.be/NWhoJp8UQp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-bQjrDirT6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tacad.com/resources/lab-download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8000" dirty="0"/>
              <a:t>Network Essentials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7200" dirty="0"/>
              <a:t>Topic 8</a:t>
            </a:r>
          </a:p>
        </p:txBody>
      </p:sp>
      <p:pic>
        <p:nvPicPr>
          <p:cNvPr id="7170" name="Picture 2" descr="Introduction to Business Computer Networks">
            <a:extLst>
              <a:ext uri="{FF2B5EF4-FFF2-40B4-BE49-F238E27FC236}">
                <a16:creationId xmlns:a16="http://schemas.microsoft.com/office/drawing/2014/main" id="{DA3CF5D6-65C6-0DE1-616D-820F443C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1" y="1220489"/>
            <a:ext cx="4764460" cy="42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5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Implementing a Peer to Peer Network</a:t>
            </a:r>
            <a:endParaRPr lang="en-UG" sz="5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G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 to Peer (P2P) Networks</a:t>
            </a:r>
            <a:r>
              <a:rPr lang="en-US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network where each computer can act as both a client and a server.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G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Setup: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Connecting computers directly via a switch or hub without a dedicated server.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986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a Peer-to-Peer Network (P2P ...">
            <a:extLst>
              <a:ext uri="{FF2B5EF4-FFF2-40B4-BE49-F238E27FC236}">
                <a16:creationId xmlns:a16="http://schemas.microsoft.com/office/drawing/2014/main" id="{3EF58318-1F5C-1E39-A417-7109A65E2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09600"/>
            <a:ext cx="10642600" cy="58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6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 and Disadvantages</a:t>
            </a:r>
            <a:endParaRPr lang="en-UG" sz="6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G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Advantages:</a:t>
            </a:r>
            <a:r>
              <a:rPr lang="en-UG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Simple to set up and cost-effective.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G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Disadvantages:</a:t>
            </a:r>
            <a:r>
              <a:rPr lang="en-UG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Less control and security compared to server-based networks.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351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Network DEVICES</a:t>
            </a:r>
          </a:p>
        </p:txBody>
      </p:sp>
    </p:spTree>
    <p:extLst>
      <p:ext uri="{BB962C8B-B14F-4D97-AF65-F5344CB8AC3E}">
        <p14:creationId xmlns:p14="http://schemas.microsoft.com/office/powerpoint/2010/main" val="11298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48C8A-D8E7-E865-5B94-2C2B2801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31032"/>
              </p:ext>
            </p:extLst>
          </p:nvPr>
        </p:nvGraphicFramePr>
        <p:xfrm>
          <a:off x="263235" y="387927"/>
          <a:ext cx="11707092" cy="6153894"/>
        </p:xfrm>
        <a:graphic>
          <a:graphicData uri="http://schemas.openxmlformats.org/drawingml/2006/table">
            <a:tbl>
              <a:tblPr/>
              <a:tblGrid>
                <a:gridCol w="5853546">
                  <a:extLst>
                    <a:ext uri="{9D8B030D-6E8A-4147-A177-3AD203B41FA5}">
                      <a16:colId xmlns:a16="http://schemas.microsoft.com/office/drawing/2014/main" val="3084995695"/>
                    </a:ext>
                  </a:extLst>
                </a:gridCol>
                <a:gridCol w="5853546">
                  <a:extLst>
                    <a:ext uri="{9D8B030D-6E8A-4147-A177-3AD203B41FA5}">
                      <a16:colId xmlns:a16="http://schemas.microsoft.com/office/drawing/2014/main" val="1225704675"/>
                    </a:ext>
                  </a:extLst>
                </a:gridCol>
              </a:tblGrid>
              <a:tr h="5129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Device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Function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163589"/>
                  </a:ext>
                </a:extLst>
              </a:tr>
              <a:tr h="8975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/>
                        <a:t>1. Hub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Simple device that broadcasts signals/data  to all ports.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091797"/>
                  </a:ext>
                </a:extLst>
              </a:tr>
              <a:tr h="8975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/>
                        <a:t>2. Switch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Sends data only to the intended device; improves performance.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806796"/>
                  </a:ext>
                </a:extLst>
              </a:tr>
              <a:tr h="5129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/>
                        <a:t>3. Router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Routes data between different networks.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670956"/>
                  </a:ext>
                </a:extLst>
              </a:tr>
              <a:tr h="8975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/>
                        <a:t>4. Bridge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Connects and filters traffic between two LAN segments.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411005"/>
                  </a:ext>
                </a:extLst>
              </a:tr>
              <a:tr h="8975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/>
                        <a:t>5. Gateway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Acts as an entry/exit point for networks using different protocols.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745850"/>
                  </a:ext>
                </a:extLst>
              </a:tr>
              <a:tr h="5129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/>
                        <a:t>6. Access Point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Provides wireless connectivity (Wi-Fi).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528541"/>
                  </a:ext>
                </a:extLst>
              </a:tr>
              <a:tr h="8975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/>
                        <a:t>7. Modem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Converts digital signals to analog and vice versa for internet access.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456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7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F370-198B-E21F-B5A2-D7873EE1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ROUTERS, SWITCHES &amp; HUBS</a:t>
            </a:r>
            <a:endParaRPr lang="en-UG" sz="6000" b="1" dirty="0"/>
          </a:p>
        </p:txBody>
      </p:sp>
      <p:pic>
        <p:nvPicPr>
          <p:cNvPr id="2050" name="Picture 2" descr="Hub Vs Switch Vs Router | Difference Between Hub, Switch and Router |  Networking Devices">
            <a:extLst>
              <a:ext uri="{FF2B5EF4-FFF2-40B4-BE49-F238E27FC236}">
                <a16:creationId xmlns:a16="http://schemas.microsoft.com/office/drawing/2014/main" id="{138323D3-3660-DC60-3D0D-9D66DE8B6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33" y="2450448"/>
            <a:ext cx="5355331" cy="34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Difference between Router, Switch, and Hub - EXCEL">
            <a:extLst>
              <a:ext uri="{FF2B5EF4-FFF2-40B4-BE49-F238E27FC236}">
                <a16:creationId xmlns:a16="http://schemas.microsoft.com/office/drawing/2014/main" id="{35F4592A-8C00-E3A8-B225-495875C16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96" y="3409670"/>
            <a:ext cx="5061671" cy="33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What Is a Network Switch?">
            <a:extLst>
              <a:ext uri="{FF2B5EF4-FFF2-40B4-BE49-F238E27FC236}">
                <a16:creationId xmlns:a16="http://schemas.microsoft.com/office/drawing/2014/main" id="{E467A6C1-A239-F9CC-0C25-9DD0C01D8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9" y="1107435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ifference Between Hub and Switch ...">
            <a:extLst>
              <a:ext uri="{FF2B5EF4-FFF2-40B4-BE49-F238E27FC236}">
                <a16:creationId xmlns:a16="http://schemas.microsoft.com/office/drawing/2014/main" id="{C9DAEC19-D99B-42C7-6A17-E18777EF7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36" y="1588435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USB 3.0 Hub, VIENON 4-Port USB Hub USB ...">
            <a:extLst>
              <a:ext uri="{FF2B5EF4-FFF2-40B4-BE49-F238E27FC236}">
                <a16:creationId xmlns:a16="http://schemas.microsoft.com/office/drawing/2014/main" id="{9903110A-C0C7-DBE1-10B5-18547CD4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99" y="1303086"/>
            <a:ext cx="1826587" cy="14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ow to Set Up &amp; Configure a Router ...">
            <a:extLst>
              <a:ext uri="{FF2B5EF4-FFF2-40B4-BE49-F238E27FC236}">
                <a16:creationId xmlns:a16="http://schemas.microsoft.com/office/drawing/2014/main" id="{ABA89DF3-1CA4-6946-B7B9-A13E7210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708" y="1375486"/>
            <a:ext cx="2924961" cy="13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1B7BE-0BCD-EC33-11BE-46FE0CDB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Network Communication Media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8752-93EB-4DBF-2E09-E1E18A4B3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06769"/>
            <a:ext cx="9982200" cy="5078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Guided Media (Wired)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Twisted Pair Cable (UTP/STP)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Coaxial Cable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Fiber Optic Cable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Unguided Media (Wireless)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 waves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Microwave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Infrared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Satellite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2307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Wired Media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4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Twisted Pair:</a:t>
            </a:r>
            <a:r>
              <a:rPr lang="en-UG" sz="4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Commonly used in LANs; includes categories like </a:t>
            </a:r>
            <a:r>
              <a:rPr lang="en-UG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Cat5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G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Cat5e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G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Cat6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4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Coaxial Cable:</a:t>
            </a:r>
            <a:r>
              <a:rPr lang="en-UG" sz="4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for cable television and early Ethernet networks.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4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 Optic Cable:</a:t>
            </a:r>
            <a:r>
              <a:rPr lang="en-UG" sz="4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Uses light to transmit data; provides higher speed and greater distance.</a:t>
            </a:r>
          </a:p>
        </p:txBody>
      </p:sp>
    </p:spTree>
    <p:extLst>
      <p:ext uri="{BB962C8B-B14F-4D97-AF65-F5344CB8AC3E}">
        <p14:creationId xmlns:p14="http://schemas.microsoft.com/office/powerpoint/2010/main" val="39988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Comparative Analysis of Coaxial, Twisted Pair, and Fiber Optic Cables -  ZGSM WIRE HARNESS">
            <a:extLst>
              <a:ext uri="{FF2B5EF4-FFF2-40B4-BE49-F238E27FC236}">
                <a16:creationId xmlns:a16="http://schemas.microsoft.com/office/drawing/2014/main" id="{60874DBB-25C8-F13F-44AD-38DD7CC27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18" y="2679349"/>
            <a:ext cx="9856694" cy="35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fference Between Fiber Optic Cable, Twisted Pair Cable and Coaxial Cable  | FS Community">
            <a:extLst>
              <a:ext uri="{FF2B5EF4-FFF2-40B4-BE49-F238E27FC236}">
                <a16:creationId xmlns:a16="http://schemas.microsoft.com/office/drawing/2014/main" id="{E5167255-B4DE-D130-9B8B-6A0490707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33" y="506208"/>
            <a:ext cx="3585337" cy="18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fference Between Fiber Optic Cable, Twisted Pair Cable and Coaxial Cable  | FS Community">
            <a:extLst>
              <a:ext uri="{FF2B5EF4-FFF2-40B4-BE49-F238E27FC236}">
                <a16:creationId xmlns:a16="http://schemas.microsoft.com/office/drawing/2014/main" id="{15843411-EC02-2D25-7BF6-40DCEF40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764" y="826285"/>
            <a:ext cx="3232236" cy="12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ifference Between Twisted Pair Cable and Coaxial Cable | by Angelina Twain  | Medium">
            <a:extLst>
              <a:ext uri="{FF2B5EF4-FFF2-40B4-BE49-F238E27FC236}">
                <a16:creationId xmlns:a16="http://schemas.microsoft.com/office/drawing/2014/main" id="{378B5726-6EB0-AD3A-85C9-A429B0A9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42" y="125730"/>
            <a:ext cx="3822770" cy="22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apter : Unguided/Wireless Media, PPT ...">
            <a:extLst>
              <a:ext uri="{FF2B5EF4-FFF2-40B4-BE49-F238E27FC236}">
                <a16:creationId xmlns:a16="http://schemas.microsoft.com/office/drawing/2014/main" id="{004CC86E-780D-071B-5591-0DBAC72B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9" y="197830"/>
            <a:ext cx="4195796" cy="213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ireless Media | Unguided Media ...">
            <a:extLst>
              <a:ext uri="{FF2B5EF4-FFF2-40B4-BE49-F238E27FC236}">
                <a16:creationId xmlns:a16="http://schemas.microsoft.com/office/drawing/2014/main" id="{3EAAC9E2-B6BA-553C-A7DC-32627D0B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78" y="518156"/>
            <a:ext cx="4856737" cy="285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Unguided Media - Types of Unguided ...">
            <a:extLst>
              <a:ext uri="{FF2B5EF4-FFF2-40B4-BE49-F238E27FC236}">
                <a16:creationId xmlns:a16="http://schemas.microsoft.com/office/drawing/2014/main" id="{505331BD-A541-E118-696A-9E0EA7695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284" y="3672621"/>
            <a:ext cx="2635494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R Communication: A Comprehensive Guide ...">
            <a:extLst>
              <a:ext uri="{FF2B5EF4-FFF2-40B4-BE49-F238E27FC236}">
                <a16:creationId xmlns:a16="http://schemas.microsoft.com/office/drawing/2014/main" id="{D4F2E540-07C1-DC89-303C-585E12DE9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21" y="3440406"/>
            <a:ext cx="3346431" cy="25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Teach-ICT OCR A2 ICT G063 Syllabus ...">
            <a:extLst>
              <a:ext uri="{FF2B5EF4-FFF2-40B4-BE49-F238E27FC236}">
                <a16:creationId xmlns:a16="http://schemas.microsoft.com/office/drawing/2014/main" id="{A0BD18DE-6B72-DA0D-2C38-35FEAA02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46" y="3488791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Radio Wave Technology [Infographic ...">
            <a:extLst>
              <a:ext uri="{FF2B5EF4-FFF2-40B4-BE49-F238E27FC236}">
                <a16:creationId xmlns:a16="http://schemas.microsoft.com/office/drawing/2014/main" id="{0FEC6F93-511C-8A29-BE8D-AF5771064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2479336"/>
            <a:ext cx="3080825" cy="192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Waves of the Electromagnetic Spectrum ...">
            <a:extLst>
              <a:ext uri="{FF2B5EF4-FFF2-40B4-BE49-F238E27FC236}">
                <a16:creationId xmlns:a16="http://schemas.microsoft.com/office/drawing/2014/main" id="{20EE4352-A880-8DCE-520E-87F63C03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2" y="4582325"/>
            <a:ext cx="2926228" cy="17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354E-5679-80C7-CD9F-512DBFB4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Computer Networks</a:t>
            </a:r>
            <a:endParaRPr lang="en-UG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42C1-E69D-6BEF-2902-F571DF312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65728"/>
            <a:ext cx="9982200" cy="4706471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</a:rPr>
              <a:t>Definition</a:t>
            </a:r>
            <a:r>
              <a:rPr lang="en-US" sz="4800" dirty="0">
                <a:solidFill>
                  <a:srgbClr val="FF0000"/>
                </a:solidFill>
              </a:rPr>
              <a:t>: </a:t>
            </a:r>
            <a:r>
              <a:rPr lang="en-US" sz="4800" dirty="0"/>
              <a:t>A </a:t>
            </a:r>
            <a:r>
              <a:rPr lang="en-US" sz="4800" b="1" dirty="0"/>
              <a:t>computer network</a:t>
            </a:r>
            <a:r>
              <a:rPr lang="en-US" sz="4800" dirty="0"/>
              <a:t> is a collection of interconnected devices (</a:t>
            </a:r>
            <a:r>
              <a:rPr lang="en-US" sz="4800" dirty="0">
                <a:solidFill>
                  <a:srgbClr val="0070C0"/>
                </a:solidFill>
              </a:rPr>
              <a:t>computers, servers, printers, etc.) </a:t>
            </a:r>
            <a:r>
              <a:rPr lang="en-US" sz="4800" dirty="0"/>
              <a:t>that communicate and share resources (data, applications, hardware, internet connections) through communication channels.</a:t>
            </a:r>
          </a:p>
        </p:txBody>
      </p:sp>
    </p:spTree>
    <p:extLst>
      <p:ext uri="{BB962C8B-B14F-4D97-AF65-F5344CB8AC3E}">
        <p14:creationId xmlns:p14="http://schemas.microsoft.com/office/powerpoint/2010/main" val="3355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G" sz="6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 Interface Cards (</a:t>
            </a:r>
            <a:r>
              <a:rPr lang="en-UG" sz="66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NICs</a:t>
            </a:r>
            <a:r>
              <a:rPr lang="en-UG" sz="6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G" sz="6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F6FA-6AE3-0D09-C437-2648BE479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1600200"/>
            <a:ext cx="10243038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Devices that connect a computer to a network, either wired or wireless.</a:t>
            </a:r>
            <a:endParaRPr lang="en-UG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596FEF-D48D-B569-58D4-69B86C483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8" y="497542"/>
            <a:ext cx="10981763" cy="617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2" y="2971806"/>
            <a:ext cx="12023557" cy="1684150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NETWORK Topologies</a:t>
            </a:r>
          </a:p>
        </p:txBody>
      </p:sp>
    </p:spTree>
    <p:extLst>
      <p:ext uri="{BB962C8B-B14F-4D97-AF65-F5344CB8AC3E}">
        <p14:creationId xmlns:p14="http://schemas.microsoft.com/office/powerpoint/2010/main" val="34964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6B40-C901-0C33-AE17-45F4B6A5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/>
              <a:t>Network Topology</a:t>
            </a:r>
            <a:endParaRPr lang="en-UG" sz="7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2EA2-53E0-6E45-3E67-EFD1BAEB7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Network topology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refers to the arrangement or layout of different elements (links, nodes, devices, etc.) in a computer network. </a:t>
            </a:r>
          </a:p>
          <a:p>
            <a:r>
              <a:rPr lang="en-US" sz="4000" dirty="0"/>
              <a:t>It determines how data is transmitted and received between devices and impacts network performance, reliability, and scalability.</a:t>
            </a:r>
          </a:p>
          <a:p>
            <a:endParaRPr lang="en-UG" sz="4000" dirty="0"/>
          </a:p>
        </p:txBody>
      </p:sp>
    </p:spTree>
    <p:extLst>
      <p:ext uri="{BB962C8B-B14F-4D97-AF65-F5344CB8AC3E}">
        <p14:creationId xmlns:p14="http://schemas.microsoft.com/office/powerpoint/2010/main" val="3625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twork Topology Projects (Explained Detail in Examples) | Network  Simulation Tools">
            <a:extLst>
              <a:ext uri="{FF2B5EF4-FFF2-40B4-BE49-F238E27FC236}">
                <a16:creationId xmlns:a16="http://schemas.microsoft.com/office/drawing/2014/main" id="{984DBB1C-3C7D-EF6E-49D0-963C12BD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3" y="152556"/>
            <a:ext cx="11524128" cy="67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29C45-5F45-6D58-1750-C3ABD69A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Bus Topology</a:t>
            </a:r>
            <a:endParaRPr lang="en-UG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6E34A-6A78-6F79-EAE2-E82A9A43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372" y="1503218"/>
            <a:ext cx="10602192" cy="5181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Description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</a:rPr>
              <a:t>All devices (nodes) are connected to a single central cable, known as the "bus."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Data Transmission</a:t>
            </a:r>
            <a:r>
              <a:rPr lang="en-US" dirty="0"/>
              <a:t>: Data travels in both directions along the bus. Each device checks the data to see if it is intended for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Advantages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Easy to implement and extend.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Cost-effective for small networks.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Disadvantages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the central cable (bus) fails, the entire network is down.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Limited cable length and number of nodes.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 data traffic can lead to collisions and network degradation.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Use Cases</a:t>
            </a:r>
            <a:r>
              <a:rPr lang="en-US" dirty="0"/>
              <a:t>: Small networks, temporary networks, or networks where budget constraints are significant.</a:t>
            </a:r>
            <a:endParaRPr lang="en-UG" dirty="0"/>
          </a:p>
        </p:txBody>
      </p:sp>
      <p:pic>
        <p:nvPicPr>
          <p:cNvPr id="1026" name="Picture 2" descr="Important Pointers of Bus Topology">
            <a:extLst>
              <a:ext uri="{FF2B5EF4-FFF2-40B4-BE49-F238E27FC236}">
                <a16:creationId xmlns:a16="http://schemas.microsoft.com/office/drawing/2014/main" id="{5551C2C0-F11A-306F-69CA-C73825A7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97" y="2701636"/>
            <a:ext cx="3449759" cy="177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8115-2D20-351B-8B5E-3DDB5B1E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Star Topology</a:t>
            </a:r>
            <a:endParaRPr lang="en-UG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5F5B4-711B-77B8-AD74-022B1934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82" y="1519518"/>
            <a:ext cx="9982200" cy="513677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Description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All devices are connected to a central hub or switch. The hub acts as a repeater for data flow.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Data Transmission</a:t>
            </a:r>
            <a:r>
              <a:rPr lang="en-US" sz="2800" dirty="0"/>
              <a:t>: Data is sent from a device to the central hub, which then forwards it to the destination device.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Advantages</a:t>
            </a:r>
            <a:r>
              <a:rPr lang="en-US" sz="2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Easy to manage and troubleshoot.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Failure of one device does not affect others.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Easy to add or remove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Disadvantages</a:t>
            </a:r>
            <a:r>
              <a:rPr lang="en-US" sz="2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Failure of the central hub can disable the entire network.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Higher cost due to the need for more cables and a central hub.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Use Cases</a:t>
            </a:r>
            <a:r>
              <a:rPr lang="en-US" sz="2800" dirty="0"/>
              <a:t>: Office networks, home networks, and environments requiring easy troubleshooting.</a:t>
            </a:r>
            <a:endParaRPr lang="en-UG" sz="2800" dirty="0"/>
          </a:p>
        </p:txBody>
      </p:sp>
      <p:pic>
        <p:nvPicPr>
          <p:cNvPr id="2050" name="Picture 2" descr="What is Star Topology- Definition and ...">
            <a:extLst>
              <a:ext uri="{FF2B5EF4-FFF2-40B4-BE49-F238E27FC236}">
                <a16:creationId xmlns:a16="http://schemas.microsoft.com/office/drawing/2014/main" id="{F42B74D5-96A6-3DA7-494B-F24823B10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90" y="3010206"/>
            <a:ext cx="3556251" cy="21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3372-3FC0-E9D1-B7B8-3ECF1C20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Ring Topology</a:t>
            </a:r>
            <a:endParaRPr lang="en-UG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01BD6-DD86-3196-2FE3-E3CE9103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36537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Description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Devices are connected in a circular pattern, forming a closed loop or "ring."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Data Transmission</a:t>
            </a:r>
            <a:r>
              <a:rPr lang="en-US" sz="2400" dirty="0"/>
              <a:t>: Data travels in one direction (unidirectional) or both directions (bidirectional) around the ring. Each device has a repeater that forwards the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Advantages</a:t>
            </a:r>
            <a:r>
              <a:rPr lang="en-US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Easy to identify the location of faults.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 collisions due to unidirectional data flow.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Disadvantages</a:t>
            </a:r>
            <a:r>
              <a:rPr lang="en-US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 failure in any device or cable can affect the entire network.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Adding or removing devices can disrupt the network.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Use Cases</a:t>
            </a:r>
            <a:r>
              <a:rPr lang="en-US" sz="2400" dirty="0"/>
              <a:t>: Used in token-based networks and fiber optic networks.</a:t>
            </a:r>
          </a:p>
          <a:p>
            <a:endParaRPr lang="en-UG" sz="2400" dirty="0"/>
          </a:p>
        </p:txBody>
      </p:sp>
      <p:pic>
        <p:nvPicPr>
          <p:cNvPr id="3074" name="Picture 2" descr="What is Ring Topology?">
            <a:extLst>
              <a:ext uri="{FF2B5EF4-FFF2-40B4-BE49-F238E27FC236}">
                <a16:creationId xmlns:a16="http://schemas.microsoft.com/office/drawing/2014/main" id="{83F2E761-E411-C0BA-91BC-1E73DF77B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31" y="3429000"/>
            <a:ext cx="2857500" cy="18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ADD-C982-10A1-D5AA-283667BB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Mesh</a:t>
            </a:r>
            <a:r>
              <a:rPr lang="en-US" sz="6600" b="1" dirty="0"/>
              <a:t> </a:t>
            </a:r>
            <a:r>
              <a:rPr lang="en-US" sz="6600" b="1" dirty="0">
                <a:solidFill>
                  <a:srgbClr val="FF0000"/>
                </a:solidFill>
              </a:rPr>
              <a:t>Topology</a:t>
            </a:r>
            <a:endParaRPr lang="en-UG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15D3-1142-B7F9-E5AB-1A1A75AB1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8"/>
            <a:ext cx="10283536" cy="484216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Description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Each device is connected to every other device in the network, providing multiple paths for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Data Transmission</a:t>
            </a:r>
            <a:r>
              <a:rPr lang="en-US" sz="2400" dirty="0"/>
              <a:t>: Data can be transmitted using multiple paths, increasing redundancy and reliability.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Advantages</a:t>
            </a:r>
            <a:r>
              <a:rPr lang="en-US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Highly reliable due to multiple redundant paths.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Failure of one connection does not affect the network.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Good for high-traffic environments.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Disadvantages</a:t>
            </a:r>
            <a:r>
              <a:rPr lang="en-US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Very expensive due to the large number of cables and connections.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Complex to set up and manage.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Use Cases</a:t>
            </a:r>
            <a:r>
              <a:rPr lang="en-US" sz="2400" dirty="0"/>
              <a:t>: Critical networks where reliability is crucial, such as military or financial networks.</a:t>
            </a:r>
            <a:endParaRPr lang="en-UG" sz="2400" dirty="0"/>
          </a:p>
        </p:txBody>
      </p:sp>
      <p:pic>
        <p:nvPicPr>
          <p:cNvPr id="4098" name="Picture 2" descr="and disadvantages of mesh topology ...">
            <a:extLst>
              <a:ext uri="{FF2B5EF4-FFF2-40B4-BE49-F238E27FC236}">
                <a16:creationId xmlns:a16="http://schemas.microsoft.com/office/drawing/2014/main" id="{369B2E65-7793-2D88-2332-683D6E6C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36" y="2865044"/>
            <a:ext cx="3395010" cy="239275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0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A9FD-8CAB-CC9F-7E9B-D12AF807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Tree Topology (Hierarchical Topology)</a:t>
            </a:r>
            <a:endParaRPr lang="en-UG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35231-4099-1DBC-4356-638924182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1816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Description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Combination of star and bus topologies. A central "root" node is connected to one or more nodes, which in turn are connected to other nodes in a hierarchical manner.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Data Transmission</a:t>
            </a:r>
            <a:r>
              <a:rPr lang="en-US" sz="2800" dirty="0"/>
              <a:t>: Data travels from the root node through the hierarchy.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Advantages</a:t>
            </a:r>
            <a:r>
              <a:rPr lang="en-US" sz="2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Scalable and easy to manage.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Failure of one segment does not affect the entire network.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Disadvantages</a:t>
            </a:r>
            <a:r>
              <a:rPr lang="en-US" sz="2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If the root node fails, the entire network can be affected.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Complex cabling and setup.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Use Cases</a:t>
            </a:r>
            <a:r>
              <a:rPr lang="en-US" sz="2800" dirty="0"/>
              <a:t>: Large organizations with hierarchical data flow.</a:t>
            </a:r>
          </a:p>
          <a:p>
            <a:endParaRPr lang="en-UG" sz="2800" dirty="0"/>
          </a:p>
        </p:txBody>
      </p:sp>
      <p:pic>
        <p:nvPicPr>
          <p:cNvPr id="5122" name="Picture 2" descr="What is Tree Topology?">
            <a:extLst>
              <a:ext uri="{FF2B5EF4-FFF2-40B4-BE49-F238E27FC236}">
                <a16:creationId xmlns:a16="http://schemas.microsoft.com/office/drawing/2014/main" id="{A48F1AEE-41E7-77C1-324F-8E45FBBC8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06" y="3128962"/>
            <a:ext cx="2124076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8451-9C3A-23EC-BA92-A3AC59EE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/>
              <a:t>Purpose of Networking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BB497-37DF-9B72-67D4-D0A3863FF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Resource sharing </a:t>
            </a:r>
            <a:r>
              <a:rPr lang="en-US" sz="3600" dirty="0"/>
              <a:t>– printers, files, and internet.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Communication </a:t>
            </a:r>
            <a:r>
              <a:rPr lang="en-US" sz="3600" dirty="0"/>
              <a:t>– email, chat, video conferencing.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Data sharing </a:t>
            </a:r>
            <a:r>
              <a:rPr lang="en-US" sz="3600" dirty="0"/>
              <a:t>– transfer of information between systems.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Centralized management </a:t>
            </a:r>
            <a:r>
              <a:rPr lang="en-US" sz="3600" dirty="0"/>
              <a:t>– managing data or systems from one point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Benefits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dirty="0"/>
              <a:t>Improved communication, resource sharing, centralized data management, data redundancy, and enhanced security.</a:t>
            </a:r>
          </a:p>
        </p:txBody>
      </p:sp>
    </p:spTree>
    <p:extLst>
      <p:ext uri="{BB962C8B-B14F-4D97-AF65-F5344CB8AC3E}">
        <p14:creationId xmlns:p14="http://schemas.microsoft.com/office/powerpoint/2010/main" val="575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E66E-AC1E-C64D-FC62-B0055BE5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Hybrid</a:t>
            </a:r>
            <a:r>
              <a:rPr lang="en-US" sz="6600" b="1" dirty="0"/>
              <a:t> </a:t>
            </a:r>
            <a:r>
              <a:rPr lang="en-US" sz="6600" b="1" dirty="0">
                <a:solidFill>
                  <a:srgbClr val="FF0000"/>
                </a:solidFill>
              </a:rPr>
              <a:t>Topology</a:t>
            </a:r>
            <a:endParaRPr lang="en-UG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8439-1DD2-4D7C-DCB5-9FDDC0068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600200"/>
            <a:ext cx="11416145" cy="5181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Description</a:t>
            </a:r>
            <a:r>
              <a:rPr lang="en-US" sz="2400" dirty="0"/>
              <a:t>: A combination of two or more different topologies (e.g., star-bus, star-ring).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Data Transmission: </a:t>
            </a:r>
            <a:r>
              <a:rPr lang="en-US" sz="2400" dirty="0"/>
              <a:t>Depends on the combination of topologies used.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Advantages</a:t>
            </a:r>
            <a:r>
              <a:rPr lang="en-US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Flexible and scalable.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Can be tailored to suit specific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Disadvantages</a:t>
            </a:r>
            <a:r>
              <a:rPr lang="en-US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Complex to design, implement, and manage.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Expensive due to multiple topologies being combined.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Use Cases</a:t>
            </a:r>
            <a:r>
              <a:rPr lang="en-US" sz="2400" dirty="0"/>
              <a:t>: Large, complex networks like data centers, campus networks, and large enterprises.</a:t>
            </a:r>
            <a:endParaRPr lang="en-UG" sz="2400" dirty="0"/>
          </a:p>
        </p:txBody>
      </p:sp>
      <p:pic>
        <p:nvPicPr>
          <p:cNvPr id="6146" name="Picture 2" descr="Compare and Contrast Network Topologies ...">
            <a:extLst>
              <a:ext uri="{FF2B5EF4-FFF2-40B4-BE49-F238E27FC236}">
                <a16:creationId xmlns:a16="http://schemas.microsoft.com/office/drawing/2014/main" id="{435C7D63-C2EA-2116-E7FF-ADB387F06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82" y="2972430"/>
            <a:ext cx="3158836" cy="228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800" dirty="0"/>
              <a:t>Network Design</a:t>
            </a:r>
          </a:p>
        </p:txBody>
      </p:sp>
    </p:spTree>
    <p:extLst>
      <p:ext uri="{BB962C8B-B14F-4D97-AF65-F5344CB8AC3E}">
        <p14:creationId xmlns:p14="http://schemas.microsoft.com/office/powerpoint/2010/main" val="37967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Steps in Network Design</a:t>
            </a:r>
            <a:endParaRPr lang="en-US" sz="8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800" b="1" dirty="0"/>
              <a:t>1. </a:t>
            </a:r>
            <a:r>
              <a:rPr lang="en-US" sz="2800" b="1" dirty="0">
                <a:solidFill>
                  <a:srgbClr val="FF0000"/>
                </a:solidFill>
              </a:rPr>
              <a:t>Requirements Analysis: </a:t>
            </a:r>
            <a:r>
              <a:rPr lang="en-US" sz="2800" dirty="0"/>
              <a:t>Understanding the needs of the users and the organization.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800" b="1" dirty="0"/>
              <a:t>2</a:t>
            </a:r>
            <a:r>
              <a:rPr lang="en-US" sz="2800" b="1" dirty="0">
                <a:solidFill>
                  <a:srgbClr val="FF0000"/>
                </a:solidFill>
              </a:rPr>
              <a:t>. Planning: </a:t>
            </a:r>
            <a:r>
              <a:rPr lang="en-US" sz="2800" dirty="0"/>
              <a:t>Determining the layout, type of network, and hardware/software requirements.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800" b="1" dirty="0"/>
              <a:t>3. </a:t>
            </a:r>
            <a:r>
              <a:rPr lang="en-US" sz="2800" b="1" dirty="0">
                <a:solidFill>
                  <a:srgbClr val="FF0000"/>
                </a:solidFill>
              </a:rPr>
              <a:t>Implementation: </a:t>
            </a:r>
            <a:r>
              <a:rPr lang="en-US" sz="2800" dirty="0"/>
              <a:t>Setting up the network according to the plan.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800" b="1" dirty="0"/>
              <a:t>4. </a:t>
            </a:r>
            <a:r>
              <a:rPr lang="en-US" sz="2800" b="1" dirty="0">
                <a:solidFill>
                  <a:srgbClr val="FF0000"/>
                </a:solidFill>
              </a:rPr>
              <a:t>Testing: </a:t>
            </a:r>
            <a:r>
              <a:rPr lang="en-US" sz="2800" dirty="0"/>
              <a:t>Ensuring the network operates as expected.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800" b="1" dirty="0"/>
              <a:t>5. </a:t>
            </a:r>
            <a:r>
              <a:rPr lang="en-US" sz="2800" b="1" dirty="0">
                <a:solidFill>
                  <a:srgbClr val="FF0000"/>
                </a:solidFill>
              </a:rPr>
              <a:t>Maintenance: </a:t>
            </a:r>
            <a:r>
              <a:rPr lang="en-US" sz="2800" dirty="0"/>
              <a:t>Ongoing support and updates to the network.</a:t>
            </a:r>
          </a:p>
        </p:txBody>
      </p:sp>
    </p:spTree>
    <p:extLst>
      <p:ext uri="{BB962C8B-B14F-4D97-AF65-F5344CB8AC3E}">
        <p14:creationId xmlns:p14="http://schemas.microsoft.com/office/powerpoint/2010/main" val="21196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6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Considerations</a:t>
            </a:r>
            <a:endParaRPr lang="en-UG" sz="6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4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Scalability:</a:t>
            </a:r>
            <a:r>
              <a:rPr lang="en-UG" sz="4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ability to grow with increasing demand.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4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Reliability:</a:t>
            </a:r>
            <a:r>
              <a:rPr lang="en-UG" sz="4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consistent and dependable performance.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4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Security:</a:t>
            </a:r>
            <a:r>
              <a:rPr lang="en-UG" sz="4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Protecting data and resources from unauthorized access.</a:t>
            </a:r>
          </a:p>
        </p:txBody>
      </p:sp>
    </p:spTree>
    <p:extLst>
      <p:ext uri="{BB962C8B-B14F-4D97-AF65-F5344CB8AC3E}">
        <p14:creationId xmlns:p14="http://schemas.microsoft.com/office/powerpoint/2010/main" val="12050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2" y="2971806"/>
            <a:ext cx="12023557" cy="168415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Installation &amp; Configuration of Network Devices</a:t>
            </a:r>
          </a:p>
        </p:txBody>
      </p:sp>
    </p:spTree>
    <p:extLst>
      <p:ext uri="{BB962C8B-B14F-4D97-AF65-F5344CB8AC3E}">
        <p14:creationId xmlns:p14="http://schemas.microsoft.com/office/powerpoint/2010/main" val="18899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6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Installation Steps</a:t>
            </a:r>
            <a:endParaRPr lang="en-UG" sz="6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G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Setup: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Connecting devices and cabling.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G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Configuring Devices: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Setting IP addresses, subnets, and other network settings.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G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Connectivity: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Ensuring devices can communicate.</a:t>
            </a:r>
          </a:p>
        </p:txBody>
      </p:sp>
    </p:spTree>
    <p:extLst>
      <p:ext uri="{BB962C8B-B14F-4D97-AF65-F5344CB8AC3E}">
        <p14:creationId xmlns:p14="http://schemas.microsoft.com/office/powerpoint/2010/main" val="4900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6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Configuration Tools</a:t>
            </a:r>
            <a:endParaRPr lang="en-UG" sz="6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Command Line Interfaces (CLI):</a:t>
            </a:r>
            <a:r>
              <a:rPr lang="en-UG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Used for configuring network devices.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G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Interfaces:</a:t>
            </a:r>
            <a:r>
              <a:rPr lang="en-UG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Browser-based tools for device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7837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78A3-FFB7-C956-BE85-4EA643D3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en-UG" sz="8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CLI:</a:t>
            </a:r>
            <a:r>
              <a:rPr kumimoji="0" lang="en-US" sz="8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Configuration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A7FC7-6175-D256-C37B-11F03E199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1302327"/>
            <a:ext cx="11637818" cy="5479473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Ping: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Tests connectivity-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to test the reachability of a host on an Internet Protocol network.</a:t>
            </a:r>
            <a:endParaRPr lang="en-US" sz="24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IPConfig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Displays network configurations</a:t>
            </a:r>
            <a:r>
              <a:rPr lang="en-US" sz="2400" dirty="0"/>
              <a:t>. U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 for finding the IP address and default gateway of your network. 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NETSTAT: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Shows network connections and ports</a:t>
            </a:r>
            <a:r>
              <a:rPr lang="en-US" sz="2400" dirty="0"/>
              <a:t>.-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displays network connections for Transmission Control Protocol, routing tables, and a number of network interface and network protocol statistics.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NSLOOKUP: 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nslookup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 network administration command-line tool for querying the Domain Name System to obtain the mapping between domain name and IP address, or other DNS records.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raceroute and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tracert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Shows path packets take.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displays possible routes and transit delays of packets across an Internet Protocol network. The command reports the round-trip times of the packets received from each successive host along the route to a destination.</a:t>
            </a:r>
          </a:p>
        </p:txBody>
      </p:sp>
    </p:spTree>
    <p:extLst>
      <p:ext uri="{BB962C8B-B14F-4D97-AF65-F5344CB8AC3E}">
        <p14:creationId xmlns:p14="http://schemas.microsoft.com/office/powerpoint/2010/main" val="150494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84BB-55A2-79F8-6F82-8DC479DE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G" sz="5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CLI:</a:t>
            </a:r>
            <a:r>
              <a:rPr kumimoji="0" lang="en-US" sz="5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Configuration </a:t>
            </a:r>
            <a:r>
              <a:rPr lang="en-US" sz="5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56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7B96-D043-4C14-0650-2F26C7E10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ARP: </a:t>
            </a:r>
            <a:r>
              <a:rPr lang="en-US" sz="2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Resolution Protocol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command is used to access the mapping structure of IP addresses to the MAC address. This provides us with a better understanding of the transmission of packets in the network channel.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getmac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(get mac address): This command returns the MAC address from all the network cards on a system.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HOSTNAME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Linux users, 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hostname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is a commonly used networking command in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cmd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helps set and view the 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hostname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registered to a system. </a:t>
            </a:r>
            <a:r>
              <a:rPr lang="en-US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HostName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Windows </a:t>
            </a:r>
            <a:r>
              <a:rPr lang="en-US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HostName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network command will simply display the current name of your Windows computer.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Netsh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network shell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 a command-line utility included in Microsoft's Windows NT line of operating systems beginning with Windows 2000. It allows local or remote configuration of network devices such as the interface.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44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2" y="2971806"/>
            <a:ext cx="12023557" cy="1684150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Protocols</a:t>
            </a:r>
          </a:p>
        </p:txBody>
      </p:sp>
    </p:spTree>
    <p:extLst>
      <p:ext uri="{BB962C8B-B14F-4D97-AF65-F5344CB8AC3E}">
        <p14:creationId xmlns:p14="http://schemas.microsoft.com/office/powerpoint/2010/main" val="17866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Types of Networks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1. Personal Area Network (PAN)</a:t>
            </a:r>
          </a:p>
          <a:p>
            <a:pPr lvl="1"/>
            <a:r>
              <a:rPr lang="en-US" sz="3600" dirty="0"/>
              <a:t>Very small network for personal devices.</a:t>
            </a:r>
          </a:p>
          <a:p>
            <a:pPr lvl="1"/>
            <a:r>
              <a:rPr lang="en-US" sz="3600" b="1" dirty="0"/>
              <a:t>Example: </a:t>
            </a:r>
            <a:r>
              <a:rPr lang="en-US" sz="3600" dirty="0"/>
              <a:t>Bluetooth connection between phone and laptop.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2. Local Area Network (LAN)</a:t>
            </a:r>
          </a:p>
          <a:p>
            <a:pPr lvl="1"/>
            <a:r>
              <a:rPr lang="en-US" sz="3600" dirty="0"/>
              <a:t>Covers a small geographic area (office, school).</a:t>
            </a:r>
          </a:p>
          <a:p>
            <a:pPr lvl="1"/>
            <a:r>
              <a:rPr lang="en-US" sz="3600" dirty="0"/>
              <a:t>High speed and low cost.</a:t>
            </a:r>
          </a:p>
          <a:p>
            <a:pPr lvl="1"/>
            <a:r>
              <a:rPr lang="en-US" sz="3600" b="1" dirty="0"/>
              <a:t>Example: </a:t>
            </a:r>
            <a:r>
              <a:rPr lang="en-US" sz="3600" dirty="0"/>
              <a:t>Office network connecting several PCs.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9F0F-3167-BDD7-4D5E-4EFE8304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G" sz="6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 Protocols</a:t>
            </a:r>
            <a:endParaRPr lang="en-UG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C7C9-CC94-7B94-3FDC-70140D1D6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600200"/>
            <a:ext cx="11010900" cy="49911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 </a:t>
            </a:r>
            <a:r>
              <a:rPr lang="en-US" sz="3200" b="1" dirty="0">
                <a:solidFill>
                  <a:srgbClr val="FF0000"/>
                </a:solidFill>
              </a:rPr>
              <a:t>network protocol: </a:t>
            </a:r>
            <a:r>
              <a:rPr lang="en-US" sz="3200" dirty="0"/>
              <a:t>is a set of rules outlining how connected devices communicate across a network to exchange information easily and safely. </a:t>
            </a:r>
          </a:p>
          <a:p>
            <a:r>
              <a:rPr lang="en-US" sz="3200" dirty="0"/>
              <a:t>Protocols ensure that devices on a network can communicate with each other, regardless of differences in their internal processes, hardware, or software. </a:t>
            </a:r>
          </a:p>
          <a:p>
            <a:r>
              <a:rPr lang="en-US" sz="3200" dirty="0"/>
              <a:t>They play a crucial role in enabling reliable and efficient communication between devices, such as computers, routers, switches, and servers, in local or wide-area networks (LANs or WANs) and across the internet.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22561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516E-70AF-6CFB-EE49-8F618CAB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G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 Protocols</a:t>
            </a:r>
            <a:endParaRPr lang="en-UG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2DCD-EBC9-0DAE-F557-C80420DEE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881282"/>
          </a:xfrm>
        </p:spPr>
        <p:txBody>
          <a:bodyPr>
            <a:normAutofit fontScale="92500" lnSpcReduction="10000"/>
          </a:bodyPr>
          <a:lstStyle/>
          <a:p>
            <a:r>
              <a:rPr lang="sw-KE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TCP/UDP: </a:t>
            </a:r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transport control</a:t>
            </a:r>
            <a:endParaRPr lang="sw-KE" sz="3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w-KE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TCP/IP (Transmission Control Protocol/Internet Protocol): </a:t>
            </a:r>
            <a:r>
              <a:rPr lang="sw-K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Foundation of the Internet. Provides reliable, ordered, and error-checked delivery.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w-KE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UDP (User Datagram Protocol): </a:t>
            </a:r>
            <a:r>
              <a:rPr lang="sw-K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Lightweight, connectionless protocol. Faster but less reliable.</a:t>
            </a:r>
          </a:p>
          <a:p>
            <a:r>
              <a:rPr lang="sw-K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HTTP/HTTPS (Hypertext Transfer Protocol/Secure): </a:t>
            </a:r>
            <a:r>
              <a:rPr lang="sw-K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Protocols for web communication; HTTPS includes SSL/TLS for security.</a:t>
            </a:r>
          </a:p>
          <a:p>
            <a:r>
              <a:rPr lang="sw-K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FTP (File Transfer Protocol): </a:t>
            </a:r>
            <a:r>
              <a:rPr lang="sw-K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for transferring files between systems.</a:t>
            </a:r>
          </a:p>
          <a:p>
            <a:r>
              <a:rPr lang="sw-K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SMTP (Simple Mail Transfer Protocol): </a:t>
            </a:r>
            <a:r>
              <a:rPr lang="sw-K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Protocol for sending emails.</a:t>
            </a:r>
          </a:p>
          <a:p>
            <a:r>
              <a:rPr lang="sw-K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DNS (Domain Name System)</a:t>
            </a:r>
            <a:r>
              <a:rPr lang="sw-K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w-K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Translates domain names to IP addresses.</a:t>
            </a:r>
          </a:p>
          <a:p>
            <a:r>
              <a:rPr lang="sw-K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SNMP (Simple Network Management Protocol): </a:t>
            </a:r>
            <a:r>
              <a:rPr lang="sw-K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Management </a:t>
            </a:r>
            <a:r>
              <a:rPr lang="sw-K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Manages and monitors network devices.</a:t>
            </a:r>
            <a:endParaRPr lang="en-UG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7E2B-3AAF-3B4F-ACCD-67BC5044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G" sz="8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</a:t>
            </a:r>
            <a:endParaRPr lang="en-UG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CAE63-73F6-137F-D8A7-7D6F1B3D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1600199"/>
            <a:ext cx="10820400" cy="4925291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Addressing </a:t>
            </a:r>
            <a:r>
              <a:rPr lang="en-US" sz="4000" b="1" dirty="0"/>
              <a:t>in computer networks</a:t>
            </a:r>
            <a:r>
              <a:rPr lang="en-US" sz="4000" dirty="0"/>
              <a:t> refers to the methods and schemes used to </a:t>
            </a:r>
            <a:r>
              <a:rPr lang="en-US" sz="4000" b="1" dirty="0">
                <a:solidFill>
                  <a:srgbClr val="FF0000"/>
                </a:solidFill>
              </a:rPr>
              <a:t>uniquely </a:t>
            </a:r>
            <a:r>
              <a:rPr lang="en-US" sz="4000" dirty="0"/>
              <a:t>identify devices, nodes, or hosts on a network. </a:t>
            </a:r>
          </a:p>
          <a:p>
            <a:r>
              <a:rPr lang="en-US" sz="4000" dirty="0"/>
              <a:t>Addressing is crucial for ensuring that data packets are transmitted accurately from a source to a destination across a network. </a:t>
            </a:r>
          </a:p>
          <a:p>
            <a:r>
              <a:rPr lang="en-US" sz="4000" dirty="0"/>
              <a:t>It enables devices to locate and communicate with each other on both local and wide-area networks.</a:t>
            </a:r>
            <a:endParaRPr lang="en-UG" sz="4000" dirty="0"/>
          </a:p>
        </p:txBody>
      </p:sp>
    </p:spTree>
    <p:extLst>
      <p:ext uri="{BB962C8B-B14F-4D97-AF65-F5344CB8AC3E}">
        <p14:creationId xmlns:p14="http://schemas.microsoft.com/office/powerpoint/2010/main" val="17691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 </a:t>
            </a:r>
            <a:r>
              <a:rPr lang="en-UG" sz="6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</a:t>
            </a:r>
            <a:endParaRPr lang="en-UG" sz="6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885006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IP Address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unique identifier assigned to each device on a network.</a:t>
            </a:r>
          </a:p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</a:t>
            </a:r>
          </a:p>
          <a:p>
            <a:pPr lvl="1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IPv4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32-bit address (e.g., 192.168.1.1)</a:t>
            </a:r>
          </a:p>
          <a:p>
            <a:pPr lvl="1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IPv6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128-bit address (e.g., 2001:0db8::1)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G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Subnetting: </a:t>
            </a:r>
            <a:r>
              <a:rPr lang="en-UG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Dividing a network into smaller segments.</a:t>
            </a:r>
          </a:p>
        </p:txBody>
      </p:sp>
    </p:spTree>
    <p:extLst>
      <p:ext uri="{BB962C8B-B14F-4D97-AF65-F5344CB8AC3E}">
        <p14:creationId xmlns:p14="http://schemas.microsoft.com/office/powerpoint/2010/main" val="1033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bnetting and Subnet Mask Explained with examples and diagrams">
            <a:extLst>
              <a:ext uri="{FF2B5EF4-FFF2-40B4-BE49-F238E27FC236}">
                <a16:creationId xmlns:a16="http://schemas.microsoft.com/office/drawing/2014/main" id="{30EBA396-35A3-05F2-F3E8-AE3CB395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39850"/>
            <a:ext cx="11036300" cy="55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Pv4 Classes: What are They &amp; How are They Used | Hostwinds">
            <a:extLst>
              <a:ext uri="{FF2B5EF4-FFF2-40B4-BE49-F238E27FC236}">
                <a16:creationId xmlns:a16="http://schemas.microsoft.com/office/drawing/2014/main" id="{76E48391-B288-CD79-68A1-E8C48820BB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0900" y="3276600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C31E6-125E-0B79-0961-CABAB7B5D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22" y="1054100"/>
            <a:ext cx="10914955" cy="54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icks to remember five classes of IPv4 | by Geeky much! | Networks &amp;  Security | Medium">
            <a:extLst>
              <a:ext uri="{FF2B5EF4-FFF2-40B4-BE49-F238E27FC236}">
                <a16:creationId xmlns:a16="http://schemas.microsoft.com/office/drawing/2014/main" id="{1A49F866-FDF0-DB67-6AD7-52288E88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323975"/>
            <a:ext cx="107569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P Address Classes Explained with Examples">
            <a:extLst>
              <a:ext uri="{FF2B5EF4-FFF2-40B4-BE49-F238E27FC236}">
                <a16:creationId xmlns:a16="http://schemas.microsoft.com/office/drawing/2014/main" id="{533E27F7-3A75-7D65-5CF2-630359E6D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2" y="1397726"/>
            <a:ext cx="10202092" cy="40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ssistance with IPv4 Classes and Ranges : r/computerscience">
            <a:extLst>
              <a:ext uri="{FF2B5EF4-FFF2-40B4-BE49-F238E27FC236}">
                <a16:creationId xmlns:a16="http://schemas.microsoft.com/office/drawing/2014/main" id="{DB6F508B-5F20-92BE-317C-5316678C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9900"/>
            <a:ext cx="109855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troduction To IPV4 And Its Classes – Zindagi technologies">
            <a:extLst>
              <a:ext uri="{FF2B5EF4-FFF2-40B4-BE49-F238E27FC236}">
                <a16:creationId xmlns:a16="http://schemas.microsoft.com/office/drawing/2014/main" id="{9C94D921-8D30-0E50-6860-10CBF183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52164"/>
            <a:ext cx="11264900" cy="51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4405-327C-D5C8-F6D2-DEAB4392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Types of Networks </a:t>
            </a:r>
            <a:r>
              <a:rPr lang="en-US" sz="6000" b="1" dirty="0" err="1"/>
              <a:t>Ctnd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18998-DDE4-4DB1-C6C8-A28779D68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3. Metropolitan Area Network (MAN)</a:t>
            </a:r>
          </a:p>
          <a:p>
            <a:pPr lvl="1"/>
            <a:r>
              <a:rPr lang="en-US" sz="3600" dirty="0"/>
              <a:t>Connects multiple LANs within a city.</a:t>
            </a:r>
          </a:p>
          <a:p>
            <a:pPr lvl="1"/>
            <a:r>
              <a:rPr lang="en-US" sz="3600" b="1" dirty="0"/>
              <a:t>Example: </a:t>
            </a:r>
            <a:r>
              <a:rPr lang="en-US" sz="3600" dirty="0"/>
              <a:t>Network connecting branches of a university in one city.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4. Wide Area Network (WAN)</a:t>
            </a:r>
          </a:p>
          <a:p>
            <a:pPr lvl="1"/>
            <a:r>
              <a:rPr lang="en-US" sz="3600" dirty="0"/>
              <a:t>Covers a large geographical area.</a:t>
            </a:r>
          </a:p>
          <a:p>
            <a:pPr lvl="1"/>
            <a:r>
              <a:rPr lang="en-US" sz="3600" dirty="0"/>
              <a:t>Uses public transmission media like telephone lines or satellites.</a:t>
            </a:r>
          </a:p>
          <a:p>
            <a:pPr lvl="1"/>
            <a:r>
              <a:rPr lang="en-US" sz="3600" b="1" dirty="0"/>
              <a:t>Example: </a:t>
            </a:r>
            <a:r>
              <a:rPr lang="en-US" sz="3600" dirty="0"/>
              <a:t>The Internet.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60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2" y="2971806"/>
            <a:ext cx="12023557" cy="168415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Network Maintenance and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1755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89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</a:t>
            </a:r>
            <a:endParaRPr lang="en-UG" sz="6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5964" y="1600200"/>
            <a:ext cx="10131136" cy="500841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G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Updates: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Keeping software and firmware up to date.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G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Monitoring: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tools to monitor network performance and detect issues.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G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Backup:</a:t>
            </a:r>
            <a:r>
              <a:rPr lang="en-UG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Regularly backing up network configurations and data.</a:t>
            </a:r>
          </a:p>
        </p:txBody>
      </p:sp>
    </p:spTree>
    <p:extLst>
      <p:ext uri="{BB962C8B-B14F-4D97-AF65-F5344CB8AC3E}">
        <p14:creationId xmlns:p14="http://schemas.microsoft.com/office/powerpoint/2010/main" val="37260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6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Troubleshooting Steps</a:t>
            </a:r>
            <a:endParaRPr lang="en-UG" sz="6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G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Problem:</a:t>
            </a:r>
            <a:r>
              <a:rPr lang="en-UG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Gathering information and defining the issue.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G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Hypothesis:</a:t>
            </a:r>
            <a:r>
              <a:rPr lang="en-UG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Formulating possible causes.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G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the Hypothesis:</a:t>
            </a:r>
            <a:r>
              <a:rPr lang="en-UG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Trying solutions to see if they resolve the issue.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G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Document:</a:t>
            </a:r>
            <a:r>
              <a:rPr lang="en-UG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Recording the problem and solution for future reference.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17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2" y="2971806"/>
            <a:ext cx="12023557" cy="168415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Making Network Cables (Crossed, Straight)</a:t>
            </a:r>
          </a:p>
        </p:txBody>
      </p:sp>
    </p:spTree>
    <p:extLst>
      <p:ext uri="{BB962C8B-B14F-4D97-AF65-F5344CB8AC3E}">
        <p14:creationId xmlns:p14="http://schemas.microsoft.com/office/powerpoint/2010/main" val="40462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 and Materials</a:t>
            </a:r>
            <a:endParaRPr lang="en-UG" sz="6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6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Tools:</a:t>
            </a:r>
            <a:r>
              <a:rPr lang="en-UG" sz="6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Crimping tool, cable tester, wire stripper.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6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Materials:</a:t>
            </a:r>
            <a:r>
              <a:rPr lang="en-UG" sz="6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Twisted pair cables (</a:t>
            </a:r>
            <a:r>
              <a:rPr lang="en-UG" sz="6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Cat5e</a:t>
            </a:r>
            <a:r>
              <a:rPr lang="en-UG" sz="6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G" sz="6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Cat6</a:t>
            </a:r>
            <a:r>
              <a:rPr lang="en-UG" sz="6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G" sz="6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RJ45</a:t>
            </a:r>
            <a:r>
              <a:rPr lang="en-UG" sz="6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connectors.</a:t>
            </a:r>
          </a:p>
        </p:txBody>
      </p:sp>
    </p:spTree>
    <p:extLst>
      <p:ext uri="{BB962C8B-B14F-4D97-AF65-F5344CB8AC3E}">
        <p14:creationId xmlns:p14="http://schemas.microsoft.com/office/powerpoint/2010/main" val="16594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6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Straight-Through</a:t>
            </a:r>
            <a:r>
              <a:rPr lang="en-UG" sz="6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6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Cables</a:t>
            </a:r>
            <a:endParaRPr lang="en-UG" sz="6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5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Usage:</a:t>
            </a:r>
            <a:r>
              <a:rPr lang="en-UG" sz="5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Connecting different types of devices (e.g., computer to switch).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5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Wiring:</a:t>
            </a:r>
            <a:r>
              <a:rPr lang="en-UG" sz="5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ends use the same wiring standard (either </a:t>
            </a:r>
            <a:r>
              <a:rPr lang="en-UG" sz="5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T568A</a:t>
            </a:r>
            <a:r>
              <a:rPr lang="en-UG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G" sz="5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T568B</a:t>
            </a:r>
            <a:r>
              <a:rPr lang="en-UG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248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6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Crossover</a:t>
            </a:r>
            <a:r>
              <a:rPr lang="en-UG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6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Cables</a:t>
            </a:r>
            <a:endParaRPr lang="en-UG" sz="6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6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Usage:</a:t>
            </a:r>
            <a:r>
              <a:rPr lang="en-UG" sz="6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Connecting similar devices (e.g., computer to computer).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G" sz="6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Wiring:</a:t>
            </a:r>
            <a:r>
              <a:rPr lang="en-UG" sz="6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end uses </a:t>
            </a:r>
            <a:r>
              <a:rPr lang="en-UG" sz="6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T568A</a:t>
            </a:r>
            <a:r>
              <a:rPr lang="en-UG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other end uses </a:t>
            </a:r>
            <a:r>
              <a:rPr lang="en-UG" sz="6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T568B</a:t>
            </a:r>
            <a:r>
              <a:rPr lang="en-UG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6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D163CD-A3D4-0FEA-B55F-8F160F4F4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753" y="741831"/>
            <a:ext cx="4697228" cy="4867777"/>
          </a:xfrm>
          <a:prstGeom prst="rect">
            <a:avLst/>
          </a:prstGeom>
        </p:spPr>
      </p:pic>
      <p:pic>
        <p:nvPicPr>
          <p:cNvPr id="6148" name="Picture 4" descr="Should I use a straight-through cable or a crossover cable? - Quora">
            <a:extLst>
              <a:ext uri="{FF2B5EF4-FFF2-40B4-BE49-F238E27FC236}">
                <a16:creationId xmlns:a16="http://schemas.microsoft.com/office/drawing/2014/main" id="{488DFA9A-3704-3169-D5B1-EEA41FA9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6" y="807944"/>
            <a:ext cx="6541242" cy="52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3049F82-773A-99C8-371E-A9F68A70D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92606" cy="67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2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9E94-7771-0456-4A6B-70231B16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76200"/>
            <a:ext cx="9802882" cy="10033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VIDEO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6CB9C-8443-144A-22EA-762F7AE95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https://youtu.be/Uw8FSXx4dnU</a:t>
            </a:r>
          </a:p>
          <a:p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https://youtu.be/NWhoJp8UQpo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https://youtu.be/2OLeNqsNATQ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https://youtu.be/-bQjrDirT6g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828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F36E-DBCC-C226-509E-D16187CA2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/>
              <a:t>LAN, MAN &amp; WAN</a:t>
            </a:r>
            <a:endParaRPr lang="en-UG" sz="7200" dirty="0"/>
          </a:p>
        </p:txBody>
      </p:sp>
      <p:pic>
        <p:nvPicPr>
          <p:cNvPr id="1026" name="Picture 2" descr="Network Types - LAN, WAN, PAN, CAN, MAN, SAN, WLAN">
            <a:extLst>
              <a:ext uri="{FF2B5EF4-FFF2-40B4-BE49-F238E27FC236}">
                <a16:creationId xmlns:a16="http://schemas.microsoft.com/office/drawing/2014/main" id="{A6295736-CB89-F41B-3B90-328FFEDD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36500"/>
            <a:ext cx="4997824" cy="36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What is a MAN? Archives - Hasons">
            <a:extLst>
              <a:ext uri="{FF2B5EF4-FFF2-40B4-BE49-F238E27FC236}">
                <a16:creationId xmlns:a16="http://schemas.microsoft.com/office/drawing/2014/main" id="{DDDB3B8B-21AF-D779-B6AB-84BA135BB3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G"/>
          </a:p>
        </p:txBody>
      </p:sp>
      <p:sp>
        <p:nvSpPr>
          <p:cNvPr id="5" name="AutoShape 6" descr="What is a MAN? Archives - Hasons">
            <a:extLst>
              <a:ext uri="{FF2B5EF4-FFF2-40B4-BE49-F238E27FC236}">
                <a16:creationId xmlns:a16="http://schemas.microsoft.com/office/drawing/2014/main" id="{99FA258F-3AA2-7CBE-70D5-5147F2D146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07224" y="3429000"/>
            <a:ext cx="2393576" cy="23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1F289-5278-DFE7-FBF6-804A7B7C4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52" y="1658050"/>
            <a:ext cx="5823203" cy="41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3AA4FB-F953-DC67-A96D-FFC2F16F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DOWNLOAD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6EC296-05DE-2EF2-4C33-42291D6A0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3800" dirty="0">
                <a:solidFill>
                  <a:srgbClr val="FF0000"/>
                </a:solidFill>
              </a:rPr>
              <a:t>CISCO PACKET TRACER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and Install Packet Tracer: Link:</a:t>
            </a:r>
          </a:p>
          <a:p>
            <a:pPr marL="0" indent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https://www.netacad.com/resources/lab-downloads</a:t>
            </a:r>
            <a:endParaRPr lang="en-US" sz="10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Characteristics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7200" b="1" dirty="0"/>
              <a:t>LAN: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6000" dirty="0"/>
              <a:t>High data transfer rates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6000" dirty="0"/>
              <a:t>Limited geographical area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6000" dirty="0"/>
              <a:t>Relatively low cost</a:t>
            </a:r>
          </a:p>
        </p:txBody>
      </p:sp>
    </p:spTree>
    <p:extLst>
      <p:ext uri="{BB962C8B-B14F-4D97-AF65-F5344CB8AC3E}">
        <p14:creationId xmlns:p14="http://schemas.microsoft.com/office/powerpoint/2010/main" val="25966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Characteristics Cont’d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1100" b="1" dirty="0">
                <a:solidFill>
                  <a:srgbClr val="514843"/>
                </a:solidFill>
                <a:latin typeface="Euphemia"/>
              </a:rPr>
              <a:t>M</a:t>
            </a:r>
            <a:r>
              <a:rPr kumimoji="0" lang="en-US" sz="111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AN: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7700" dirty="0">
                <a:effectLst/>
              </a:rPr>
              <a:t>Medium to high data transfer rates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7700" dirty="0">
                <a:effectLst/>
              </a:rPr>
              <a:t>Covers a city or large campus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7700" dirty="0">
                <a:effectLst/>
              </a:rPr>
              <a:t>Higher cost than LAN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G" sz="8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37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/>
              <a:t>Characteristics Cont’d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9600" b="1" dirty="0">
                <a:solidFill>
                  <a:srgbClr val="514843"/>
                </a:solidFill>
                <a:latin typeface="Euphemia"/>
              </a:rPr>
              <a:t>W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AN: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G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data transfer rates compared to LAN and MAN</a:t>
            </a:r>
            <a:endParaRPr lang="en-US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G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Covers large geographical areas</a:t>
            </a:r>
            <a:endParaRPr lang="en-US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G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cost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060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572</TotalTime>
  <Words>2298</Words>
  <Application>Microsoft Office PowerPoint</Application>
  <PresentationFormat>Widescreen</PresentationFormat>
  <Paragraphs>236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Euphemia</vt:lpstr>
      <vt:lpstr>Plantagenet Cherokee</vt:lpstr>
      <vt:lpstr>Symbol</vt:lpstr>
      <vt:lpstr>Times New Roman</vt:lpstr>
      <vt:lpstr>Wingdings</vt:lpstr>
      <vt:lpstr>Academic Literature 16x9</vt:lpstr>
      <vt:lpstr>Network Essentials </vt:lpstr>
      <vt:lpstr>Introduction to Computer Networks</vt:lpstr>
      <vt:lpstr>Purpose of Networking</vt:lpstr>
      <vt:lpstr>Types of Networks</vt:lpstr>
      <vt:lpstr>Types of Networks Ctnd</vt:lpstr>
      <vt:lpstr>LAN, MAN &amp; WAN</vt:lpstr>
      <vt:lpstr>Characteristics</vt:lpstr>
      <vt:lpstr>Characteristics Cont’d</vt:lpstr>
      <vt:lpstr>Characteristics Cont’d</vt:lpstr>
      <vt:lpstr>Implementing a Peer to Peer Network</vt:lpstr>
      <vt:lpstr>PowerPoint Presentation</vt:lpstr>
      <vt:lpstr>Advantages and Disadvantages</vt:lpstr>
      <vt:lpstr>Network DEVICES</vt:lpstr>
      <vt:lpstr>PowerPoint Presentation</vt:lpstr>
      <vt:lpstr>ROUTERS, SWITCHES &amp; HUBS</vt:lpstr>
      <vt:lpstr>Network Communication Media</vt:lpstr>
      <vt:lpstr>Wired Media</vt:lpstr>
      <vt:lpstr>PowerPoint Presentation</vt:lpstr>
      <vt:lpstr>PowerPoint Presentation</vt:lpstr>
      <vt:lpstr>Network Interface Cards (NICs)</vt:lpstr>
      <vt:lpstr>PowerPoint Presentation</vt:lpstr>
      <vt:lpstr>NETWORK Topologies</vt:lpstr>
      <vt:lpstr>Network Topology</vt:lpstr>
      <vt:lpstr>PowerPoint Presentation</vt:lpstr>
      <vt:lpstr>Bus Topology</vt:lpstr>
      <vt:lpstr>Star Topology</vt:lpstr>
      <vt:lpstr>Ring Topology</vt:lpstr>
      <vt:lpstr>Mesh Topology</vt:lpstr>
      <vt:lpstr>Tree Topology (Hierarchical Topology)</vt:lpstr>
      <vt:lpstr>Hybrid Topology</vt:lpstr>
      <vt:lpstr>Network Design</vt:lpstr>
      <vt:lpstr>Steps in Network Design</vt:lpstr>
      <vt:lpstr>Considerations</vt:lpstr>
      <vt:lpstr>Installation &amp; Configuration of Network Devices</vt:lpstr>
      <vt:lpstr>Installation Steps</vt:lpstr>
      <vt:lpstr>Configuration Tools</vt:lpstr>
      <vt:lpstr>CLI: Configuration </vt:lpstr>
      <vt:lpstr>CLI: Configuration Ctnd</vt:lpstr>
      <vt:lpstr>Protocols</vt:lpstr>
      <vt:lpstr>Network Protocols</vt:lpstr>
      <vt:lpstr>Network Protocols</vt:lpstr>
      <vt:lpstr>Addressing</vt:lpstr>
      <vt:lpstr>IP Addressing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 Maintenance and Troubleshooting</vt:lpstr>
      <vt:lpstr>Maintenance</vt:lpstr>
      <vt:lpstr>Troubleshooting Steps</vt:lpstr>
      <vt:lpstr>Making Network Cables (Crossed, Straight)</vt:lpstr>
      <vt:lpstr>Tools and Materials</vt:lpstr>
      <vt:lpstr>Straight-Through Cables</vt:lpstr>
      <vt:lpstr>Crossover Cables</vt:lpstr>
      <vt:lpstr>PowerPoint Presentation</vt:lpstr>
      <vt:lpstr>PowerPoint Presentation</vt:lpstr>
      <vt:lpstr>VIDEO LINKS</vt:lpstr>
      <vt:lpstr>THANK you</vt:lpstr>
      <vt:lpstr>DOWNLOAD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Benedict Solvent</dc:creator>
  <cp:lastModifiedBy>Benedict Solvent</cp:lastModifiedBy>
  <cp:revision>145</cp:revision>
  <dcterms:created xsi:type="dcterms:W3CDTF">2024-07-25T05:51:55Z</dcterms:created>
  <dcterms:modified xsi:type="dcterms:W3CDTF">2025-10-14T15:57:52Z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