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66"/>
  </p:notesMasterIdLst>
  <p:handoutMasterIdLst>
    <p:handoutMasterId r:id="rId67"/>
  </p:handoutMasterIdLst>
  <p:sldIdLst>
    <p:sldId id="256" r:id="rId5"/>
    <p:sldId id="303" r:id="rId6"/>
    <p:sldId id="325" r:id="rId7"/>
    <p:sldId id="257" r:id="rId8"/>
    <p:sldId id="326" r:id="rId9"/>
    <p:sldId id="297" r:id="rId10"/>
    <p:sldId id="262" r:id="rId11"/>
    <p:sldId id="263" r:id="rId12"/>
    <p:sldId id="264" r:id="rId13"/>
    <p:sldId id="277" r:id="rId14"/>
    <p:sldId id="314" r:id="rId15"/>
    <p:sldId id="284" r:id="rId16"/>
    <p:sldId id="279" r:id="rId17"/>
    <p:sldId id="327" r:id="rId18"/>
    <p:sldId id="298" r:id="rId19"/>
    <p:sldId id="328" r:id="rId20"/>
    <p:sldId id="271" r:id="rId21"/>
    <p:sldId id="299" r:id="rId22"/>
    <p:sldId id="329" r:id="rId23"/>
    <p:sldId id="267" r:id="rId24"/>
    <p:sldId id="300" r:id="rId25"/>
    <p:sldId id="281" r:id="rId26"/>
    <p:sldId id="304" r:id="rId27"/>
    <p:sldId id="301" r:id="rId28"/>
    <p:sldId id="305" r:id="rId29"/>
    <p:sldId id="306" r:id="rId30"/>
    <p:sldId id="307" r:id="rId31"/>
    <p:sldId id="308" r:id="rId32"/>
    <p:sldId id="309" r:id="rId33"/>
    <p:sldId id="310" r:id="rId34"/>
    <p:sldId id="280" r:id="rId35"/>
    <p:sldId id="268" r:id="rId36"/>
    <p:sldId id="269" r:id="rId37"/>
    <p:sldId id="282" r:id="rId38"/>
    <p:sldId id="273" r:id="rId39"/>
    <p:sldId id="274" r:id="rId40"/>
    <p:sldId id="321" r:id="rId41"/>
    <p:sldId id="322" r:id="rId42"/>
    <p:sldId id="283" r:id="rId43"/>
    <p:sldId id="312" r:id="rId44"/>
    <p:sldId id="311" r:id="rId45"/>
    <p:sldId id="313" r:id="rId46"/>
    <p:sldId id="276" r:id="rId47"/>
    <p:sldId id="323" r:id="rId48"/>
    <p:sldId id="317" r:id="rId49"/>
    <p:sldId id="315" r:id="rId50"/>
    <p:sldId id="316" r:id="rId51"/>
    <p:sldId id="320" r:id="rId52"/>
    <p:sldId id="318" r:id="rId53"/>
    <p:sldId id="295" r:id="rId54"/>
    <p:sldId id="285" r:id="rId55"/>
    <p:sldId id="286" r:id="rId56"/>
    <p:sldId id="296" r:id="rId57"/>
    <p:sldId id="287" r:id="rId58"/>
    <p:sldId id="288" r:id="rId59"/>
    <p:sldId id="289" r:id="rId60"/>
    <p:sldId id="302" r:id="rId61"/>
    <p:sldId id="340" r:id="rId62"/>
    <p:sldId id="319" r:id="rId63"/>
    <p:sldId id="261" r:id="rId64"/>
    <p:sldId id="324" r:id="rId6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68" d="100"/>
          <a:sy n="68" d="100"/>
        </p:scale>
        <p:origin x="90" y="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974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handoutMaster" Target="handoutMasters/handoutMaster1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3CEAAF3-9831-450B-8D59-2C09DB96C8FC}" type="datetimeFigureOut">
              <a:rPr lang="en-US"/>
              <a:t>10/14/2025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34459-7356-44BF-850D-8B30C4FB3B6B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6901652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50CD79-FC16-4410-AB61-17F26E6D3BC8}" type="datetimeFigureOut">
              <a:rPr lang="en-US"/>
              <a:t>10/14/2025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A3C37BE-C303-496D-B5CD-85F2937540F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508422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latin typeface="Arial" pitchFamily="34" charset="0"/>
                <a:cs typeface="Arial" pitchFamily="34" charset="0"/>
              </a:rPr>
              <a:t>NOTE:</a:t>
            </a:r>
          </a:p>
          <a:p>
            <a:r>
              <a:rPr lang="en-US" i="1" dirty="0">
                <a:latin typeface="Arial" pitchFamily="34" charset="0"/>
                <a:cs typeface="Arial" pitchFamily="34" charset="0"/>
              </a:rPr>
              <a:t>To change the  image on this slide, select the picture and delete it. Then click the Pictures icon in the placeholder to insert your own image.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A3C37BE-C303-496D-B5CD-85F2937540F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61502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4445" y="0"/>
            <a:ext cx="1747524" cy="229209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1009650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898" y="4511784"/>
            <a:ext cx="10096501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chemeClr val="tx1">
                    <a:lumMod val="20000"/>
                    <a:lumOff val="80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9756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3396996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Picture Placeholder 2" descr="An empty placeholder to add an image. Click on the placeholder and select the image that you wish to add."/>
          <p:cNvSpPr>
            <a:spLocks noGrp="1"/>
          </p:cNvSpPr>
          <p:nvPr>
            <p:ph type="pic" idx="1"/>
          </p:nvPr>
        </p:nvSpPr>
        <p:spPr>
          <a:xfrm>
            <a:off x="4654671" y="1600199"/>
            <a:ext cx="6430912" cy="4572001"/>
          </a:xfrm>
        </p:spPr>
        <p:txBody>
          <a:bodyPr tIns="1188720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69637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12076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72600" y="365125"/>
            <a:ext cx="17145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04900" y="365125"/>
            <a:ext cx="8098896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  <p:grpSp>
        <p:nvGrpSpPr>
          <p:cNvPr id="7" name="Group 6"/>
          <p:cNvGrpSpPr/>
          <p:nvPr/>
        </p:nvGrpSpPr>
        <p:grpSpPr>
          <a:xfrm rot="5400000">
            <a:off x="6514047" y="3228843"/>
            <a:ext cx="5632704" cy="84403"/>
            <a:chOff x="1073150" y="1219201"/>
            <a:chExt cx="10058400" cy="63125"/>
          </a:xfrm>
        </p:grpSpPr>
        <p:cxnSp>
          <p:nvCxnSpPr>
            <p:cNvPr id="8" name="Straight Connector 7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445927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86876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/>
          </a:bodyPr>
          <a:lstStyle>
            <a:lvl1pPr algn="l">
              <a:defRPr sz="4400" cap="all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4900" y="4511784"/>
            <a:ext cx="5734050" cy="95556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18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1" name="Picture Placeholder 10" descr="An empty placeholder to add an image. Click on the placeholder and select the image that you wish to add."/>
          <p:cNvSpPr>
            <a:spLocks noGrp="1"/>
          </p:cNvSpPr>
          <p:nvPr>
            <p:ph type="pic" sz="quarter" idx="13"/>
          </p:nvPr>
        </p:nvSpPr>
        <p:spPr>
          <a:xfrm>
            <a:off x="6981063" y="1310656"/>
            <a:ext cx="5210937" cy="4208604"/>
          </a:xfrm>
          <a:solidFill>
            <a:schemeClr val="tx1">
              <a:lumMod val="20000"/>
              <a:lumOff val="80000"/>
            </a:schemeClr>
          </a:solidFill>
        </p:spPr>
        <p:txBody>
          <a:bodyPr tIns="1005840"/>
          <a:lstStyle>
            <a:lvl1pPr marL="0" indent="0" algn="ctr">
              <a:buNone/>
              <a:defRPr/>
            </a:lvl1pPr>
          </a:lstStyle>
          <a:p>
            <a:r>
              <a:rPr lang="en-US"/>
              <a:t>Click icon to add picture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0" y="1143000"/>
            <a:ext cx="12192000" cy="63125"/>
            <a:chOff x="507492" y="1501519"/>
            <a:chExt cx="8129016" cy="63125"/>
          </a:xfrm>
        </p:grpSpPr>
        <p:cxnSp>
          <p:nvCxnSpPr>
            <p:cNvPr id="15" name="Straight Connector 14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325880" y="0"/>
            <a:ext cx="1747524" cy="2292094"/>
          </a:xfrm>
          <a:prstGeom prst="rect">
            <a:avLst/>
          </a:prstGeom>
        </p:spPr>
      </p:pic>
      <p:grpSp>
        <p:nvGrpSpPr>
          <p:cNvPr id="13" name="Group 12"/>
          <p:cNvGrpSpPr/>
          <p:nvPr/>
        </p:nvGrpSpPr>
        <p:grpSpPr>
          <a:xfrm rot="10800000">
            <a:off x="0" y="5645510"/>
            <a:ext cx="12192000" cy="63125"/>
            <a:chOff x="507492" y="1501519"/>
            <a:chExt cx="8129016" cy="63125"/>
          </a:xfrm>
        </p:grpSpPr>
        <p:cxnSp>
          <p:nvCxnSpPr>
            <p:cNvPr id="17" name="Straight Connector 16"/>
            <p:cNvCxnSpPr/>
            <p:nvPr/>
          </p:nvCxnSpPr>
          <p:spPr>
            <a:xfrm>
              <a:off x="507492" y="1564644"/>
              <a:ext cx="8129016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507492" y="1501519"/>
              <a:ext cx="8129016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Rectangle 6"/>
          <p:cNvSpPr/>
          <p:nvPr/>
        </p:nvSpPr>
        <p:spPr>
          <a:xfrm>
            <a:off x="0" y="5778124"/>
            <a:ext cx="12192000" cy="10798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  <p:extLst>
      <p:ext uri="{BB962C8B-B14F-4D97-AF65-F5344CB8AC3E}">
        <p14:creationId xmlns:p14="http://schemas.microsoft.com/office/powerpoint/2010/main" val="26739436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0" y="2514600"/>
            <a:ext cx="12192000" cy="3194035"/>
            <a:chOff x="647402" y="2514600"/>
            <a:chExt cx="10838688" cy="3194035"/>
          </a:xfrm>
        </p:grpSpPr>
        <p:grpSp>
          <p:nvGrpSpPr>
            <p:cNvPr id="9" name="Group 8"/>
            <p:cNvGrpSpPr/>
            <p:nvPr/>
          </p:nvGrpSpPr>
          <p:grpSpPr>
            <a:xfrm>
              <a:off x="647402" y="2514600"/>
              <a:ext cx="10838688" cy="63125"/>
              <a:chOff x="507492" y="1501519"/>
              <a:chExt cx="8129016" cy="63125"/>
            </a:xfrm>
          </p:grpSpPr>
          <p:cxnSp>
            <p:nvCxnSpPr>
              <p:cNvPr id="14" name="Straight Connector 13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" name="Straight Connector 14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Rectangle 9"/>
            <p:cNvSpPr/>
            <p:nvPr/>
          </p:nvSpPr>
          <p:spPr>
            <a:xfrm>
              <a:off x="647402" y="2640850"/>
              <a:ext cx="10838688" cy="2941536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/>
            </a:p>
          </p:txBody>
        </p:sp>
        <p:grpSp>
          <p:nvGrpSpPr>
            <p:cNvPr id="11" name="Group 10"/>
            <p:cNvGrpSpPr/>
            <p:nvPr/>
          </p:nvGrpSpPr>
          <p:grpSpPr>
            <a:xfrm rot="10800000">
              <a:off x="647402" y="5645510"/>
              <a:ext cx="10838688" cy="63125"/>
              <a:chOff x="507492" y="1501519"/>
              <a:chExt cx="8129016" cy="63125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507492" y="1564644"/>
                <a:ext cx="8129016" cy="0"/>
              </a:xfrm>
              <a:prstGeom prst="line">
                <a:avLst/>
              </a:prstGeom>
              <a:ln w="381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Connector 12"/>
              <p:cNvCxnSpPr/>
              <p:nvPr/>
            </p:nvCxnSpPr>
            <p:spPr>
              <a:xfrm>
                <a:off x="507492" y="1501519"/>
                <a:ext cx="8129016" cy="0"/>
              </a:xfrm>
              <a:prstGeom prst="line">
                <a:avLst/>
              </a:prstGeom>
              <a:ln w="12700" cap="flat">
                <a:solidFill>
                  <a:schemeClr val="tx1"/>
                </a:solidFill>
                <a:miter lim="800000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duotone>
              <a:schemeClr val="accent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25880" y="0"/>
            <a:ext cx="1783188" cy="2971806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04899" y="2971806"/>
            <a:ext cx="10071099" cy="1684150"/>
          </a:xfrm>
        </p:spPr>
        <p:txBody>
          <a:bodyPr anchor="ctr">
            <a:normAutofit/>
          </a:bodyPr>
          <a:lstStyle>
            <a:lvl1pPr>
              <a:defRPr sz="4400" cap="all" baseline="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899" y="4655956"/>
            <a:ext cx="10071099" cy="509750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2678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49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600200"/>
            <a:ext cx="4914900" cy="4571999"/>
          </a:xfrm>
        </p:spPr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5277910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490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66110" y="1600200"/>
            <a:ext cx="4919472" cy="823912"/>
          </a:xfrm>
        </p:spPr>
        <p:txBody>
          <a:bodyPr anchor="b"/>
          <a:lstStyle>
            <a:lvl1pPr marL="0" indent="0">
              <a:spcBef>
                <a:spcPts val="0"/>
              </a:spcBef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66110" y="2424112"/>
            <a:ext cx="4919472" cy="37480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71016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581115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4169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04900" y="1600200"/>
            <a:ext cx="4384548" cy="457200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641848" y="1600199"/>
            <a:ext cx="5445252" cy="4572001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6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2B9795-92DC-40DC-A1CA-9A4B349D7824}" type="datetimeFigureOut">
              <a:rPr lang="en-US"/>
              <a:t>10/14/2025</a:t>
            </a:fld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F54DE5-C571-48E8-A5BC-B369434E2F44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769764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04900" y="76200"/>
            <a:ext cx="9980682" cy="1096962"/>
          </a:xfrm>
          <a:prstGeom prst="rect">
            <a:avLst/>
          </a:prstGeom>
        </p:spPr>
        <p:txBody>
          <a:bodyPr vert="horz" lIns="0" tIns="45720" rIns="0" bIns="45720" rtlCol="0" anchor="b">
            <a:normAutofit/>
          </a:bodyPr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4900" y="1600200"/>
            <a:ext cx="9982200" cy="457200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104899" y="6356351"/>
            <a:ext cx="1829559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l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402B9795-92DC-40DC-A1CA-9A4B349D7824}" type="datetimeFigureOut">
              <a:rPr lang="en-US" smtClean="0"/>
              <a:pPr/>
              <a:t>10/14/2025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934459" y="6356350"/>
            <a:ext cx="6323082" cy="365126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ct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56782" y="6356351"/>
            <a:ext cx="1828800" cy="365125"/>
          </a:xfrm>
          <a:prstGeom prst="rect">
            <a:avLst/>
          </a:prstGeom>
        </p:spPr>
        <p:txBody>
          <a:bodyPr vert="horz" lIns="0" tIns="45720" rIns="0" bIns="45720" rtlCol="0" anchor="ctr"/>
          <a:lstStyle>
            <a:lvl1pPr algn="r">
              <a:defRPr sz="1200" baseline="0">
                <a:solidFill>
                  <a:schemeClr val="tx1">
                    <a:lumMod val="75000"/>
                  </a:schemeClr>
                </a:solidFill>
              </a:defRPr>
            </a:lvl1pPr>
          </a:lstStyle>
          <a:p>
            <a:fld id="{0FF54DE5-C571-48E8-A5BC-B369434E2F44}" type="slidenum">
              <a:rPr lang="en-US" smtClean="0"/>
              <a:pPr/>
              <a:t>‹#›</a:t>
            </a:fld>
            <a:endParaRPr lang="en-US"/>
          </a:p>
        </p:txBody>
      </p:sp>
      <p:grpSp>
        <p:nvGrpSpPr>
          <p:cNvPr id="15" name="Group 14"/>
          <p:cNvGrpSpPr/>
          <p:nvPr/>
        </p:nvGrpSpPr>
        <p:grpSpPr>
          <a:xfrm>
            <a:off x="1103376" y="1219201"/>
            <a:ext cx="9985248" cy="84403"/>
            <a:chOff x="1073150" y="1219201"/>
            <a:chExt cx="10058400" cy="63125"/>
          </a:xfrm>
        </p:grpSpPr>
        <p:cxnSp>
          <p:nvCxnSpPr>
            <p:cNvPr id="13" name="Straight Connector 12"/>
            <p:cNvCxnSpPr/>
            <p:nvPr/>
          </p:nvCxnSpPr>
          <p:spPr>
            <a:xfrm rot="10800000">
              <a:off x="1073150" y="1219201"/>
              <a:ext cx="10058400" cy="0"/>
            </a:xfrm>
            <a:prstGeom prst="line">
              <a:avLst/>
            </a:prstGeom>
            <a:ln w="381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1073150" y="1282326"/>
              <a:ext cx="10058400" cy="0"/>
            </a:xfrm>
            <a:prstGeom prst="line">
              <a:avLst/>
            </a:prstGeom>
            <a:ln w="12700" cap="flat">
              <a:solidFill>
                <a:schemeClr val="tx1"/>
              </a:solidFill>
              <a:miter lim="800000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462510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Font typeface="Wingdings" panose="05000000000000000000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96">
          <p15:clr>
            <a:srgbClr val="F26B43"/>
          </p15:clr>
        </p15:guide>
        <p15:guide id="2" pos="6984">
          <p15:clr>
            <a:srgbClr val="F26B43"/>
          </p15:clr>
        </p15:guide>
        <p15:guide id="3" orient="horz" pos="1008">
          <p15:clr>
            <a:srgbClr val="F26B43"/>
          </p15:clr>
        </p15:guide>
        <p15:guide id="4" orient="horz" pos="3888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11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jpeg"/><Relationship Id="rId7" Type="http://schemas.openxmlformats.org/officeDocument/2006/relationships/image" Target="../media/image21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0.jpe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2OLeNqsNATQ" TargetMode="External"/><Relationship Id="rId2" Type="http://schemas.openxmlformats.org/officeDocument/2006/relationships/hyperlink" Target="https://youtu.be/NWhoJp8UQpo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youtu.be/-bQjrDirT6g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netacad.com/resources/lab-downloads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ctrTitle"/>
          </p:nvPr>
        </p:nvSpPr>
        <p:spPr>
          <a:xfrm>
            <a:off x="1104900" y="2292094"/>
            <a:ext cx="5734050" cy="2219691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sz="8000" dirty="0"/>
              <a:t>Network Essentials </a:t>
            </a:r>
          </a:p>
        </p:txBody>
      </p:sp>
      <p:sp>
        <p:nvSpPr>
          <p:cNvPr id="7" name="Subtitle 6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sz="7200" dirty="0"/>
              <a:t>Topic 8</a:t>
            </a:r>
          </a:p>
        </p:txBody>
      </p:sp>
      <p:pic>
        <p:nvPicPr>
          <p:cNvPr id="7170" name="Picture 2" descr="Introduction to Business Computer Networks">
            <a:extLst>
              <a:ext uri="{FF2B5EF4-FFF2-40B4-BE49-F238E27FC236}">
                <a16:creationId xmlns:a16="http://schemas.microsoft.com/office/drawing/2014/main" id="{DA3CF5D6-65C6-0DE1-616D-820F443CE8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6941" y="1220489"/>
            <a:ext cx="4764460" cy="4246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2133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5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Implementing a Peer to Peer Network</a:t>
            </a:r>
            <a:endParaRPr lang="en-UG" sz="54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Font typeface="Wingdings" panose="05000000000000000000" pitchFamily="2" charset="2"/>
              <a:buChar char="q"/>
            </a:pP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Peer to Peer (P2P) Networks</a:t>
            </a: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network where each computer can act as both a client and a server.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Setup: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Connecting computers directly via a switch or hub without a dedicated server.</a:t>
            </a:r>
          </a:p>
          <a:p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269867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What is a Peer-to-Peer Network (P2P ...">
            <a:extLst>
              <a:ext uri="{FF2B5EF4-FFF2-40B4-BE49-F238E27FC236}">
                <a16:creationId xmlns:a16="http://schemas.microsoft.com/office/drawing/2014/main" id="{3EF58318-1F5C-1E39-A417-7109A65E20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500" y="609600"/>
            <a:ext cx="10642600" cy="5816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8407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 and Disadvantages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Advantages: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Simple to set up and cost-effective.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Disadvantages: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Less control and security compared to server-based networks.</a:t>
            </a:r>
            <a:endParaRPr lang="en-US" sz="6600" dirty="0"/>
          </a:p>
        </p:txBody>
      </p:sp>
    </p:spTree>
    <p:extLst>
      <p:ext uri="{BB962C8B-B14F-4D97-AF65-F5344CB8AC3E}">
        <p14:creationId xmlns:p14="http://schemas.microsoft.com/office/powerpoint/2010/main" val="2035184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dirty="0"/>
              <a:t>Network DEVICES</a:t>
            </a:r>
          </a:p>
        </p:txBody>
      </p:sp>
    </p:spTree>
    <p:extLst>
      <p:ext uri="{BB962C8B-B14F-4D97-AF65-F5344CB8AC3E}">
        <p14:creationId xmlns:p14="http://schemas.microsoft.com/office/powerpoint/2010/main" val="1129813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0148C8A-D8E7-E865-5B94-2C2B2801A4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51931032"/>
              </p:ext>
            </p:extLst>
          </p:nvPr>
        </p:nvGraphicFramePr>
        <p:xfrm>
          <a:off x="263235" y="387927"/>
          <a:ext cx="11707092" cy="6153894"/>
        </p:xfrm>
        <a:graphic>
          <a:graphicData uri="http://schemas.openxmlformats.org/drawingml/2006/table">
            <a:tbl>
              <a:tblPr/>
              <a:tblGrid>
                <a:gridCol w="5853546">
                  <a:extLst>
                    <a:ext uri="{9D8B030D-6E8A-4147-A177-3AD203B41FA5}">
                      <a16:colId xmlns:a16="http://schemas.microsoft.com/office/drawing/2014/main" val="3084995695"/>
                    </a:ext>
                  </a:extLst>
                </a:gridCol>
                <a:gridCol w="5853546">
                  <a:extLst>
                    <a:ext uri="{9D8B030D-6E8A-4147-A177-3AD203B41FA5}">
                      <a16:colId xmlns:a16="http://schemas.microsoft.com/office/drawing/2014/main" val="1225704675"/>
                    </a:ext>
                  </a:extLst>
                </a:gridCol>
              </a:tblGrid>
              <a:tr h="512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Device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3600" b="1" dirty="0">
                          <a:solidFill>
                            <a:srgbClr val="FF0000"/>
                          </a:solidFill>
                        </a:rPr>
                        <a:t>Function</a:t>
                      </a:r>
                      <a:endParaRPr lang="en-US" sz="3600" dirty="0">
                        <a:solidFill>
                          <a:srgbClr val="FF0000"/>
                        </a:solidFill>
                      </a:endParaRP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87163589"/>
                  </a:ext>
                </a:extLst>
              </a:tr>
              <a:tr h="8975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1. Hub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Simple device that broadcasts signals/data  to all ports.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77091797"/>
                  </a:ext>
                </a:extLst>
              </a:tr>
              <a:tr h="8975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2. Switch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Sends data only to the intended device; improves performance.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3806796"/>
                  </a:ext>
                </a:extLst>
              </a:tr>
              <a:tr h="512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3. Router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Routes data between different networks.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75670956"/>
                  </a:ext>
                </a:extLst>
              </a:tr>
              <a:tr h="8975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4. Bridge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Connects and filters traffic between two LAN segments.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51411005"/>
                  </a:ext>
                </a:extLst>
              </a:tr>
              <a:tr h="8975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5. Gateway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Acts as an entry/exit point for networks using different protocols.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35745850"/>
                  </a:ext>
                </a:extLst>
              </a:tr>
              <a:tr h="51291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6. Access Point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Provides wireless connectivity (Wi-Fi).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79528541"/>
                  </a:ext>
                </a:extLst>
              </a:tr>
              <a:tr h="89759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b="1" dirty="0"/>
                        <a:t>7. Modem</a:t>
                      </a:r>
                      <a:endParaRPr lang="en-US" sz="24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2400" dirty="0"/>
                        <a:t>Converts digital signals to analog and vice versa for internet access.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6456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867904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8CF370-198B-E21F-B5A2-D7873EE12F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ROUTERS, SWITCHES &amp; HUBS</a:t>
            </a:r>
            <a:endParaRPr lang="en-UG" sz="6000" b="1" dirty="0"/>
          </a:p>
        </p:txBody>
      </p:sp>
      <p:pic>
        <p:nvPicPr>
          <p:cNvPr id="2050" name="Picture 2" descr="Hub Vs Switch Vs Router | Difference Between Hub, Switch and Router |  Networking Devices">
            <a:extLst>
              <a:ext uri="{FF2B5EF4-FFF2-40B4-BE49-F238E27FC236}">
                <a16:creationId xmlns:a16="http://schemas.microsoft.com/office/drawing/2014/main" id="{138323D3-3660-DC60-3D0D-9D66DE8B6B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2233" y="2450448"/>
            <a:ext cx="5355331" cy="3489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What is Difference between Router, Switch, and Hub - EXCEL">
            <a:extLst>
              <a:ext uri="{FF2B5EF4-FFF2-40B4-BE49-F238E27FC236}">
                <a16:creationId xmlns:a16="http://schemas.microsoft.com/office/drawing/2014/main" id="{35F4592A-8C00-E3A8-B225-495875C168E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8096" y="3409670"/>
            <a:ext cx="5061671" cy="33721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6" name="Picture 2" descr="What Is a Network Switch?">
            <a:extLst>
              <a:ext uri="{FF2B5EF4-FFF2-40B4-BE49-F238E27FC236}">
                <a16:creationId xmlns:a16="http://schemas.microsoft.com/office/drawing/2014/main" id="{E467A6C1-A239-F9CC-0C25-9DD0C01D80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19" y="1107435"/>
            <a:ext cx="3114675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Difference Between Hub and Switch ...">
            <a:extLst>
              <a:ext uri="{FF2B5EF4-FFF2-40B4-BE49-F238E27FC236}">
                <a16:creationId xmlns:a16="http://schemas.microsoft.com/office/drawing/2014/main" id="{C9DAEC19-D99B-42C7-6A17-E18777EF7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336" y="1588435"/>
            <a:ext cx="2657475" cy="1724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USB 3.0 Hub, VIENON 4-Port USB Hub USB ...">
            <a:extLst>
              <a:ext uri="{FF2B5EF4-FFF2-40B4-BE49-F238E27FC236}">
                <a16:creationId xmlns:a16="http://schemas.microsoft.com/office/drawing/2014/main" id="{9903110A-C0C7-DBE1-10B5-18547CD44A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6599" y="1303086"/>
            <a:ext cx="1826587" cy="14758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ow to Set Up &amp; Configure a Router ...">
            <a:extLst>
              <a:ext uri="{FF2B5EF4-FFF2-40B4-BE49-F238E27FC236}">
                <a16:creationId xmlns:a16="http://schemas.microsoft.com/office/drawing/2014/main" id="{ABA89DF3-1CA4-6946-B7B9-A13E7210C9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9708" y="1375486"/>
            <a:ext cx="2924961" cy="131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5355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1B7BE-0BCD-EC33-11BE-46FE0CDB5E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6000" b="1" dirty="0"/>
              <a:t>Network Communication Media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0A8752-93EB-4DBF-2E09-E1E18A4B37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06769"/>
            <a:ext cx="9982200" cy="5078437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 Guided Media (Wired)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Twisted Pair Cable (UTP/STP)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Coaxial Cable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Fiber Optic Cable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Unguided Media (Wireless)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Radio waves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Microwave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Infrared</a:t>
            </a:r>
          </a:p>
          <a:p>
            <a:pPr lvl="1"/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Satellite communication</a:t>
            </a:r>
          </a:p>
        </p:txBody>
      </p:sp>
    </p:spTree>
    <p:extLst>
      <p:ext uri="{BB962C8B-B14F-4D97-AF65-F5344CB8AC3E}">
        <p14:creationId xmlns:p14="http://schemas.microsoft.com/office/powerpoint/2010/main" val="1230747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/>
              <a:t>Wired Media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Twisted Pair: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Commonly used in LANs; includes categories like </a:t>
            </a:r>
            <a:r>
              <a:rPr lang="en-UG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Cat5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G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Cat5e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G" sz="4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Cat6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Coaxial Cable: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Used for cable television and early Ethernet networks.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Fiber Optic Cable: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Uses light to transmit data; provides higher speed and greater distance.</a:t>
            </a:r>
          </a:p>
        </p:txBody>
      </p:sp>
    </p:spTree>
    <p:extLst>
      <p:ext uri="{BB962C8B-B14F-4D97-AF65-F5344CB8AC3E}">
        <p14:creationId xmlns:p14="http://schemas.microsoft.com/office/powerpoint/2010/main" val="3998824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A Comparative Analysis of Coaxial, Twisted Pair, and Fiber Optic Cables -  ZGSM WIRE HARNESS">
            <a:extLst>
              <a:ext uri="{FF2B5EF4-FFF2-40B4-BE49-F238E27FC236}">
                <a16:creationId xmlns:a16="http://schemas.microsoft.com/office/drawing/2014/main" id="{60874DBB-25C8-F13F-44AD-38DD7CC27C2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9518" y="2679349"/>
            <a:ext cx="9856694" cy="3518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ifference Between Fiber Optic Cable, Twisted Pair Cable and Coaxial Cable  | FS Community">
            <a:extLst>
              <a:ext uri="{FF2B5EF4-FFF2-40B4-BE49-F238E27FC236}">
                <a16:creationId xmlns:a16="http://schemas.microsoft.com/office/drawing/2014/main" id="{E5167255-B4DE-D130-9B8B-6A0490707C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1333" y="506208"/>
            <a:ext cx="3585337" cy="1851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Difference Between Fiber Optic Cable, Twisted Pair Cable and Coaxial Cable  | FS Community">
            <a:extLst>
              <a:ext uri="{FF2B5EF4-FFF2-40B4-BE49-F238E27FC236}">
                <a16:creationId xmlns:a16="http://schemas.microsoft.com/office/drawing/2014/main" id="{15843411-EC02-2D25-7BF6-40DCEF4076A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9764" y="826285"/>
            <a:ext cx="3232236" cy="1211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Difference Between Twisted Pair Cable and Coaxial Cable | by Angelina Twain  | Medium">
            <a:extLst>
              <a:ext uri="{FF2B5EF4-FFF2-40B4-BE49-F238E27FC236}">
                <a16:creationId xmlns:a16="http://schemas.microsoft.com/office/drawing/2014/main" id="{378B5726-6EB0-AD3A-85C9-A429B0A94B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042" y="125730"/>
            <a:ext cx="3822770" cy="22936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176157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 descr="Chapter : Unguided/Wireless Media, PPT ...">
            <a:extLst>
              <a:ext uri="{FF2B5EF4-FFF2-40B4-BE49-F238E27FC236}">
                <a16:creationId xmlns:a16="http://schemas.microsoft.com/office/drawing/2014/main" id="{004CC86E-780D-071B-5591-0DBAC72B47A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29" y="197830"/>
            <a:ext cx="4195796" cy="21379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Wireless Media | Unguided Media ...">
            <a:extLst>
              <a:ext uri="{FF2B5EF4-FFF2-40B4-BE49-F238E27FC236}">
                <a16:creationId xmlns:a16="http://schemas.microsoft.com/office/drawing/2014/main" id="{3EAAC9E2-B6BA-553C-A7DC-32627D0B03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2278" y="518156"/>
            <a:ext cx="4856737" cy="28510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Unguided Media - Types of Unguided ...">
            <a:extLst>
              <a:ext uri="{FF2B5EF4-FFF2-40B4-BE49-F238E27FC236}">
                <a16:creationId xmlns:a16="http://schemas.microsoft.com/office/drawing/2014/main" id="{505331BD-A541-E118-696A-9E0EA76950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6284" y="3672621"/>
            <a:ext cx="2635494" cy="24669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IR Communication: A Comprehensive Guide ...">
            <a:extLst>
              <a:ext uri="{FF2B5EF4-FFF2-40B4-BE49-F238E27FC236}">
                <a16:creationId xmlns:a16="http://schemas.microsoft.com/office/drawing/2014/main" id="{D4F2E540-07C1-DC89-303C-585E12DE9F1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7821" y="3440406"/>
            <a:ext cx="3346431" cy="25065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Teach-ICT OCR A2 ICT G063 Syllabus ...">
            <a:extLst>
              <a:ext uri="{FF2B5EF4-FFF2-40B4-BE49-F238E27FC236}">
                <a16:creationId xmlns:a16="http://schemas.microsoft.com/office/drawing/2014/main" id="{A0BD18DE-6B72-DA0D-2C38-35FEAA02B5C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52346" y="3488791"/>
            <a:ext cx="1895475" cy="240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8" name="Picture 12" descr="Radio Wave Technology [Infographic ...">
            <a:extLst>
              <a:ext uri="{FF2B5EF4-FFF2-40B4-BE49-F238E27FC236}">
                <a16:creationId xmlns:a16="http://schemas.microsoft.com/office/drawing/2014/main" id="{0FEC6F93-511C-8A29-BE8D-AF57710645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9489" y="2479336"/>
            <a:ext cx="3080825" cy="19221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30" name="Picture 14" descr="Waves of the Electromagnetic Spectrum ...">
            <a:extLst>
              <a:ext uri="{FF2B5EF4-FFF2-40B4-BE49-F238E27FC236}">
                <a16:creationId xmlns:a16="http://schemas.microsoft.com/office/drawing/2014/main" id="{20EE4352-A880-8DCE-520E-87F63C03EAE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892" y="4582325"/>
            <a:ext cx="2926228" cy="17380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3829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5C354E-5679-80C7-CD9F-512DBFB41B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sz="4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 to Computer Networks</a:t>
            </a:r>
            <a:endParaRPr lang="en-UG" sz="4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E142C1-E69D-6BEF-2902-F571DF31203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465728"/>
            <a:ext cx="9982200" cy="4706471"/>
          </a:xfrm>
        </p:spPr>
        <p:txBody>
          <a:bodyPr>
            <a:normAutofit fontScale="925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4800" b="1" dirty="0">
                <a:solidFill>
                  <a:srgbClr val="FF0000"/>
                </a:solidFill>
              </a:rPr>
              <a:t>Definition</a:t>
            </a:r>
            <a:r>
              <a:rPr lang="en-US" sz="4800" dirty="0">
                <a:solidFill>
                  <a:srgbClr val="FF0000"/>
                </a:solidFill>
              </a:rPr>
              <a:t>: </a:t>
            </a:r>
            <a:r>
              <a:rPr lang="en-US" sz="4800" dirty="0"/>
              <a:t>A </a:t>
            </a:r>
            <a:r>
              <a:rPr lang="en-US" sz="4800" b="1" dirty="0"/>
              <a:t>computer network</a:t>
            </a:r>
            <a:r>
              <a:rPr lang="en-US" sz="4800" dirty="0"/>
              <a:t> is a collection of interconnected devices (</a:t>
            </a:r>
            <a:r>
              <a:rPr lang="en-US" sz="4800" dirty="0">
                <a:solidFill>
                  <a:srgbClr val="0070C0"/>
                </a:solidFill>
              </a:rPr>
              <a:t>computers, servers, printers, etc.) </a:t>
            </a:r>
            <a:r>
              <a:rPr lang="en-US" sz="4800" dirty="0"/>
              <a:t>that communicate and share resources (data, applications, hardware, internet connections) through communication channels.</a:t>
            </a:r>
          </a:p>
        </p:txBody>
      </p:sp>
    </p:spTree>
    <p:extLst>
      <p:ext uri="{BB962C8B-B14F-4D97-AF65-F5344CB8AC3E}">
        <p14:creationId xmlns:p14="http://schemas.microsoft.com/office/powerpoint/2010/main" val="335509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Interface Cards (</a:t>
            </a:r>
            <a:r>
              <a:rPr lang="en-UG" sz="66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NICs</a:t>
            </a: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06F6FA-6AE3-0D09-C437-2648BE4795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062" y="1600200"/>
            <a:ext cx="10243038" cy="4572000"/>
          </a:xfrm>
        </p:spPr>
        <p:txBody>
          <a:bodyPr>
            <a:normAutofit/>
          </a:bodyPr>
          <a:lstStyle/>
          <a:p>
            <a:pPr mar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8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Devices that connect a computer to a network, either wired or wireless.</a:t>
            </a:r>
            <a:endParaRPr lang="en-UG" sz="8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9341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E6596FEF-D48D-B569-58D4-69B86C4834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5118" y="497542"/>
            <a:ext cx="10981763" cy="61772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87861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6600" dirty="0"/>
              <a:t>NETWORK Topologies</a:t>
            </a:r>
          </a:p>
        </p:txBody>
      </p:sp>
    </p:spTree>
    <p:extLst>
      <p:ext uri="{BB962C8B-B14F-4D97-AF65-F5344CB8AC3E}">
        <p14:creationId xmlns:p14="http://schemas.microsoft.com/office/powerpoint/2010/main" val="3496427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F56B40-C901-0C33-AE17-45F4B6A53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Network Topology</a:t>
            </a:r>
            <a:endParaRPr lang="en-UG" sz="7200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562EA2-53E0-6E45-3E67-EFD1BAEB7C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Network topology</a:t>
            </a:r>
            <a:r>
              <a:rPr lang="en-US" sz="4000" dirty="0">
                <a:solidFill>
                  <a:srgbClr val="FF0000"/>
                </a:solidFill>
              </a:rPr>
              <a:t> </a:t>
            </a:r>
            <a:r>
              <a:rPr lang="en-US" sz="4000" dirty="0"/>
              <a:t>refers to the arrangement or layout of different elements (links, nodes, devices, etc.) in a computer network. </a:t>
            </a:r>
          </a:p>
          <a:p>
            <a:r>
              <a:rPr lang="en-US" sz="4000" dirty="0"/>
              <a:t>It determines how data is transmitted and received between devices and impacts network performance, reliability, and scalability.</a:t>
            </a:r>
          </a:p>
          <a:p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362575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Network Topology Projects (Explained Detail in Examples) | Network  Simulation Tools">
            <a:extLst>
              <a:ext uri="{FF2B5EF4-FFF2-40B4-BE49-F238E27FC236}">
                <a16:creationId xmlns:a16="http://schemas.microsoft.com/office/drawing/2014/main" id="{984DBB1C-3C7D-EF6E-49D0-963C12BD02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3413" y="152556"/>
            <a:ext cx="11524128" cy="67054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856668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329C45-5F45-6D58-1750-C3ABD69A6C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>
                <a:solidFill>
                  <a:srgbClr val="FF0000"/>
                </a:solidFill>
              </a:rPr>
              <a:t>Bus Topology</a:t>
            </a:r>
            <a:endParaRPr lang="en-UG" sz="5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CF6E34A-6A78-6F79-EAE2-E82A9A431C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9372" y="1503218"/>
            <a:ext cx="10602192" cy="51816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Description</a:t>
            </a:r>
            <a:r>
              <a:rPr lang="en-US" dirty="0"/>
              <a:t>: </a:t>
            </a:r>
            <a:r>
              <a:rPr lang="en-US" b="1" dirty="0">
                <a:solidFill>
                  <a:srgbClr val="FF0000"/>
                </a:solidFill>
              </a:rPr>
              <a:t>All devices (nodes) are connected to a single central cable, known as the "bus."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Data Transmission</a:t>
            </a:r>
            <a:r>
              <a:rPr lang="en-US" dirty="0"/>
              <a:t>: Data travels in both directions along the bus. Each device checks the data to see if it is intended for them.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Advantages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Easy to implement and extend.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Cost-effective for small networks.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Disadvantages</a:t>
            </a:r>
            <a:r>
              <a:rPr lang="en-US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If the central cable (bus) fails, the entire network is down.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Limited cable length and number of nodes.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High data traffic can lead to collisions and network degradation.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b="1" dirty="0"/>
              <a:t>Use Cases</a:t>
            </a:r>
            <a:r>
              <a:rPr lang="en-US" dirty="0"/>
              <a:t>: Small networks, temporary networks, or networks where budget constraints are significant.</a:t>
            </a:r>
            <a:endParaRPr lang="en-UG" dirty="0"/>
          </a:p>
        </p:txBody>
      </p:sp>
      <p:pic>
        <p:nvPicPr>
          <p:cNvPr id="1026" name="Picture 2" descr="Important Pointers of Bus Topology">
            <a:extLst>
              <a:ext uri="{FF2B5EF4-FFF2-40B4-BE49-F238E27FC236}">
                <a16:creationId xmlns:a16="http://schemas.microsoft.com/office/drawing/2014/main" id="{5551C2C0-F11A-306F-69CA-C73825A7604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2897" y="2701636"/>
            <a:ext cx="3449759" cy="17785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4759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408115-2D20-351B-8B5E-3DDB5B1E8C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>
                <a:solidFill>
                  <a:srgbClr val="FF0000"/>
                </a:solidFill>
              </a:rPr>
              <a:t>Star Topology</a:t>
            </a:r>
            <a:endParaRPr lang="en-UG" sz="60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35F5B4-711B-77B8-AD74-022B1934F3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3382" y="1519518"/>
            <a:ext cx="9982200" cy="5136776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Description</a:t>
            </a:r>
            <a:r>
              <a:rPr lang="en-US" sz="2800" dirty="0"/>
              <a:t>: </a:t>
            </a:r>
            <a:r>
              <a:rPr lang="en-US" sz="2800" dirty="0">
                <a:solidFill>
                  <a:srgbClr val="FF0000"/>
                </a:solidFill>
              </a:rPr>
              <a:t>All devices are connected to a central hub or switch. The hub acts as a repeater for data flow.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Data Transmission</a:t>
            </a:r>
            <a:r>
              <a:rPr lang="en-US" sz="2800" dirty="0"/>
              <a:t>: Data is sent from a device to the central hub, which then forwards it to the destination device.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Advantages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Easy to manage and troubleshoot.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Failure of one device does not affect others.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Easy to add or remove devices.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Disadvantages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Failure of the central hub can disable the entire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000" dirty="0"/>
              <a:t>Higher cost due to the need for more cables and a central hub.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Use Cases</a:t>
            </a:r>
            <a:r>
              <a:rPr lang="en-US" sz="2800" dirty="0"/>
              <a:t>: Office networks, home networks, and environments requiring easy troubleshooting.</a:t>
            </a:r>
            <a:endParaRPr lang="en-UG" sz="2800" dirty="0"/>
          </a:p>
        </p:txBody>
      </p:sp>
      <p:pic>
        <p:nvPicPr>
          <p:cNvPr id="2050" name="Picture 2" descr="What is Star Topology- Definition and ...">
            <a:extLst>
              <a:ext uri="{FF2B5EF4-FFF2-40B4-BE49-F238E27FC236}">
                <a16:creationId xmlns:a16="http://schemas.microsoft.com/office/drawing/2014/main" id="{F42B74D5-96A6-3DA7-494B-F24823B1064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54290" y="3010206"/>
            <a:ext cx="3556251" cy="2155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47977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ED3372-3FC0-E9D1-B7B8-3ECF1C2037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>
                <a:solidFill>
                  <a:srgbClr val="FF0000"/>
                </a:solidFill>
              </a:rPr>
              <a:t>Ring Topology</a:t>
            </a:r>
            <a:endParaRPr lang="en-UG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101BD6-DD86-3196-2FE3-E3CE9103D4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365376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Description</a:t>
            </a:r>
            <a:r>
              <a:rPr lang="en-US" sz="2400" dirty="0"/>
              <a:t>: </a:t>
            </a:r>
            <a:r>
              <a:rPr lang="en-US" sz="2400" dirty="0">
                <a:solidFill>
                  <a:srgbClr val="FF0000"/>
                </a:solidFill>
              </a:rPr>
              <a:t>Devices are connected in a circular pattern, forming a closed loop or "ring."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Data Transmission</a:t>
            </a:r>
            <a:r>
              <a:rPr lang="en-US" sz="2400" dirty="0"/>
              <a:t>: Data travels in one direction (unidirectional) or both directions (bidirectional) around the ring. Each device has a repeater that forwards the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Easy to identify the location of faults.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No collisions due to unidirectional data flow.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Disadvantages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 failure in any device or cable can affect the entire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Adding or removing devices can disrupt the network.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Use Cases</a:t>
            </a:r>
            <a:r>
              <a:rPr lang="en-US" sz="2400" dirty="0"/>
              <a:t>: Used in token-based networks and fiber optic networks.</a:t>
            </a:r>
          </a:p>
          <a:p>
            <a:endParaRPr lang="en-UG" sz="2400" dirty="0"/>
          </a:p>
        </p:txBody>
      </p:sp>
      <p:pic>
        <p:nvPicPr>
          <p:cNvPr id="3074" name="Picture 2" descr="What is Ring Topology?">
            <a:extLst>
              <a:ext uri="{FF2B5EF4-FFF2-40B4-BE49-F238E27FC236}">
                <a16:creationId xmlns:a16="http://schemas.microsoft.com/office/drawing/2014/main" id="{83F2E761-E411-C0BA-91BC-1E73DF77B1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4231" y="3429000"/>
            <a:ext cx="2857500" cy="189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90055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F91ADD-C982-10A1-D5AA-283667BB16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Mesh</a:t>
            </a:r>
            <a:r>
              <a:rPr lang="en-US" sz="6600" b="1" dirty="0"/>
              <a:t> </a:t>
            </a:r>
            <a:r>
              <a:rPr lang="en-US" sz="6600" b="1" dirty="0">
                <a:solidFill>
                  <a:srgbClr val="FF0000"/>
                </a:solidFill>
              </a:rPr>
              <a:t>Topology</a:t>
            </a:r>
            <a:endParaRPr lang="en-UG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7115D3-1142-B7F9-E5AB-1A1A75AB1C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198"/>
            <a:ext cx="10283536" cy="4842165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Description</a:t>
            </a:r>
            <a:r>
              <a:rPr lang="en-US" sz="2400" dirty="0"/>
              <a:t>: </a:t>
            </a:r>
            <a:r>
              <a:rPr lang="en-US" sz="2400" dirty="0">
                <a:solidFill>
                  <a:srgbClr val="FF0000"/>
                </a:solidFill>
              </a:rPr>
              <a:t>Each device is connected to every other device in the network, providing multiple paths for data.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Data Transmission</a:t>
            </a:r>
            <a:r>
              <a:rPr lang="en-US" sz="2400" dirty="0"/>
              <a:t>: Data can be transmitted using multiple paths, increasing redundancy and reliability.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Highly reliable due to multiple redundant paths.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Failure of one connection does not affect the network.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Good for high-traffic environments.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Disadvantages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Very expensive due to the large number of cables and connections.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800" dirty="0"/>
              <a:t>Complex to set up and manage.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Use Cases</a:t>
            </a:r>
            <a:r>
              <a:rPr lang="en-US" sz="2400" dirty="0"/>
              <a:t>: Critical networks where reliability is crucial, such as military or financial networks.</a:t>
            </a:r>
            <a:endParaRPr lang="en-UG" sz="2400" dirty="0"/>
          </a:p>
        </p:txBody>
      </p:sp>
      <p:pic>
        <p:nvPicPr>
          <p:cNvPr id="4098" name="Picture 2" descr="and disadvantages of mesh topology ...">
            <a:extLst>
              <a:ext uri="{FF2B5EF4-FFF2-40B4-BE49-F238E27FC236}">
                <a16:creationId xmlns:a16="http://schemas.microsoft.com/office/drawing/2014/main" id="{369B2E65-7793-2D88-2332-683D6E6C5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45236" y="2865044"/>
            <a:ext cx="3395010" cy="2392757"/>
          </a:xfrm>
          <a:prstGeom prst="rect">
            <a:avLst/>
          </a:prstGeom>
          <a:noFill/>
          <a:effectLst>
            <a:softEdge rad="762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1010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CDDA9FD-8CAB-CC9F-7E9B-D12AF80705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800" b="1" dirty="0">
                <a:solidFill>
                  <a:srgbClr val="FF0000"/>
                </a:solidFill>
              </a:rPr>
              <a:t>Tree Topology (Hierarchical Topology)</a:t>
            </a:r>
            <a:endParaRPr lang="en-UG" sz="48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A35231-4099-1DBC-4356-638924182A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5181600"/>
          </a:xfrm>
        </p:spPr>
        <p:txBody>
          <a:bodyPr>
            <a:normAutofit fontScale="92500" lnSpcReduction="10000"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Description</a:t>
            </a:r>
            <a:r>
              <a:rPr lang="en-US" sz="2800" dirty="0"/>
              <a:t>: </a:t>
            </a:r>
            <a:r>
              <a:rPr lang="en-US" sz="2800" dirty="0">
                <a:solidFill>
                  <a:srgbClr val="FF0000"/>
                </a:solidFill>
              </a:rPr>
              <a:t>Combination of star and bus topologies. A central "root" node is connected to one or more nodes, which in turn are connected to other nodes in a hierarchical manner.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Data Transmission</a:t>
            </a:r>
            <a:r>
              <a:rPr lang="en-US" sz="2800" dirty="0"/>
              <a:t>: Data travels from the root node through the hierarchy.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Advantages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Scalable and easy to manage.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Failure of one segment does not affect the entire network.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Disadvantages</a:t>
            </a:r>
            <a:r>
              <a:rPr lang="en-US" sz="28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If the root node fails, the entire network can be affected.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/>
              <a:t>Complex cabling and setup.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1" dirty="0"/>
              <a:t>Use Cases</a:t>
            </a:r>
            <a:r>
              <a:rPr lang="en-US" sz="2800" dirty="0"/>
              <a:t>: Large organizations with hierarchical data flow.</a:t>
            </a:r>
          </a:p>
          <a:p>
            <a:endParaRPr lang="en-UG" sz="2800" dirty="0"/>
          </a:p>
        </p:txBody>
      </p:sp>
      <p:pic>
        <p:nvPicPr>
          <p:cNvPr id="5122" name="Picture 2" descr="What is Tree Topology?">
            <a:extLst>
              <a:ext uri="{FF2B5EF4-FFF2-40B4-BE49-F238E27FC236}">
                <a16:creationId xmlns:a16="http://schemas.microsoft.com/office/drawing/2014/main" id="{A48F1AEE-41E7-77C1-324F-8E45FBBC86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61506" y="3128962"/>
            <a:ext cx="2124076" cy="1062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155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8451-9C3A-23EC-BA92-A3AC59EE46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b="1" dirty="0"/>
              <a:t>Purpose of Networking</a:t>
            </a:r>
            <a:endParaRPr lang="en-US" sz="72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2FBB497-37DF-9B72-67D4-D0A3863FFD5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sz="3600" b="1" dirty="0">
                <a:solidFill>
                  <a:srgbClr val="FF0000"/>
                </a:solidFill>
              </a:rPr>
              <a:t>Resource sharing </a:t>
            </a:r>
            <a:r>
              <a:rPr lang="en-US" sz="3600" dirty="0"/>
              <a:t>– printers, files, and internet.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Communication </a:t>
            </a:r>
            <a:r>
              <a:rPr lang="en-US" sz="3600" dirty="0"/>
              <a:t>– email, chat, video conferencing.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Data sharing </a:t>
            </a:r>
            <a:r>
              <a:rPr lang="en-US" sz="3600" dirty="0"/>
              <a:t>– transfer of information between systems.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Centralized management </a:t>
            </a:r>
            <a:r>
              <a:rPr lang="en-US" sz="3600" dirty="0"/>
              <a:t>– managing data or systems from one point</a:t>
            </a:r>
          </a:p>
          <a:p>
            <a:r>
              <a:rPr lang="en-US" sz="3600" b="1" dirty="0">
                <a:solidFill>
                  <a:srgbClr val="FF0000"/>
                </a:solidFill>
              </a:rPr>
              <a:t>Benefits</a:t>
            </a:r>
            <a:r>
              <a:rPr lang="en-US" sz="3600" dirty="0">
                <a:solidFill>
                  <a:srgbClr val="FF0000"/>
                </a:solidFill>
              </a:rPr>
              <a:t>: </a:t>
            </a:r>
            <a:r>
              <a:rPr lang="en-US" sz="3600" dirty="0"/>
              <a:t>Improved communication, resource sharing, centralized data management, data redundancy, and enhanced security.</a:t>
            </a:r>
          </a:p>
        </p:txBody>
      </p:sp>
    </p:spTree>
    <p:extLst>
      <p:ext uri="{BB962C8B-B14F-4D97-AF65-F5344CB8AC3E}">
        <p14:creationId xmlns:p14="http://schemas.microsoft.com/office/powerpoint/2010/main" val="575063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C0E66E-AC1E-C64D-FC62-B0055BE5A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b="1" dirty="0">
                <a:solidFill>
                  <a:srgbClr val="FF0000"/>
                </a:solidFill>
              </a:rPr>
              <a:t>Hybrid</a:t>
            </a:r>
            <a:r>
              <a:rPr lang="en-US" sz="6600" b="1" dirty="0"/>
              <a:t> </a:t>
            </a:r>
            <a:r>
              <a:rPr lang="en-US" sz="6600" b="1" dirty="0">
                <a:solidFill>
                  <a:srgbClr val="FF0000"/>
                </a:solidFill>
              </a:rPr>
              <a:t>Topology</a:t>
            </a:r>
            <a:endParaRPr lang="en-UG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E48439-1DD2-4D7C-DCB5-9FDDC0068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3455" y="1600200"/>
            <a:ext cx="11416145" cy="5181600"/>
          </a:xfrm>
        </p:spPr>
        <p:txBody>
          <a:bodyPr>
            <a:no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Description</a:t>
            </a:r>
            <a:r>
              <a:rPr lang="en-US" sz="2400" dirty="0"/>
              <a:t>: A combination of two or more different topologies (e.g., star-bus, star-ring).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Data Transmission: </a:t>
            </a:r>
            <a:r>
              <a:rPr lang="en-US" sz="2400" dirty="0"/>
              <a:t>Depends on the combination of topologies used.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Flexible and scalable.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Can be tailored to suit specific needs.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Disadvantages</a:t>
            </a:r>
            <a:r>
              <a:rPr lang="en-US" sz="2400" dirty="0"/>
              <a:t>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Complex to design, implement, and manage.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400" dirty="0"/>
              <a:t>Expensive due to multiple topologies being combined.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400" b="1" dirty="0"/>
              <a:t>Use Cases</a:t>
            </a:r>
            <a:r>
              <a:rPr lang="en-US" sz="2400" dirty="0"/>
              <a:t>: Large, complex networks like data centers, campus networks, and large enterprises.</a:t>
            </a:r>
            <a:endParaRPr lang="en-UG" sz="2400" dirty="0"/>
          </a:p>
        </p:txBody>
      </p:sp>
      <p:pic>
        <p:nvPicPr>
          <p:cNvPr id="6146" name="Picture 2" descr="Compare and Contrast Network Topologies ...">
            <a:extLst>
              <a:ext uri="{FF2B5EF4-FFF2-40B4-BE49-F238E27FC236}">
                <a16:creationId xmlns:a16="http://schemas.microsoft.com/office/drawing/2014/main" id="{435C7D63-C2EA-2116-E7FF-ADB387F06EF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1382" y="2972430"/>
            <a:ext cx="3158836" cy="22853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03296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8800" dirty="0"/>
              <a:t>Network Design</a:t>
            </a:r>
          </a:p>
        </p:txBody>
      </p:sp>
    </p:spTree>
    <p:extLst>
      <p:ext uri="{BB962C8B-B14F-4D97-AF65-F5344CB8AC3E}">
        <p14:creationId xmlns:p14="http://schemas.microsoft.com/office/powerpoint/2010/main" val="3796781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G" sz="8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Steps in Network Design</a:t>
            </a:r>
            <a:endParaRPr lang="en-US" sz="8000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1. </a:t>
            </a:r>
            <a:r>
              <a:rPr lang="en-US" sz="2800" b="1" dirty="0">
                <a:solidFill>
                  <a:srgbClr val="FF0000"/>
                </a:solidFill>
              </a:rPr>
              <a:t>Requirements Analysis: </a:t>
            </a:r>
            <a:r>
              <a:rPr lang="en-US" sz="2800" dirty="0"/>
              <a:t>Understanding the needs of the users and the organization.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2</a:t>
            </a:r>
            <a:r>
              <a:rPr lang="en-US" sz="2800" b="1" dirty="0">
                <a:solidFill>
                  <a:srgbClr val="FF0000"/>
                </a:solidFill>
              </a:rPr>
              <a:t>. Planning: </a:t>
            </a:r>
            <a:r>
              <a:rPr lang="en-US" sz="2800" dirty="0"/>
              <a:t>Determining the layout, type of network, and hardware/software requirements.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3. </a:t>
            </a:r>
            <a:r>
              <a:rPr lang="en-US" sz="2800" b="1" dirty="0">
                <a:solidFill>
                  <a:srgbClr val="FF0000"/>
                </a:solidFill>
              </a:rPr>
              <a:t>Implementation: </a:t>
            </a:r>
            <a:r>
              <a:rPr lang="en-US" sz="2800" dirty="0"/>
              <a:t>Setting up the network according to the plan.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4. </a:t>
            </a:r>
            <a:r>
              <a:rPr lang="en-US" sz="2800" b="1" dirty="0">
                <a:solidFill>
                  <a:srgbClr val="FF0000"/>
                </a:solidFill>
              </a:rPr>
              <a:t>Testing: </a:t>
            </a:r>
            <a:r>
              <a:rPr lang="en-US" sz="2800" dirty="0"/>
              <a:t>Ensuring the network operates as expected.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2800" b="1" dirty="0"/>
              <a:t>5. </a:t>
            </a:r>
            <a:r>
              <a:rPr lang="en-US" sz="2800" b="1" dirty="0">
                <a:solidFill>
                  <a:srgbClr val="FF0000"/>
                </a:solidFill>
              </a:rPr>
              <a:t>Maintenance: </a:t>
            </a:r>
            <a:r>
              <a:rPr lang="en-US" sz="2800" dirty="0"/>
              <a:t>Ongoing support and updates to the network.</a:t>
            </a:r>
          </a:p>
        </p:txBody>
      </p:sp>
    </p:spTree>
    <p:extLst>
      <p:ext uri="{BB962C8B-B14F-4D97-AF65-F5344CB8AC3E}">
        <p14:creationId xmlns:p14="http://schemas.microsoft.com/office/powerpoint/2010/main" val="21196329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Considerations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Scalability: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ability to grow with increasing demand.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Reliability: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Ensuring consistent and dependable performance.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4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Security:</a:t>
            </a:r>
            <a:r>
              <a:rPr lang="en-UG" sz="4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Protecting data and resources from unauthorized access.</a:t>
            </a:r>
          </a:p>
        </p:txBody>
      </p:sp>
    </p:spTree>
    <p:extLst>
      <p:ext uri="{BB962C8B-B14F-4D97-AF65-F5344CB8AC3E}">
        <p14:creationId xmlns:p14="http://schemas.microsoft.com/office/powerpoint/2010/main" val="12050808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4800" dirty="0"/>
              <a:t>Installation &amp; Configuration of Network Devices</a:t>
            </a:r>
          </a:p>
        </p:txBody>
      </p:sp>
    </p:spTree>
    <p:extLst>
      <p:ext uri="{BB962C8B-B14F-4D97-AF65-F5344CB8AC3E}">
        <p14:creationId xmlns:p14="http://schemas.microsoft.com/office/powerpoint/2010/main" val="1889972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Installation Steps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Physical Setup: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Connecting devices and cabling.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Configuring Devices: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Setting IP addresses, subnets, and other network settings.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Testing Connectivity: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Ensuring devices can communicate.</a:t>
            </a:r>
          </a:p>
        </p:txBody>
      </p:sp>
    </p:spTree>
    <p:extLst>
      <p:ext uri="{BB962C8B-B14F-4D97-AF65-F5344CB8AC3E}">
        <p14:creationId xmlns:p14="http://schemas.microsoft.com/office/powerpoint/2010/main" val="490017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Configuration Tools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Command Line Interfaces (CLI):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Used for configuring network devices.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Ø"/>
              <a:tabLst>
                <a:tab pos="457200" algn="l"/>
              </a:tabLs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Web Interfaces: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Browser-based tools for device configuration.</a:t>
            </a:r>
          </a:p>
        </p:txBody>
      </p:sp>
    </p:spTree>
    <p:extLst>
      <p:ext uri="{BB962C8B-B14F-4D97-AF65-F5344CB8AC3E}">
        <p14:creationId xmlns:p14="http://schemas.microsoft.com/office/powerpoint/2010/main" val="7837573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C678A3-FFB7-C956-BE85-4EA643D3B6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kumimoji="0" lang="en-UG" sz="8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CLI:</a:t>
            </a:r>
            <a:r>
              <a:rPr kumimoji="0" lang="en-US" sz="80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Configuration </a:t>
            </a:r>
            <a:endParaRPr lang="en-US" sz="44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2A7FC7-6175-D256-C37B-11F03E1999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3345" y="1302327"/>
            <a:ext cx="11637818" cy="5479473"/>
          </a:xfrm>
        </p:spPr>
        <p:txBody>
          <a:bodyPr>
            <a:noAutofit/>
          </a:bodyPr>
          <a:lstStyle/>
          <a:p>
            <a:pPr mar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Ping: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Tests connectivity- </a:t>
            </a:r>
            <a:r>
              <a:rPr lang="en-US" sz="2400" kern="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to test the reachability of a host on an Internet Protocol network.</a:t>
            </a:r>
            <a:endParaRPr lang="en-US" sz="2400" b="1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IPConfig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Displays network configurations</a:t>
            </a:r>
            <a:r>
              <a:rPr lang="en-US" sz="2400" dirty="0"/>
              <a:t>. U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sed for finding the IP address and default gateway of your network. 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NETSTAT: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Shows network connections and ports</a:t>
            </a:r>
            <a:r>
              <a:rPr lang="en-US" sz="2400" dirty="0"/>
              <a:t>.-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displays network connections for Transmission Control Protocol, routing tables, and a number of network interface and network protocol statistics.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NSLOOKUP: 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nslookup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is a network administration command-line tool for querying the Domain Name System to obtain the mapping between domain name and IP address, or other DNS records.</a:t>
            </a:r>
          </a:p>
          <a:p>
            <a:pPr marL="0" marR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raceroute and </a:t>
            </a: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tracert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Shows path packets take.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400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displays possible routes and transit delays of packets across an Internet Protocol network. The command reports the round-trip times of the packets received from each successive host along the route to a destination.</a:t>
            </a:r>
          </a:p>
        </p:txBody>
      </p:sp>
    </p:spTree>
    <p:extLst>
      <p:ext uri="{BB962C8B-B14F-4D97-AF65-F5344CB8AC3E}">
        <p14:creationId xmlns:p14="http://schemas.microsoft.com/office/powerpoint/2010/main" val="1504944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7C84BB-55A2-79F8-6F82-8DC479DEA0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kumimoji="0" lang="en-UG" sz="5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CLI:</a:t>
            </a:r>
            <a:r>
              <a:rPr kumimoji="0" lang="en-US" sz="5600" b="1" i="0" u="none" strike="noStrike" kern="1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Configuration </a:t>
            </a:r>
            <a:r>
              <a:rPr lang="en-US" sz="5600" b="1" kern="1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</a:t>
            </a:r>
            <a:r>
              <a:rPr kumimoji="0" lang="en-US" sz="5600" b="1" i="0" u="none" strike="noStrike" kern="1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tnd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E3B7B96-D043-4C14-0650-2F26C7E10E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ARP: </a:t>
            </a:r>
            <a:r>
              <a:rPr lang="en-US" sz="2400" kern="100" dirty="0">
                <a:solidFill>
                  <a:schemeClr val="tx2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 Resolution Protocol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command is used to access the mapping structure of IP addresses to the MAC address. This provides us with a better understanding of the transmission of packets in the network channel.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getmac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(get mac address): This command returns the MAC address from all the network cards on a system.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Linux users, 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is a commonly used networking command in </a:t>
            </a:r>
            <a:r>
              <a:rPr lang="en-US" sz="2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cmd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that helps set and view the 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registered to a system. 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The Windows </a:t>
            </a:r>
            <a:r>
              <a:rPr lang="en-US" sz="2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HostName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 network command will simply display the current name of your Windows computer.</a:t>
            </a:r>
          </a:p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b="1" kern="100" dirty="0" err="1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Netsh</a:t>
            </a:r>
            <a:r>
              <a:rPr lang="en-US" sz="2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 </a:t>
            </a:r>
            <a:r>
              <a:rPr lang="en-US" sz="2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 network shell</a:t>
            </a:r>
            <a:r>
              <a:rPr lang="en-US" sz="2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is a command-line utility included in Microsoft's Windows NT line of operating systems beginning with Windows 2000. It allows local or remote configuration of network devices such as the interface.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944434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9600" dirty="0"/>
              <a:t>Protocols</a:t>
            </a:r>
          </a:p>
        </p:txBody>
      </p:sp>
    </p:spTree>
    <p:extLst>
      <p:ext uri="{BB962C8B-B14F-4D97-AF65-F5344CB8AC3E}">
        <p14:creationId xmlns:p14="http://schemas.microsoft.com/office/powerpoint/2010/main" val="1786619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5400" b="1" dirty="0"/>
              <a:t>Types of Networks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1. Personal Area Network (PAN)</a:t>
            </a:r>
          </a:p>
          <a:p>
            <a:pPr lvl="1"/>
            <a:r>
              <a:rPr lang="en-US" sz="3600" dirty="0"/>
              <a:t>Very small network for personal devices.</a:t>
            </a:r>
          </a:p>
          <a:p>
            <a:pPr lvl="1"/>
            <a:r>
              <a:rPr lang="en-US" sz="3600" b="1" dirty="0"/>
              <a:t>Example: </a:t>
            </a:r>
            <a:r>
              <a:rPr lang="en-US" sz="3600" dirty="0"/>
              <a:t>Bluetooth connection between phone and laptop.</a:t>
            </a:r>
          </a:p>
          <a:p>
            <a:pPr marL="0" indent="0">
              <a:buNone/>
            </a:pPr>
            <a:r>
              <a:rPr lang="en-US" sz="4000" b="1" dirty="0">
                <a:solidFill>
                  <a:srgbClr val="FF0000"/>
                </a:solidFill>
              </a:rPr>
              <a:t>2. Local Area Network (LAN)</a:t>
            </a:r>
          </a:p>
          <a:p>
            <a:pPr lvl="1"/>
            <a:r>
              <a:rPr lang="en-US" sz="3600" dirty="0"/>
              <a:t>Covers a small geographic area (office, school).</a:t>
            </a:r>
          </a:p>
          <a:p>
            <a:pPr lvl="1"/>
            <a:r>
              <a:rPr lang="en-US" sz="3600" dirty="0"/>
              <a:t>High speed and low cost.</a:t>
            </a:r>
          </a:p>
          <a:p>
            <a:pPr lvl="1"/>
            <a:r>
              <a:rPr lang="en-US" sz="3600" b="1" dirty="0"/>
              <a:t>Example: </a:t>
            </a:r>
            <a:r>
              <a:rPr lang="en-US" sz="3600" dirty="0"/>
              <a:t>Office network connecting several PCs.</a:t>
            </a:r>
          </a:p>
        </p:txBody>
      </p:sp>
    </p:spTree>
    <p:extLst>
      <p:ext uri="{BB962C8B-B14F-4D97-AF65-F5344CB8AC3E}">
        <p14:creationId xmlns:p14="http://schemas.microsoft.com/office/powerpoint/2010/main" val="1654255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3F9F0F-3167-BDD7-4D5E-4EFE830428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Protocols</a:t>
            </a:r>
            <a:endParaRPr lang="en-UG" sz="66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43CC7C9-CC94-7B94-3FDC-70140D1D6B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87400" y="1600200"/>
            <a:ext cx="11010900" cy="4991100"/>
          </a:xfrm>
        </p:spPr>
        <p:txBody>
          <a:bodyPr>
            <a:norm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A </a:t>
            </a:r>
            <a:r>
              <a:rPr lang="en-US" sz="3200" b="1" dirty="0">
                <a:solidFill>
                  <a:srgbClr val="FF0000"/>
                </a:solidFill>
              </a:rPr>
              <a:t>network protocol: </a:t>
            </a:r>
            <a:r>
              <a:rPr lang="en-US" sz="3200" dirty="0"/>
              <a:t>is a set of rules outlining how connected devices communicate across a network to exchange information easily and safely. </a:t>
            </a:r>
          </a:p>
          <a:p>
            <a:r>
              <a:rPr lang="en-US" sz="3200" dirty="0"/>
              <a:t>Protocols ensure that devices on a network can communicate with each other, regardless of differences in their internal processes, hardware, or software. </a:t>
            </a:r>
          </a:p>
          <a:p>
            <a:r>
              <a:rPr lang="en-US" sz="3200" dirty="0"/>
              <a:t>They play a crucial role in enabling reliable and efficient communication between devices, such as computers, routers, switches, and servers, in local or wide-area networks (LANs or WANs) and across the internet.</a:t>
            </a:r>
            <a:endParaRPr lang="en-UG" sz="3200" dirty="0"/>
          </a:p>
        </p:txBody>
      </p:sp>
    </p:spTree>
    <p:extLst>
      <p:ext uri="{BB962C8B-B14F-4D97-AF65-F5344CB8AC3E}">
        <p14:creationId xmlns:p14="http://schemas.microsoft.com/office/powerpoint/2010/main" val="225619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14516E-70AF-6CFB-EE49-8F618CAB53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Network Protocols</a:t>
            </a:r>
            <a:endParaRPr lang="en-UG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72E2DCD-EBC9-0DAE-F557-C80420DEEE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81282"/>
          </a:xfrm>
        </p:spPr>
        <p:txBody>
          <a:bodyPr>
            <a:normAutofit fontScale="92500" lnSpcReduction="10000"/>
          </a:bodyPr>
          <a:lstStyle/>
          <a:p>
            <a:r>
              <a:rPr lang="sw-KE" sz="3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TCP/UDP: </a:t>
            </a:r>
            <a:r>
              <a:rPr lang="en-US" sz="35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transport control</a:t>
            </a:r>
            <a:endParaRPr lang="sw-KE" sz="3000" b="1" dirty="0">
              <a:solidFill>
                <a:srgbClr val="FF000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0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TCP/IP (Transmission Control Protocol/Internet Protocol): </a:t>
            </a:r>
            <a:r>
              <a:rPr lang="sw-K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Foundation of the Internet. Provides reliable, ordered, and error-checked delivery.</a:t>
            </a:r>
          </a:p>
          <a:p>
            <a:pPr lvl="1">
              <a:buFont typeface="Wingdings" panose="05000000000000000000" pitchFamily="2" charset="2"/>
              <a:buChar char="ü"/>
            </a:pPr>
            <a:r>
              <a:rPr lang="sw-KE" sz="2000" b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UDP (User Datagram Protocol): </a:t>
            </a:r>
            <a:r>
              <a:rPr lang="sw-KE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Lightweight, connectionless protocol. Faster but less reliable.</a:t>
            </a:r>
          </a:p>
          <a:p>
            <a:r>
              <a:rPr lang="sw-KE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HTTP/HTTPS (Hypertext Transfer Protocol/Secure): </a:t>
            </a:r>
            <a:r>
              <a:rPr lang="sw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Protocols for web communication; HTTPS includes SSL/TLS for security.</a:t>
            </a:r>
          </a:p>
          <a:p>
            <a:r>
              <a:rPr lang="sw-KE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FTP (File Transfer Protocol): </a:t>
            </a:r>
            <a:r>
              <a:rPr lang="sw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Used for transferring files between systems.</a:t>
            </a:r>
          </a:p>
          <a:p>
            <a:r>
              <a:rPr lang="sw-KE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SMTP (Simple Mail Transfer Protocol): </a:t>
            </a:r>
            <a:r>
              <a:rPr lang="sw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Protocol for sending emails.</a:t>
            </a:r>
          </a:p>
          <a:p>
            <a:r>
              <a:rPr lang="sw-KE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DNS (Domain Name System)</a:t>
            </a:r>
            <a:r>
              <a:rPr lang="sw-K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w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Translates domain names to IP addresses.</a:t>
            </a:r>
          </a:p>
          <a:p>
            <a:r>
              <a:rPr lang="sw-KE" sz="28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SNMP (Simple Network Management Protocol): </a:t>
            </a:r>
            <a:r>
              <a:rPr lang="sw-KE" sz="28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Network Management </a:t>
            </a:r>
            <a:r>
              <a:rPr lang="sw-KE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Manages and monitors network devices.</a:t>
            </a:r>
            <a:endParaRPr lang="en-UG"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5718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C17E2B-3AAF-3B4F-ACCD-67BC504459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G" sz="8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Addressing</a:t>
            </a:r>
            <a:endParaRPr lang="en-UG" sz="7200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4CAE63-73F6-137F-D8A7-7D6F1B3DCD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20436" y="1600199"/>
            <a:ext cx="10820400" cy="4925291"/>
          </a:xfrm>
        </p:spPr>
        <p:txBody>
          <a:bodyPr>
            <a:normAutofit fontScale="92500" lnSpcReduction="10000"/>
          </a:bodyPr>
          <a:lstStyle/>
          <a:p>
            <a:r>
              <a:rPr lang="en-US" sz="4000" b="1" dirty="0">
                <a:solidFill>
                  <a:srgbClr val="FF0000"/>
                </a:solidFill>
              </a:rPr>
              <a:t>Addressing </a:t>
            </a:r>
            <a:r>
              <a:rPr lang="en-US" sz="4000" b="1" dirty="0"/>
              <a:t>in computer networks</a:t>
            </a:r>
            <a:r>
              <a:rPr lang="en-US" sz="4000" dirty="0"/>
              <a:t> refers to the methods and schemes used to </a:t>
            </a:r>
            <a:r>
              <a:rPr lang="en-US" sz="4000" b="1" dirty="0">
                <a:solidFill>
                  <a:srgbClr val="FF0000"/>
                </a:solidFill>
              </a:rPr>
              <a:t>uniquely </a:t>
            </a:r>
            <a:r>
              <a:rPr lang="en-US" sz="4000" dirty="0"/>
              <a:t>identify devices, nodes, or hosts on a network. </a:t>
            </a:r>
          </a:p>
          <a:p>
            <a:r>
              <a:rPr lang="en-US" sz="4000" dirty="0"/>
              <a:t>Addressing is crucial for ensuring that data packets are transmitted accurately from a source to a destination across a network. </a:t>
            </a:r>
          </a:p>
          <a:p>
            <a:r>
              <a:rPr lang="en-US" sz="4000" dirty="0"/>
              <a:t>It enables devices to locate and communicate with each other on both local and wide-area networks.</a:t>
            </a:r>
            <a:endParaRPr lang="en-UG" sz="4000" dirty="0"/>
          </a:p>
        </p:txBody>
      </p:sp>
    </p:spTree>
    <p:extLst>
      <p:ext uri="{BB962C8B-B14F-4D97-AF65-F5344CB8AC3E}">
        <p14:creationId xmlns:p14="http://schemas.microsoft.com/office/powerpoint/2010/main" val="1769186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S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IP </a:t>
            </a:r>
            <a:r>
              <a:rPr lang="en-UG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Addressing</a:t>
            </a:r>
            <a:endParaRPr lang="en-UG" sz="6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1104900" y="1600200"/>
            <a:ext cx="9982200" cy="4885006"/>
          </a:xfrm>
        </p:spPr>
        <p:txBody>
          <a:bodyPr>
            <a:normAutofit lnSpcReduction="1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 IP Address</a:t>
            </a:r>
            <a:r>
              <a:rPr lang="en-US" sz="4000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is a unique identifier assigned to each device on a network.</a:t>
            </a:r>
          </a:p>
          <a:p>
            <a:r>
              <a:rPr lang="en-US" sz="4000" b="1" dirty="0">
                <a:solidFill>
                  <a:srgbClr val="FF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Types</a:t>
            </a:r>
          </a:p>
          <a:p>
            <a:pPr lvl="1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IPv4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32-bit address (e.g., 192.168.1.1)</a:t>
            </a:r>
          </a:p>
          <a:p>
            <a:pPr lvl="1"/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IPv6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128-bit address (e.g., 2001:0db8::1)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Subnetting: </a:t>
            </a:r>
            <a:r>
              <a:rPr lang="en-UG" sz="4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Dividing a network into smaller segments.</a:t>
            </a:r>
          </a:p>
        </p:txBody>
      </p:sp>
    </p:spTree>
    <p:extLst>
      <p:ext uri="{BB962C8B-B14F-4D97-AF65-F5344CB8AC3E}">
        <p14:creationId xmlns:p14="http://schemas.microsoft.com/office/powerpoint/2010/main" val="1033752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ubnetting and Subnet Mask Explained with examples and diagrams">
            <a:extLst>
              <a:ext uri="{FF2B5EF4-FFF2-40B4-BE49-F238E27FC236}">
                <a16:creationId xmlns:a16="http://schemas.microsoft.com/office/drawing/2014/main" id="{30EBA396-35A3-05F2-F3E8-AE3CB395EA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1339850"/>
            <a:ext cx="11036300" cy="55181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0112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utoShape 2" descr="IPv4 Classes: What are They &amp; How are They Used | Hostwinds">
            <a:extLst>
              <a:ext uri="{FF2B5EF4-FFF2-40B4-BE49-F238E27FC236}">
                <a16:creationId xmlns:a16="http://schemas.microsoft.com/office/drawing/2014/main" id="{76E48391-B288-CD79-68A1-E8C48820BB2D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660900" y="3276600"/>
            <a:ext cx="1587500" cy="158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83C31E6-125E-0B79-0961-CABAB7B5DF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522" y="1054100"/>
            <a:ext cx="10914955" cy="54974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268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Tricks to remember five classes of IPv4 | by Geeky much! | Networks &amp;  Security | Medium">
            <a:extLst>
              <a:ext uri="{FF2B5EF4-FFF2-40B4-BE49-F238E27FC236}">
                <a16:creationId xmlns:a16="http://schemas.microsoft.com/office/drawing/2014/main" id="{1A49F866-FDF0-DB67-6AD7-52288E888EB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9300" y="1323975"/>
            <a:ext cx="10756900" cy="421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9334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IP Address Classes Explained with Examples">
            <a:extLst>
              <a:ext uri="{FF2B5EF4-FFF2-40B4-BE49-F238E27FC236}">
                <a16:creationId xmlns:a16="http://schemas.microsoft.com/office/drawing/2014/main" id="{533E27F7-3A75-7D65-5CF2-630359E6D3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0342" y="1397726"/>
            <a:ext cx="10202092" cy="4049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7131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Assistance with IPv4 Classes and Ranges : r/computerscience">
            <a:extLst>
              <a:ext uri="{FF2B5EF4-FFF2-40B4-BE49-F238E27FC236}">
                <a16:creationId xmlns:a16="http://schemas.microsoft.com/office/drawing/2014/main" id="{DB6F508B-5F20-92BE-317C-5316678CE7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469900"/>
            <a:ext cx="10985500" cy="6070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9123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 descr="Introduction To IPV4 And Its Classes – Zindagi technologies">
            <a:extLst>
              <a:ext uri="{FF2B5EF4-FFF2-40B4-BE49-F238E27FC236}">
                <a16:creationId xmlns:a16="http://schemas.microsoft.com/office/drawing/2014/main" id="{9C94D921-8D30-0E50-6860-10CBF18359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" y="1352164"/>
            <a:ext cx="11264900" cy="51248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3370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6844405-327C-D5C8-F6D2-DEAB439221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000" b="1" dirty="0"/>
              <a:t>Types of Networks </a:t>
            </a:r>
            <a:r>
              <a:rPr lang="en-US" sz="6000" b="1" dirty="0" err="1"/>
              <a:t>Ctnd</a:t>
            </a:r>
            <a:endParaRPr lang="en-US" sz="6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A18998-DDE4-4DB1-C6C8-A28779D68E7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3. Metropolitan Area Network (MAN)</a:t>
            </a:r>
          </a:p>
          <a:p>
            <a:pPr lvl="1"/>
            <a:r>
              <a:rPr lang="en-US" sz="3600" dirty="0"/>
              <a:t>Connects multiple LANs within a city.</a:t>
            </a:r>
          </a:p>
          <a:p>
            <a:pPr lvl="1"/>
            <a:r>
              <a:rPr lang="en-US" sz="3600" b="1" dirty="0"/>
              <a:t>Example: </a:t>
            </a:r>
            <a:r>
              <a:rPr lang="en-US" sz="3600" dirty="0"/>
              <a:t>Network connecting branches of a university in one city.</a:t>
            </a:r>
          </a:p>
          <a:p>
            <a:pPr marL="0" indent="0">
              <a:buNone/>
            </a:pPr>
            <a:r>
              <a:rPr lang="en-US" sz="4400" b="1" dirty="0">
                <a:solidFill>
                  <a:srgbClr val="FF0000"/>
                </a:solidFill>
              </a:rPr>
              <a:t>4. Wide Area Network (WAN)</a:t>
            </a:r>
          </a:p>
          <a:p>
            <a:pPr lvl="1"/>
            <a:r>
              <a:rPr lang="en-US" sz="3600" dirty="0"/>
              <a:t>Covers a large geographical area.</a:t>
            </a:r>
          </a:p>
          <a:p>
            <a:pPr lvl="1"/>
            <a:r>
              <a:rPr lang="en-US" sz="3600" dirty="0"/>
              <a:t>Uses public transmission media like telephone lines or satellites.</a:t>
            </a:r>
          </a:p>
          <a:p>
            <a:pPr lvl="1"/>
            <a:r>
              <a:rPr lang="en-US" sz="3600" b="1" dirty="0"/>
              <a:t>Example: </a:t>
            </a:r>
            <a:r>
              <a:rPr lang="en-US" sz="3600" dirty="0"/>
              <a:t>The Internet.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41560722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6000" dirty="0"/>
              <a:t>Network Maintenance and Troubleshooting</a:t>
            </a:r>
          </a:p>
        </p:txBody>
      </p:sp>
    </p:spTree>
    <p:extLst>
      <p:ext uri="{BB962C8B-B14F-4D97-AF65-F5344CB8AC3E}">
        <p14:creationId xmlns:p14="http://schemas.microsoft.com/office/powerpoint/2010/main" val="1755949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89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Maintenance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955964" y="1600200"/>
            <a:ext cx="10131136" cy="5008418"/>
          </a:xfrm>
        </p:spPr>
        <p:txBody>
          <a:bodyPr>
            <a:normAutofit lnSpcReduction="10000"/>
          </a:bodyPr>
          <a:lstStyle/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Regular Updates: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Keeping software and firmware up to date.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Monitoring: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Using tools to monitor network performance and detect issues.</a:t>
            </a: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q"/>
              <a:tabLst>
                <a:tab pos="457200" algn="l"/>
              </a:tabLst>
            </a:pPr>
            <a:r>
              <a:rPr lang="en-UG" sz="4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Backup:</a:t>
            </a:r>
            <a:r>
              <a:rPr lang="en-UG" sz="4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Regularly backing up network configurations and data.</a:t>
            </a:r>
          </a:p>
        </p:txBody>
      </p:sp>
    </p:spTree>
    <p:extLst>
      <p:ext uri="{BB962C8B-B14F-4D97-AF65-F5344CB8AC3E}">
        <p14:creationId xmlns:p14="http://schemas.microsoft.com/office/powerpoint/2010/main" val="37260523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Troubleshooting Steps</a:t>
            </a:r>
            <a:endParaRPr lang="en-UG" sz="6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Identify the Problem: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Gathering information and defining the issue.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Develop a Hypothesis: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Formulating possible causes.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Test the Hypothesis: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Trying solutions to see if they resolve the issue.</a:t>
            </a:r>
            <a:endParaRPr lang="en-US" sz="3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r>
              <a:rPr lang="en-US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</a:t>
            </a:r>
            <a:r>
              <a:rPr lang="en-UG" sz="3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Document:</a:t>
            </a:r>
            <a:r>
              <a:rPr lang="en-UG" sz="36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3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Recording the problem and solution for future reference.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3161712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8442" y="2971806"/>
            <a:ext cx="12023557" cy="1684150"/>
          </a:xfrm>
        </p:spPr>
        <p:txBody>
          <a:bodyPr>
            <a:noAutofit/>
          </a:bodyPr>
          <a:lstStyle/>
          <a:p>
            <a:pPr algn="ctr"/>
            <a:r>
              <a:rPr lang="en-US" sz="6000" dirty="0"/>
              <a:t>Making Network Cables (Crossed, Straight)</a:t>
            </a:r>
          </a:p>
        </p:txBody>
      </p:sp>
    </p:spTree>
    <p:extLst>
      <p:ext uri="{BB962C8B-B14F-4D97-AF65-F5344CB8AC3E}">
        <p14:creationId xmlns:p14="http://schemas.microsoft.com/office/powerpoint/2010/main" val="40462707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Tools and Materials</a:t>
            </a:r>
            <a:endParaRPr lang="en-UG" sz="60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Tools:</a:t>
            </a:r>
            <a:r>
              <a:rPr lang="en-UG" sz="6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Crimping tool, cable tester, wire stripper.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Materials:</a:t>
            </a:r>
            <a:r>
              <a:rPr lang="en-UG" sz="6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Twisted pair cables (</a:t>
            </a:r>
            <a:r>
              <a:rPr lang="en-UG" sz="6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Cat5e</a:t>
            </a:r>
            <a:r>
              <a:rPr lang="en-UG" sz="6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UG" sz="6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Cat6</a:t>
            </a:r>
            <a:r>
              <a:rPr lang="en-UG" sz="6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UG" sz="6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RJ45</a:t>
            </a:r>
            <a:r>
              <a:rPr lang="en-UG" sz="6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connectors.</a:t>
            </a:r>
          </a:p>
        </p:txBody>
      </p:sp>
    </p:spTree>
    <p:extLst>
      <p:ext uri="{BB962C8B-B14F-4D97-AF65-F5344CB8AC3E}">
        <p14:creationId xmlns:p14="http://schemas.microsoft.com/office/powerpoint/2010/main" val="16594635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Straight-Through</a:t>
            </a:r>
            <a:r>
              <a:rPr lang="en-UG" sz="6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66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Cables</a:t>
            </a:r>
            <a:endParaRPr lang="en-UG" sz="66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5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Usage:</a:t>
            </a:r>
            <a:r>
              <a:rPr lang="en-UG" sz="5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Connecting different types of devices (e.g., computer to switch).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54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Wiring:</a:t>
            </a:r>
            <a:r>
              <a:rPr lang="en-UG" sz="54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Both ends use the same wiring standard (either </a:t>
            </a:r>
            <a:r>
              <a:rPr lang="en-UG" sz="5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T568A</a:t>
            </a:r>
            <a:r>
              <a:rPr lang="en-UG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or </a:t>
            </a:r>
            <a:r>
              <a:rPr lang="en-UG" sz="5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T568B</a:t>
            </a:r>
            <a:r>
              <a:rPr lang="en-UG" sz="5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).</a:t>
            </a:r>
          </a:p>
        </p:txBody>
      </p:sp>
    </p:spTree>
    <p:extLst>
      <p:ext uri="{BB962C8B-B14F-4D97-AF65-F5344CB8AC3E}">
        <p14:creationId xmlns:p14="http://schemas.microsoft.com/office/powerpoint/2010/main" val="29248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en-UG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Crossover</a:t>
            </a:r>
            <a:r>
              <a:rPr lang="en-UG" sz="60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Cables</a:t>
            </a:r>
            <a:endParaRPr lang="en-UG" sz="6000" kern="1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Usage:</a:t>
            </a:r>
            <a:r>
              <a:rPr lang="en-UG" sz="6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Connecting similar devices (e.g., computer to computer).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UG" sz="6000" b="1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Wiring:</a:t>
            </a:r>
            <a:r>
              <a:rPr lang="en-UG" sz="6000" kern="100" dirty="0">
                <a:solidFill>
                  <a:srgbClr val="FF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One end uses </a:t>
            </a:r>
            <a:r>
              <a:rPr lang="en-UG" sz="6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T568A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and the other end uses </a:t>
            </a:r>
            <a:r>
              <a:rPr lang="en-UG" sz="60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T568B</a:t>
            </a:r>
            <a:r>
              <a:rPr lang="en-UG" sz="6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01626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AD163CD-A3D4-0FEA-B55F-8F160F4F4D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1753" y="741831"/>
            <a:ext cx="4697228" cy="4867777"/>
          </a:xfrm>
          <a:prstGeom prst="rect">
            <a:avLst/>
          </a:prstGeom>
        </p:spPr>
      </p:pic>
      <p:pic>
        <p:nvPicPr>
          <p:cNvPr id="6148" name="Picture 4" descr="Should I use a straight-through cable or a crossover cable? - Quora">
            <a:extLst>
              <a:ext uri="{FF2B5EF4-FFF2-40B4-BE49-F238E27FC236}">
                <a16:creationId xmlns:a16="http://schemas.microsoft.com/office/drawing/2014/main" id="{488DFA9A-3704-3169-D5B1-EEA41FA9A77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6526" y="807944"/>
            <a:ext cx="6541242" cy="524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13607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>
            <a:extLst>
              <a:ext uri="{FF2B5EF4-FFF2-40B4-BE49-F238E27FC236}">
                <a16:creationId xmlns:a16="http://schemas.microsoft.com/office/drawing/2014/main" id="{B3049F82-773A-99C8-371E-A9F68A70D2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1792606" cy="6731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52468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039E94-7771-0456-4A6B-70231B167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2700" y="76200"/>
            <a:ext cx="9802882" cy="1003300"/>
          </a:xfrm>
        </p:spPr>
        <p:txBody>
          <a:bodyPr>
            <a:normAutofit/>
          </a:bodyPr>
          <a:lstStyle/>
          <a:p>
            <a:pPr algn="ctr"/>
            <a:r>
              <a:rPr lang="en-US" sz="4400" b="1" dirty="0"/>
              <a:t>VIDEO LINKS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F76CB9C-8443-144A-22EA-762F7AE950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https://youtu.be/Uw8FSXx4dnU</a:t>
            </a:r>
          </a:p>
          <a:p>
            <a:r>
              <a:rPr lang="en-US" dirty="0">
                <a:solidFill>
                  <a:srgbClr val="0070C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https://youtu.be/NWhoJp8UQpo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r>
              <a:rPr lang="en-US" dirty="0">
                <a:solidFill>
                  <a:srgbClr val="0070C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https://youtu.be/2OLeNqsNATQ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  <a:p>
            <a:r>
              <a:rPr lang="en-US" dirty="0">
                <a:solidFill>
                  <a:srgbClr val="0070C0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https://youtu.be/-bQjrDirT6g</a:t>
            </a:r>
            <a:r>
              <a:rPr lang="en-US" dirty="0">
                <a:solidFill>
                  <a:srgbClr val="0070C0"/>
                </a:solidFill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782879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813F36E-DBCC-C226-509E-D16187CA27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LAN, MAN &amp; WAN</a:t>
            </a:r>
            <a:endParaRPr lang="en-UG" sz="7200" dirty="0"/>
          </a:p>
        </p:txBody>
      </p:sp>
      <p:pic>
        <p:nvPicPr>
          <p:cNvPr id="1026" name="Picture 2" descr="Network Types - LAN, WAN, PAN, CAN, MAN, SAN, WLAN">
            <a:extLst>
              <a:ext uri="{FF2B5EF4-FFF2-40B4-BE49-F238E27FC236}">
                <a16:creationId xmlns:a16="http://schemas.microsoft.com/office/drawing/2014/main" id="{A6295736-CB89-F41B-3B90-328FFEDDE9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0" y="1736500"/>
            <a:ext cx="4997824" cy="3689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4" descr="What is a MAN? Archives - Hasons">
            <a:extLst>
              <a:ext uri="{FF2B5EF4-FFF2-40B4-BE49-F238E27FC236}">
                <a16:creationId xmlns:a16="http://schemas.microsoft.com/office/drawing/2014/main" id="{DDDB3B8B-21AF-D779-B6AB-84BA135BB306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G"/>
          </a:p>
        </p:txBody>
      </p:sp>
      <p:sp>
        <p:nvSpPr>
          <p:cNvPr id="5" name="AutoShape 6" descr="What is a MAN? Archives - Hasons">
            <a:extLst>
              <a:ext uri="{FF2B5EF4-FFF2-40B4-BE49-F238E27FC236}">
                <a16:creationId xmlns:a16="http://schemas.microsoft.com/office/drawing/2014/main" id="{99FA258F-3AA2-7CBE-70D5-5147F2D14628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4007224" y="3429000"/>
            <a:ext cx="2393576" cy="2393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G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3E1F289-5278-DFE7-FBF6-804A7B7C47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4252" y="1658050"/>
            <a:ext cx="5823203" cy="41645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6845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8800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1328843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03AA4FB-F953-DC67-A96D-FFC2F16F24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6600" dirty="0"/>
              <a:t>DOWNLOAD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06EC296-05DE-2EF2-4C33-42291D6A036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en-US" sz="13800" dirty="0">
                <a:solidFill>
                  <a:srgbClr val="FF0000"/>
                </a:solidFill>
              </a:rPr>
              <a:t>CISCO PACKET TRACER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Download and Install Packet Tracer: Link:</a:t>
            </a:r>
          </a:p>
          <a:p>
            <a:pPr marL="0" indent="0">
              <a:buNone/>
            </a:pPr>
            <a:r>
              <a:rPr lang="en-US" sz="9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10100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https://www.netacad.com/resources/lab-downloads</a:t>
            </a:r>
            <a:endParaRPr lang="en-US" sz="10100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3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25485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Characteristics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sz="7200" b="1" dirty="0"/>
              <a:t>LAN: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6000" dirty="0"/>
              <a:t>High data transfer rates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6000" dirty="0"/>
              <a:t>Limited geographical area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6000" dirty="0"/>
              <a:t>Relatively low cost</a:t>
            </a:r>
          </a:p>
        </p:txBody>
      </p:sp>
    </p:spTree>
    <p:extLst>
      <p:ext uri="{BB962C8B-B14F-4D97-AF65-F5344CB8AC3E}">
        <p14:creationId xmlns:p14="http://schemas.microsoft.com/office/powerpoint/2010/main" val="2596676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US" sz="6600" dirty="0"/>
              <a:t>Characteristics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11100" b="1" dirty="0">
                <a:solidFill>
                  <a:srgbClr val="514843"/>
                </a:solidFill>
                <a:latin typeface="Euphemia"/>
              </a:rPr>
              <a:t>M</a:t>
            </a:r>
            <a:r>
              <a:rPr kumimoji="0" lang="en-US" sz="11100" b="1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AN: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S" sz="7700" dirty="0">
                <a:effectLst/>
              </a:rPr>
              <a:t>Medium to high data transfer rates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S" sz="7700" dirty="0">
                <a:effectLst/>
              </a:rPr>
              <a:t>Covers a city or large campus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S" sz="7700" dirty="0">
                <a:effectLst/>
              </a:rPr>
              <a:t>Higher cost than LAN</a:t>
            </a:r>
          </a:p>
          <a:p>
            <a:pPr marL="0" lvl="0" indent="0">
              <a:lnSpc>
                <a:spcPct val="107000"/>
              </a:lnSpc>
              <a:spcAft>
                <a:spcPts val="800"/>
              </a:spcAft>
              <a:buSzPts val="1000"/>
              <a:buNone/>
              <a:tabLst>
                <a:tab pos="457200" algn="l"/>
              </a:tabLst>
            </a:pPr>
            <a:endParaRPr lang="en-UG" sz="88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1763733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sz="7200" dirty="0"/>
              <a:t>Characteristics Cont’d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q"/>
              <a:tabLst/>
              <a:defRPr/>
            </a:pPr>
            <a:r>
              <a:rPr lang="en-US" sz="9600" b="1" dirty="0">
                <a:solidFill>
                  <a:srgbClr val="514843"/>
                </a:solidFill>
                <a:latin typeface="Euphemia"/>
              </a:rPr>
              <a:t>W</a:t>
            </a:r>
            <a:r>
              <a:rPr kumimoji="0" lang="en-US" sz="9600" b="1" i="0" u="none" strike="noStrike" kern="1200" cap="none" spc="0" normalizeH="0" baseline="0" noProof="0" dirty="0">
                <a:ln>
                  <a:noFill/>
                </a:ln>
                <a:solidFill>
                  <a:srgbClr val="514843"/>
                </a:solidFill>
                <a:effectLst/>
                <a:uLnTx/>
                <a:uFillTx/>
                <a:latin typeface="Euphemia"/>
                <a:ea typeface="+mn-ea"/>
                <a:cs typeface="+mn-cs"/>
              </a:rPr>
              <a:t>AN:</a:t>
            </a: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G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Lower data transfer rates compared to LAN and MAN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G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Covers large geographical areas</a:t>
            </a:r>
            <a:endParaRPr lang="en-US" sz="4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spcBef>
                <a:spcPts val="1800"/>
              </a:spcBef>
              <a:buFont typeface="Wingdings" panose="05000000000000000000" pitchFamily="2" charset="2"/>
              <a:buChar char="Ø"/>
              <a:defRPr/>
            </a:pPr>
            <a:r>
              <a:rPr lang="en-UG" sz="48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High cost</a:t>
            </a:r>
            <a:endParaRPr lang="en-US" sz="8000" dirty="0"/>
          </a:p>
        </p:txBody>
      </p:sp>
    </p:spTree>
    <p:extLst>
      <p:ext uri="{BB962C8B-B14F-4D97-AF65-F5344CB8AC3E}">
        <p14:creationId xmlns:p14="http://schemas.microsoft.com/office/powerpoint/2010/main" val="2906012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Academic Literature 16x9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TF03431380.potx" id="{B573BD99-E105-4D2A-964B-B901A176567A}" vid="{B1D363B9-18DE-4874-9E2B-FD69B5C6548D}"/>
    </a:ext>
  </a:extLst>
</a:theme>
</file>

<file path=ppt/theme/theme2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cademic Literature">
      <a:dk1>
        <a:srgbClr val="514843"/>
      </a:dk1>
      <a:lt1>
        <a:srgbClr val="FFFFFF"/>
      </a:lt1>
      <a:dk2>
        <a:srgbClr val="000000"/>
      </a:dk2>
      <a:lt2>
        <a:srgbClr val="FFFFF3"/>
      </a:lt2>
      <a:accent1>
        <a:srgbClr val="514843"/>
      </a:accent1>
      <a:accent2>
        <a:srgbClr val="6D7D66"/>
      </a:accent2>
      <a:accent3>
        <a:srgbClr val="525A6A"/>
      </a:accent3>
      <a:accent4>
        <a:srgbClr val="827266"/>
      </a:accent4>
      <a:accent5>
        <a:srgbClr val="AE9A7E"/>
      </a:accent5>
      <a:accent6>
        <a:srgbClr val="A8A39E"/>
      </a:accent6>
      <a:hlink>
        <a:srgbClr val="59704F"/>
      </a:hlink>
      <a:folHlink>
        <a:srgbClr val="A8A39E"/>
      </a:folHlink>
    </a:clrScheme>
    <a:fontScheme name="Plantagenet Cherokee-Euphemia">
      <a:majorFont>
        <a:latin typeface="Plantagenet Cherokee"/>
        <a:ea typeface=""/>
        <a:cs typeface=""/>
      </a:majorFont>
      <a:minorFont>
        <a:latin typeface="Euphemia"/>
        <a:ea typeface=""/>
        <a:cs typeface=""/>
      </a:minorFont>
    </a:fontScheme>
    <a:fmtScheme name="AcademicLiterature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300000"/>
              </a:schemeClr>
            </a:gs>
            <a:gs pos="100000">
              <a:schemeClr val="phClr">
                <a:tint val="68000"/>
                <a:satMod val="300000"/>
              </a:schemeClr>
            </a:gs>
          </a:gsLst>
          <a:path path="rect">
            <a:fillToRect l="50000" t="50000" r="50000" b="50000"/>
          </a:path>
        </a:gradFill>
        <a:gradFill rotWithShape="1">
          <a:gsLst>
            <a:gs pos="0">
              <a:schemeClr val="phClr">
                <a:shade val="100000"/>
                <a:satMod val="137000"/>
              </a:schemeClr>
            </a:gs>
            <a:gs pos="71000">
              <a:schemeClr val="phClr">
                <a:shade val="98000"/>
                <a:satMod val="137000"/>
              </a:schemeClr>
            </a:gs>
            <a:gs pos="100000">
              <a:schemeClr val="phClr">
                <a:shade val="75000"/>
                <a:satMod val="137000"/>
              </a:schemeClr>
            </a:gs>
          </a:gsLst>
          <a:path path="rect">
            <a:fillToRect l="50000" t="50000" r="50000" b="50000"/>
          </a:path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20000" t="20000" r="20000" b="2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90000"/>
                <a:alpha val="80000"/>
                <a:satMod val="200000"/>
              </a:schemeClr>
            </a:gs>
          </a:gsLst>
          <a:path path="rect">
            <a:fillToRect l="5000" t="5000" r="5000" b="5000"/>
          </a:path>
        </a:gradFill>
      </a:bgFillStyleLst>
    </a:fmtScheme>
  </a:themeElements>
  <a:objectDefaults>
    <a:lnDef>
      <a:spPr>
        <a:ln>
          <a:solidFill>
            <a:schemeClr val="accent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TemplateFile" ma:contentTypeID="0x0101006EDDDB5EE6D98C44930B742096920B300400F5B6D36B3EF94B4E9A635CDF2A18F5B8" ma:contentTypeVersion="72" ma:contentTypeDescription="Create a new document." ma:contentTypeScope="" ma:versionID="a23e56308344d904b51738559c3d67c9">
  <xsd:schema xmlns:xsd="http://www.w3.org/2001/XMLSchema" xmlns:xs="http://www.w3.org/2001/XMLSchema" xmlns:p="http://schemas.microsoft.com/office/2006/metadata/properties" xmlns:ns2="4873beb7-5857-4685-be1f-d57550cc96cc" targetNamespace="http://schemas.microsoft.com/office/2006/metadata/properties" ma:root="true" ma:fieldsID="cd0908cc4600e77bf5da051303e00c8d" ns2:_="">
    <xsd:import namespace="4873beb7-5857-4685-be1f-d57550cc96cc"/>
    <xsd:element name="properties">
      <xsd:complexType>
        <xsd:sequence>
          <xsd:element name="documentManagement">
            <xsd:complexType>
              <xsd:all>
                <xsd:element ref="ns2:AcquiredFrom" minOccurs="0"/>
                <xsd:element ref="ns2:UACurrentWords" minOccurs="0"/>
                <xsd:element ref="ns2:TPApplication" minOccurs="0"/>
                <xsd:element ref="ns2:ApprovalLog" minOccurs="0"/>
                <xsd:element ref="ns2:ApprovalStatus" minOccurs="0"/>
                <xsd:element ref="ns2:AssetStart" minOccurs="0"/>
                <xsd:element ref="ns2:AssetExpire" minOccurs="0"/>
                <xsd:element ref="ns2:AssetId" minOccurs="0"/>
                <xsd:element ref="ns2:IsSearchable" minOccurs="0"/>
                <xsd:element ref="ns2:AssetType" minOccurs="0"/>
                <xsd:element ref="ns2:APAuthor" minOccurs="0"/>
                <xsd:element ref="ns2:AverageRating" minOccurs="0"/>
                <xsd:element ref="ns2:BlockPublish" minOccurs="0"/>
                <xsd:element ref="ns2:BugNumber" minOccurs="0"/>
                <xsd:element ref="ns2:CampaignTagsTaxHTField0" minOccurs="0"/>
                <xsd:element ref="ns2:TPClientViewer" minOccurs="0"/>
                <xsd:element ref="ns2:ClipArtFilename" minOccurs="0"/>
                <xsd:element ref="ns2:TPCommandLine" minOccurs="0"/>
                <xsd:element ref="ns2:TPComponent" minOccurs="0"/>
                <xsd:element ref="ns2:ContentItem" minOccurs="0"/>
                <xsd:element ref="ns2:CrawlForDependencies" minOccurs="0"/>
                <xsd:element ref="ns2:CSXHash" minOccurs="0"/>
                <xsd:element ref="ns2:CSXSubmissionMarket" minOccurs="0"/>
                <xsd:element ref="ns2:CSXUpdate" minOccurs="0"/>
                <xsd:element ref="ns2:IntlLangReviewDate" minOccurs="0"/>
                <xsd:element ref="ns2:IsDeleted" minOccurs="0"/>
                <xsd:element ref="ns2:APDescription" minOccurs="0"/>
                <xsd:element ref="ns2:DirectSourceMarket" minOccurs="0"/>
                <xsd:element ref="ns2:Downloads" minOccurs="0"/>
                <xsd:element ref="ns2:DSATActionTaken" minOccurs="0"/>
                <xsd:element ref="ns2:APEditor" minOccurs="0"/>
                <xsd:element ref="ns2:EditorialStatus" minOccurs="0"/>
                <xsd:element ref="ns2:EditorialTags" minOccurs="0"/>
                <xsd:element ref="ns2:TPExecutable" minOccurs="0"/>
                <xsd:element ref="ns2:FeatureTagsTaxHTField0" minOccurs="0"/>
                <xsd:element ref="ns2:TPFriendlyName" minOccurs="0"/>
                <xsd:element ref="ns2:FriendlyTitle" minOccurs="0"/>
                <xsd:element ref="ns2:PrimaryImageGen" minOccurs="0"/>
                <xsd:element ref="ns2:HandoffToMSDN" minOccurs="0"/>
                <xsd:element ref="ns2:InProjectListLookup" minOccurs="0"/>
                <xsd:element ref="ns2:TPInstallLocation" minOccurs="0"/>
                <xsd:element ref="ns2:InternalTagsTaxHTField0" minOccurs="0"/>
                <xsd:element ref="ns2:IntlLangReview" minOccurs="0"/>
                <xsd:element ref="ns2:IntlLangReviewer" minOccurs="0"/>
                <xsd:element ref="ns2:MarketSpecific" minOccurs="0"/>
                <xsd:element ref="ns2:LastCompleteVersionLookup" minOccurs="0"/>
                <xsd:element ref="ns2:LastHandOff" minOccurs="0"/>
                <xsd:element ref="ns2:LastModifiedDateTime" minOccurs="0"/>
                <xsd:element ref="ns2:LastPreviewErrorLookup" minOccurs="0"/>
                <xsd:element ref="ns2:LastPreviewResultLookup" minOccurs="0"/>
                <xsd:element ref="ns2:LastPreviewAttemptDateLookup" minOccurs="0"/>
                <xsd:element ref="ns2:LastPreviewedByLookup" minOccurs="0"/>
                <xsd:element ref="ns2:LastPreviewTimeLookup" minOccurs="0"/>
                <xsd:element ref="ns2:LastPreviewVersionLookup" minOccurs="0"/>
                <xsd:element ref="ns2:LastPublishErrorLookup" minOccurs="0"/>
                <xsd:element ref="ns2:LastPublishResultLookup" minOccurs="0"/>
                <xsd:element ref="ns2:LastPublishAttemptDateLookup" minOccurs="0"/>
                <xsd:element ref="ns2:LastPublishedByLookup" minOccurs="0"/>
                <xsd:element ref="ns2:LastPublishTimeLookup" minOccurs="0"/>
                <xsd:element ref="ns2:LastPublishVersionLookup" minOccurs="0"/>
                <xsd:element ref="ns2:TPLaunchHelpLinkType" minOccurs="0"/>
                <xsd:element ref="ns2:LegacyData" minOccurs="0"/>
                <xsd:element ref="ns2:TPLaunchHelpLink" minOccurs="0"/>
                <xsd:element ref="ns2:LocComments" minOccurs="0"/>
                <xsd:element ref="ns2:LocLastLocAttemptVersionLookup" minOccurs="0"/>
                <xsd:element ref="ns2:LocLastLocAttemptVersionTypeLookup" minOccurs="0"/>
                <xsd:element ref="ns2:LocManualTestRequired" minOccurs="0"/>
                <xsd:element ref="ns2:LocMarketGroupTiers2" minOccurs="0"/>
                <xsd:element ref="ns2:LocNewPublishedVersionLookup" minOccurs="0"/>
                <xsd:element ref="ns2:LocOverallHandbackStatusLookup" minOccurs="0"/>
                <xsd:element ref="ns2:LocOverallLocStatusLookup" minOccurs="0"/>
                <xsd:element ref="ns2:LocOverallPreviewStatusLookup" minOccurs="0"/>
                <xsd:element ref="ns2:LocOverallPublishStatusLookup" minOccurs="0"/>
                <xsd:element ref="ns2:IntlLocPriority" minOccurs="0"/>
                <xsd:element ref="ns2:LocProcessedForHandoffsLookup" minOccurs="0"/>
                <xsd:element ref="ns2:LocProcessedForMarketsLookup" minOccurs="0"/>
                <xsd:element ref="ns2:LocPublishedDependentAssetsLookup" minOccurs="0"/>
                <xsd:element ref="ns2:LocPublishedLinkedAssetsLookup" minOccurs="0"/>
                <xsd:element ref="ns2:LocRecommendedHandoff" minOccurs="0"/>
                <xsd:element ref="ns2:LocalizationTagsTaxHTField0" minOccurs="0"/>
                <xsd:element ref="ns2:MachineTranslated" minOccurs="0"/>
                <xsd:element ref="ns2:Manager" minOccurs="0"/>
                <xsd:element ref="ns2:Markets" minOccurs="0"/>
                <xsd:element ref="ns2:Milestone" minOccurs="0"/>
                <xsd:element ref="ns2:TPNamespace" minOccurs="0"/>
                <xsd:element ref="ns2:NumericId" minOccurs="0"/>
                <xsd:element ref="ns2:NumOfRatingsLookup" minOccurs="0"/>
                <xsd:element ref="ns2:OOCacheId" minOccurs="0"/>
                <xsd:element ref="ns2:OpenTemplate" minOccurs="0"/>
                <xsd:element ref="ns2:OriginAsset" minOccurs="0"/>
                <xsd:element ref="ns2:OriginalRelease" minOccurs="0"/>
                <xsd:element ref="ns2:OriginalSourceMarket" minOccurs="0"/>
                <xsd:element ref="ns2:OutputCachingOn" minOccurs="0"/>
                <xsd:element ref="ns2:ParentAssetId" minOccurs="0"/>
                <xsd:element ref="ns2:PlannedPubDate" minOccurs="0"/>
                <xsd:element ref="ns2:PolicheckWords" minOccurs="0"/>
                <xsd:element ref="ns2:BusinessGroup" minOccurs="0"/>
                <xsd:element ref="ns2:UAProjectedTotalWords" minOccurs="0"/>
                <xsd:element ref="ns2:Provider" minOccurs="0"/>
                <xsd:element ref="ns2:Providers" minOccurs="0"/>
                <xsd:element ref="ns2:PublishStatusLookup" minOccurs="0"/>
                <xsd:element ref="ns2:PublishTargets" minOccurs="0"/>
                <xsd:element ref="ns2:RecommendationsModifier" minOccurs="0"/>
                <xsd:element ref="ns2:ArtSampleDocs" minOccurs="0"/>
                <xsd:element ref="ns2:ScenarioTagsTaxHTField0" minOccurs="0"/>
                <xsd:element ref="ns2:ShowIn" minOccurs="0"/>
                <xsd:element ref="ns2:SourceTitle" minOccurs="0"/>
                <xsd:element ref="ns2:CSXSubmissionDate" minOccurs="0"/>
                <xsd:element ref="ns2:SubmitterId" minOccurs="0"/>
                <xsd:element ref="ns2:TaxCatchAll" minOccurs="0"/>
                <xsd:element ref="ns2:TaxCatchAllLabel" minOccurs="0"/>
                <xsd:element ref="ns2:TemplateStatus" minOccurs="0"/>
                <xsd:element ref="ns2:TemplateTemplateType" minOccurs="0"/>
                <xsd:element ref="ns2:ThumbnailAssetId" minOccurs="0"/>
                <xsd:element ref="ns2:TimesCloned" minOccurs="0"/>
                <xsd:element ref="ns2:TrustLevel" minOccurs="0"/>
                <xsd:element ref="ns2:UALocComments" minOccurs="0"/>
                <xsd:element ref="ns2:UALocRecommendation" minOccurs="0"/>
                <xsd:element ref="ns2:UANotes" minOccurs="0"/>
                <xsd:element ref="ns2:TPAppVersion" minOccurs="0"/>
                <xsd:element ref="ns2:VoteCount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873beb7-5857-4685-be1f-d57550cc96cc" elementFormDefault="qualified">
    <xsd:import namespace="http://schemas.microsoft.com/office/2006/documentManagement/types"/>
    <xsd:import namespace="http://schemas.microsoft.com/office/infopath/2007/PartnerControls"/>
    <xsd:element name="AcquiredFrom" ma:index="1" nillable="true" ma:displayName="Acquired From" ma:default="Internal MS" ma:internalName="AcquiredFrom" ma:readOnly="false">
      <xsd:simpleType>
        <xsd:restriction base="dms:Choice">
          <xsd:enumeration value="Internal MS"/>
          <xsd:enumeration value="Community"/>
          <xsd:enumeration value="MVP"/>
          <xsd:enumeration value="Publisher"/>
          <xsd:enumeration value="Partner"/>
          <xsd:enumeration value="None"/>
        </xsd:restriction>
      </xsd:simpleType>
    </xsd:element>
    <xsd:element name="UACurrentWords" ma:index="2" nillable="true" ma:displayName="Actual Word Count" ma:default="" ma:internalName="UACurrentWords" ma:readOnly="false">
      <xsd:simpleType>
        <xsd:restriction base="dms:Unknown"/>
      </xsd:simpleType>
    </xsd:element>
    <xsd:element name="TPApplication" ma:index="3" nillable="true" ma:displayName="Application to Open Template With" ma:default="" ma:internalName="TPApplication">
      <xsd:simpleType>
        <xsd:restriction base="dms:Text"/>
      </xsd:simpleType>
    </xsd:element>
    <xsd:element name="ApprovalLog" ma:index="4" nillable="true" ma:displayName="Approval Log" ma:default="" ma:hidden="true" ma:internalName="ApprovalLog" ma:readOnly="false">
      <xsd:simpleType>
        <xsd:restriction base="dms:Note"/>
      </xsd:simpleType>
    </xsd:element>
    <xsd:element name="ApprovalStatus" ma:index="5" nillable="true" ma:displayName="Approval Status" ma:default="InProgress" ma:internalName="ApprovalStatus" ma:readOnly="false">
      <xsd:simpleType>
        <xsd:restriction base="dms:Choice">
          <xsd:enumeration value="InProgress"/>
          <xsd:enumeration value="Rejected"/>
          <xsd:enumeration value="Questionable"/>
          <xsd:enumeration value="ApprovedAutomatic"/>
          <xsd:enumeration value="ApprovedManual"/>
          <xsd:enumeration value="On Hold"/>
          <xsd:enumeration value="Needs Review"/>
          <xsd:enumeration value="A Violation"/>
          <xsd:enumeration value="Unpublished Violation"/>
        </xsd:restriction>
      </xsd:simpleType>
    </xsd:element>
    <xsd:element name="AssetStart" ma:index="6" nillable="true" ma:displayName="Asset Begin Date" ma:default="[Today]" ma:internalName="AssetStart" ma:readOnly="false">
      <xsd:simpleType>
        <xsd:restriction base="dms:DateTime"/>
      </xsd:simpleType>
    </xsd:element>
    <xsd:element name="AssetExpire" ma:index="7" nillable="true" ma:displayName="Asset End Date" ma:default="2029-01-01T08:00:00Z" ma:format="DateTime" ma:internalName="AssetExpire" ma:readOnly="false">
      <xsd:simpleType>
        <xsd:restriction base="dms:DateTime"/>
      </xsd:simpleType>
    </xsd:element>
    <xsd:element name="AssetId" ma:index="8" nillable="true" ma:displayName="Asset ID" ma:default="" ma:indexed="true" ma:internalName="AssetId" ma:readOnly="false">
      <xsd:simpleType>
        <xsd:restriction base="dms:Text">
          <xsd:maxLength value="255"/>
        </xsd:restriction>
      </xsd:simpleType>
    </xsd:element>
    <xsd:element name="IsSearchable" ma:index="9" nillable="true" ma:displayName="Asset Searchable?" ma:default="true" ma:internalName="IsSearchable" ma:readOnly="false">
      <xsd:simpleType>
        <xsd:restriction base="dms:Boolean"/>
      </xsd:simpleType>
    </xsd:element>
    <xsd:element name="AssetType" ma:index="10" nillable="true" ma:displayName="Asset Type" ma:default="" ma:internalName="AssetType" ma:readOnly="false">
      <xsd:simpleType>
        <xsd:restriction base="dms:Unknown"/>
      </xsd:simpleType>
    </xsd:element>
    <xsd:element name="APAuthor" ma:index="11" nillable="true" ma:displayName="Author" ma:default="" ma:list="UserInfo" ma:internalName="APAuth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AverageRating" ma:index="12" nillable="true" ma:displayName="Average Rating" ma:internalName="AverageRating" ma:readOnly="false">
      <xsd:simpleType>
        <xsd:restriction base="dms:Text"/>
      </xsd:simpleType>
    </xsd:element>
    <xsd:element name="BlockPublish" ma:index="13" nillable="true" ma:displayName="Block from Publishing?" ma:default="" ma:internalName="BlockPublish" ma:readOnly="false">
      <xsd:simpleType>
        <xsd:restriction base="dms:Boolean"/>
      </xsd:simpleType>
    </xsd:element>
    <xsd:element name="BugNumber" ma:index="14" nillable="true" ma:displayName="Bug Number" ma:default="" ma:internalName="BugNumber" ma:readOnly="false">
      <xsd:simpleType>
        <xsd:restriction base="dms:Text"/>
      </xsd:simpleType>
    </xsd:element>
    <xsd:element name="CampaignTagsTaxHTField0" ma:index="16" nillable="true" ma:taxonomy="true" ma:internalName="CampaignTagsTaxHTField0" ma:taxonomyFieldName="CampaignTags" ma:displayName="Campaigns" ma:readOnly="false" ma:default="" ma:fieldId="{1df42cc3-2301-4f11-a52a-6ead923c29ed}" ma:taxonomyMulti="true" ma:sspId="8f79753a-75d3-41f5-8ca3-40b843941b4f" ma:termSetId="ca0e50d4-faa1-44ce-961e-bb1441c60e6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ClientViewer" ma:index="17" nillable="true" ma:displayName="Client Viewer" ma:default="" ma:internalName="TPClientViewer">
      <xsd:simpleType>
        <xsd:restriction base="dms:Text"/>
      </xsd:simpleType>
    </xsd:element>
    <xsd:element name="ClipArtFilename" ma:index="18" nillable="true" ma:displayName="Clip Art Name" ma:default="" ma:internalName="ClipArtFilename" ma:readOnly="false">
      <xsd:simpleType>
        <xsd:restriction base="dms:Text"/>
      </xsd:simpleType>
    </xsd:element>
    <xsd:element name="TPCommandLine" ma:index="19" nillable="true" ma:displayName="Command Line" ma:default="" ma:internalName="TPCommandLine">
      <xsd:simpleType>
        <xsd:restriction base="dms:Text"/>
      </xsd:simpleType>
    </xsd:element>
    <xsd:element name="TPComponent" ma:index="20" nillable="true" ma:displayName="Component" ma:default="" ma:internalName="TPComponent">
      <xsd:simpleType>
        <xsd:restriction base="dms:Text"/>
      </xsd:simpleType>
    </xsd:element>
    <xsd:element name="ContentItem" ma:index="21" nillable="true" ma:displayName="Content Item" ma:default="" ma:hidden="true" ma:internalName="ContentItem" ma:readOnly="false">
      <xsd:simpleType>
        <xsd:restriction base="dms:Unknown"/>
      </xsd:simpleType>
    </xsd:element>
    <xsd:element name="CrawlForDependencies" ma:index="23" nillable="true" ma:displayName="Crawl for Dependencies?" ma:default="true" ma:internalName="CrawlForDependencies" ma:readOnly="false">
      <xsd:simpleType>
        <xsd:restriction base="dms:Boolean"/>
      </xsd:simpleType>
    </xsd:element>
    <xsd:element name="CSXHash" ma:index="26" nillable="true" ma:displayName="CSX Hash" ma:default="" ma:indexed="true" ma:internalName="CSXHash" ma:readOnly="false">
      <xsd:simpleType>
        <xsd:restriction base="dms:Text"/>
      </xsd:simpleType>
    </xsd:element>
    <xsd:element name="CSXSubmissionMarket" ma:index="27" nillable="true" ma:displayName="CSX Submission Market" ma:default="" ma:list="{2FBD1B11-2ACE-4FDC-B5A3-635D4ADF6F1B}" ma:internalName="CSXSubmissionMarket" ma:readOnly="false" ma:showField="MarketName" ma:web="4873beb7-5857-4685-be1f-d57550cc96cc">
      <xsd:simpleType>
        <xsd:restriction base="dms:Lookup"/>
      </xsd:simpleType>
    </xsd:element>
    <xsd:element name="CSXUpdate" ma:index="28" nillable="true" ma:displayName="CSX Updated?" ma:default="false" ma:internalName="CSXUpdate" ma:readOnly="false">
      <xsd:simpleType>
        <xsd:restriction base="dms:Boolean"/>
      </xsd:simpleType>
    </xsd:element>
    <xsd:element name="IntlLangReviewDate" ma:index="29" nillable="true" ma:displayName="Date to Complete Intl QA" ma:default="" ma:internalName="IntlLangReviewDate" ma:readOnly="false">
      <xsd:simpleType>
        <xsd:restriction base="dms:DateTime"/>
      </xsd:simpleType>
    </xsd:element>
    <xsd:element name="IsDeleted" ma:index="30" nillable="true" ma:displayName="Deleted?" ma:default="" ma:internalName="IsDeleted" ma:readOnly="false">
      <xsd:simpleType>
        <xsd:restriction base="dms:Boolean"/>
      </xsd:simpleType>
    </xsd:element>
    <xsd:element name="APDescription" ma:index="31" nillable="true" ma:displayName="Description" ma:default="" ma:internalName="APDescription" ma:readOnly="false">
      <xsd:simpleType>
        <xsd:restriction base="dms:Note"/>
      </xsd:simpleType>
    </xsd:element>
    <xsd:element name="DirectSourceMarket" ma:index="32" nillable="true" ma:displayName="Direct Source Market Group" ma:default="" ma:internalName="DirectSourceMarket" ma:readOnly="false">
      <xsd:simpleType>
        <xsd:restriction base="dms:Text"/>
      </xsd:simpleType>
    </xsd:element>
    <xsd:element name="Downloads" ma:index="33" nillable="true" ma:displayName="Downloads" ma:default="0" ma:hidden="true" ma:internalName="Downloads" ma:readOnly="false">
      <xsd:simpleType>
        <xsd:restriction base="dms:Unknown"/>
      </xsd:simpleType>
    </xsd:element>
    <xsd:element name="DSATActionTaken" ma:index="34" nillable="true" ma:displayName="DSAT Action Taken" ma:default="" ma:internalName="DSATActionTaken" ma:readOnly="false">
      <xsd:simpleType>
        <xsd:restriction base="dms:Choice">
          <xsd:enumeration value="Best Bets"/>
          <xsd:enumeration value="Expire"/>
          <xsd:enumeration value="Hide"/>
          <xsd:enumeration value="None"/>
        </xsd:restriction>
      </xsd:simpleType>
    </xsd:element>
    <xsd:element name="APEditor" ma:index="35" nillable="true" ma:displayName="Editor" ma:default="" ma:list="UserInfo" ma:internalName="APEditor" ma:readOnly="fals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EditorialStatus" ma:index="36" nillable="true" ma:displayName="Editorial Status" ma:default="" ma:internalName="EditorialStatus" ma:readOnly="false">
      <xsd:simpleType>
        <xsd:restriction base="dms:Unknown"/>
      </xsd:simpleType>
    </xsd:element>
    <xsd:element name="EditorialTags" ma:index="37" nillable="true" ma:displayName="Editorial Tags" ma:default="" ma:internalName="EditorialTags">
      <xsd:simpleType>
        <xsd:restriction base="dms:Unknown"/>
      </xsd:simpleType>
    </xsd:element>
    <xsd:element name="TPExecutable" ma:index="38" nillable="true" ma:displayName="Executable" ma:default="" ma:internalName="TPExecutable">
      <xsd:simpleType>
        <xsd:restriction base="dms:Text"/>
      </xsd:simpleType>
    </xsd:element>
    <xsd:element name="FeatureTagsTaxHTField0" ma:index="40" nillable="true" ma:taxonomy="true" ma:internalName="FeatureTagsTaxHTField0" ma:taxonomyFieldName="FeatureTags" ma:displayName="Features" ma:readOnly="false" ma:default="" ma:fieldId="{7fc0d542-15c6-4882-a8e3-13bca44403fb}" ma:taxonomyMulti="true" ma:sspId="8f79753a-75d3-41f5-8ca3-40b843941b4f" ma:termSetId="f1ab6845-967d-4854-a0ba-4ec07f0f811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PFriendlyName" ma:index="41" nillable="true" ma:displayName="Friendly Name" ma:default="" ma:internalName="TPFriendlyName">
      <xsd:simpleType>
        <xsd:restriction base="dms:Text"/>
      </xsd:simpleType>
    </xsd:element>
    <xsd:element name="FriendlyTitle" ma:index="42" nillable="true" ma:displayName="Friendly Title" ma:default="" ma:description="Shorter title to be used when displaying search results" ma:internalName="FriendlyTitle" ma:readOnly="false">
      <xsd:simpleType>
        <xsd:restriction base="dms:Text"/>
      </xsd:simpleType>
    </xsd:element>
    <xsd:element name="PrimaryImageGen" ma:index="43" nillable="true" ma:displayName="Generate Images?" ma:default="true" ma:internalName="PrimaryImageGen">
      <xsd:simpleType>
        <xsd:restriction base="dms:Boolean"/>
      </xsd:simpleType>
    </xsd:element>
    <xsd:element name="HandoffToMSDN" ma:index="44" nillable="true" ma:displayName="Handoff To MSDN Date" ma:default="" ma:internalName="HandoffToMSDN" ma:readOnly="false">
      <xsd:simpleType>
        <xsd:restriction base="dms:DateTime"/>
      </xsd:simpleType>
    </xsd:element>
    <xsd:element name="InProjectListLookup" ma:index="45" nillable="true" ma:displayName="InProjectListLookup" ma:list="{9E343742-310B-4684-A24C-1D137CB4B230}" ma:internalName="InProjectListLookup" ma:readOnly="true" ma:showField="InProjectLis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InstallLocation" ma:index="46" nillable="true" ma:displayName="Install Location" ma:default="" ma:internalName="TPInstallLocation">
      <xsd:simpleType>
        <xsd:restriction base="dms:Text"/>
      </xsd:simpleType>
    </xsd:element>
    <xsd:element name="InternalTagsTaxHTField0" ma:index="48" nillable="true" ma:taxonomy="true" ma:internalName="InternalTagsTaxHTField0" ma:taxonomyFieldName="InternalTags" ma:displayName="Internal Tags" ma:readOnly="false" ma:default="" ma:fieldId="{1490b8a4-2706-41ec-b5e3-73176dccf34e}" ma:taxonomyMulti="true" ma:sspId="8f79753a-75d3-41f5-8ca3-40b843941b4f" ma:termSetId="82b6639e-f7fc-4c18-ad2d-003a6e70776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IntlLangReview" ma:index="49" nillable="true" ma:displayName="Intl Lang QA Review Required?" ma:default="" ma:internalName="IntlLangReview" ma:readOnly="false">
      <xsd:simpleType>
        <xsd:restriction base="dms:Boolean"/>
      </xsd:simpleType>
    </xsd:element>
    <xsd:element name="IntlLangReviewer" ma:index="50" nillable="true" ma:displayName="Intl Lang QA Reviewer" ma:default="" ma:internalName="IntlLangReviewer" ma:readOnly="false">
      <xsd:simpleType>
        <xsd:restriction base="dms:Text"/>
      </xsd:simpleType>
    </xsd:element>
    <xsd:element name="MarketSpecific" ma:index="51" nillable="true" ma:displayName="Is Market Specific?" ma:default="" ma:internalName="MarketSpecific" ma:readOnly="false">
      <xsd:simpleType>
        <xsd:restriction base="dms:Boolean"/>
      </xsd:simpleType>
    </xsd:element>
    <xsd:element name="LastCompleteVersionLookup" ma:index="52" nillable="true" ma:displayName="Last Complete Version Lookup" ma:default="" ma:list="{9E343742-310B-4684-A24C-1D137CB4B230}" ma:internalName="LastCompleteVersionLookup" ma:readOnly="true" ma:showField="LastComplete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HandOff" ma:index="53" nillable="true" ma:displayName="Last Hand-off" ma:default="" ma:internalName="LastHandOff" ma:readOnly="false">
      <xsd:simpleType>
        <xsd:restriction base="dms:DateTime"/>
      </xsd:simpleType>
    </xsd:element>
    <xsd:element name="LastModifiedDateTime" ma:index="54" nillable="true" ma:displayName="Last Modified Date" ma:default="" ma:internalName="LastModifiedDateTime" ma:readOnly="false">
      <xsd:simpleType>
        <xsd:restriction base="dms:DateTime"/>
      </xsd:simpleType>
    </xsd:element>
    <xsd:element name="LastPreviewErrorLookup" ma:index="55" nillable="true" ma:displayName="Last Preview Attempt Error" ma:default="" ma:list="{9E343742-310B-4684-A24C-1D137CB4B230}" ma:internalName="LastPreviewErrorLookup" ma:readOnly="true" ma:showField="LastPreview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ResultLookup" ma:index="56" nillable="true" ma:displayName="Last Preview Attempt Result" ma:default="" ma:list="{9E343742-310B-4684-A24C-1D137CB4B230}" ma:internalName="LastPreviewResultLookup" ma:readOnly="true" ma:showField="LastPreview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AttemptDateLookup" ma:index="57" nillable="true" ma:displayName="Last Preview Attempted On" ma:default="" ma:list="{9E343742-310B-4684-A24C-1D137CB4B230}" ma:internalName="LastPreviewAttemptDateLookup" ma:readOnly="true" ma:showField="LastPreview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edByLookup" ma:index="58" nillable="true" ma:displayName="Last Previewed By" ma:default="" ma:list="{9E343742-310B-4684-A24C-1D137CB4B230}" ma:internalName="LastPreviewedByLookup" ma:readOnly="true" ma:showField="LastPreview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TimeLookup" ma:index="59" nillable="true" ma:displayName="Last Previewed Date" ma:default="" ma:list="{9E343742-310B-4684-A24C-1D137CB4B230}" ma:internalName="LastPreviewTimeLookup" ma:readOnly="true" ma:showField="LastPreview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reviewVersionLookup" ma:index="60" nillable="true" ma:displayName="Last Previewed Version" ma:default="" ma:list="{9E343742-310B-4684-A24C-1D137CB4B230}" ma:internalName="LastPreviewVersionLookup" ma:readOnly="true" ma:showField="LastPreview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rrorLookup" ma:index="61" nillable="true" ma:displayName="Last Publish Attempt Error" ma:default="" ma:list="{9E343742-310B-4684-A24C-1D137CB4B230}" ma:internalName="LastPublishErrorLookup" ma:readOnly="true" ma:showField="LastPublishError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ResultLookup" ma:index="62" nillable="true" ma:displayName="Last Publish Attempt Result" ma:default="" ma:list="{9E343742-310B-4684-A24C-1D137CB4B230}" ma:internalName="LastPublishResultLookup" ma:readOnly="true" ma:showField="LastPublishResult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AttemptDateLookup" ma:index="63" nillable="true" ma:displayName="Last Publish Attempted On" ma:default="" ma:list="{9E343742-310B-4684-A24C-1D137CB4B230}" ma:internalName="LastPublishAttemptDateLookup" ma:readOnly="true" ma:showField="LastPublishAttemptDat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edByLookup" ma:index="64" nillable="true" ma:displayName="Last Published By" ma:default="" ma:list="{9E343742-310B-4684-A24C-1D137CB4B230}" ma:internalName="LastPublishedByLookup" ma:readOnly="true" ma:showField="LastPublishedBy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TimeLookup" ma:index="65" nillable="true" ma:displayName="Last Published Date" ma:default="" ma:list="{9E343742-310B-4684-A24C-1D137CB4B230}" ma:internalName="LastPublishTimeLookup" ma:readOnly="true" ma:showField="LastPublishTi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LastPublishVersionLookup" ma:index="66" nillable="true" ma:displayName="Last Published Version" ma:default="" ma:list="{9E343742-310B-4684-A24C-1D137CB4B230}" ma:internalName="LastPublishVersionLookup" ma:readOnly="true" ma:showField="LastPublishVersion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PLaunchHelpLinkType" ma:index="67" nillable="true" ma:displayName="Launch Help Link Type" ma:default="Template" ma:internalName="TPLaunchHelpLinkType">
      <xsd:simpleType>
        <xsd:restriction base="dms:Choice">
          <xsd:enumeration value="Template"/>
          <xsd:enumeration value="Training"/>
          <xsd:enumeration value="URL"/>
          <xsd:enumeration value="None"/>
        </xsd:restriction>
      </xsd:simpleType>
    </xsd:element>
    <xsd:element name="LegacyData" ma:index="68" nillable="true" ma:displayName="Legacy Data" ma:default="" ma:internalName="LegacyData" ma:readOnly="false">
      <xsd:simpleType>
        <xsd:restriction base="dms:Note"/>
      </xsd:simpleType>
    </xsd:element>
    <xsd:element name="TPLaunchHelpLink" ma:index="69" nillable="true" ma:displayName="Link to Launch Help Topic" ma:default="" ma:internalName="TPLaunchHelpLink">
      <xsd:simpleType>
        <xsd:restriction base="dms:Text"/>
      </xsd:simpleType>
    </xsd:element>
    <xsd:element name="LocComments" ma:index="70" nillable="true" ma:displayName="Loc Approval Comments" ma:default="" ma:internalName="LocComments" ma:readOnly="false">
      <xsd:simpleType>
        <xsd:restriction base="dms:Note"/>
      </xsd:simpleType>
    </xsd:element>
    <xsd:element name="LocLastLocAttemptVersionLookup" ma:index="71" nillable="true" ma:displayName="Loc Last Loc Attempt Version" ma:default="" ma:list="{7DD1DCEC-E449-43D3-891F-7DC62F62AD21}" ma:internalName="LocLastLocAttemptVersionLookup" ma:readOnly="false" ma:showField="LastLocAttemptVersion" ma:web="4873beb7-5857-4685-be1f-d57550cc96cc">
      <xsd:simpleType>
        <xsd:restriction base="dms:Lookup"/>
      </xsd:simpleType>
    </xsd:element>
    <xsd:element name="LocLastLocAttemptVersionTypeLookup" ma:index="72" nillable="true" ma:displayName="Loc Last Loc Attempt Version Type" ma:default="" ma:list="{7DD1DCEC-E449-43D3-891F-7DC62F62AD21}" ma:internalName="LocLastLocAttemptVersionTypeLookup" ma:readOnly="true" ma:showField="LastLocAttemptVersionType" ma:web="4873beb7-5857-4685-be1f-d57550cc96cc">
      <xsd:simpleType>
        <xsd:restriction base="dms:Lookup"/>
      </xsd:simpleType>
    </xsd:element>
    <xsd:element name="LocManualTestRequired" ma:index="73" nillable="true" ma:displayName="Loc Manual Test Required" ma:default="" ma:internalName="LocManualTestRequired" ma:readOnly="false">
      <xsd:simpleType>
        <xsd:restriction base="dms:Boolean"/>
      </xsd:simpleType>
    </xsd:element>
    <xsd:element name="LocMarketGroupTiers2" ma:index="74" nillable="true" ma:displayName="Loc Market Group Tiers" ma:internalName="LocMarketGroupTiers2" ma:readOnly="false">
      <xsd:simpleType>
        <xsd:restriction base="dms:Unknown"/>
      </xsd:simpleType>
    </xsd:element>
    <xsd:element name="LocNewPublishedVersionLookup" ma:index="75" nillable="true" ma:displayName="Loc New Published Version Lookup" ma:default="" ma:list="{7DD1DCEC-E449-43D3-891F-7DC62F62AD21}" ma:internalName="LocNewPublishedVersionLookup" ma:readOnly="true" ma:showField="NewPublishedVersion" ma:web="4873beb7-5857-4685-be1f-d57550cc96cc">
      <xsd:simpleType>
        <xsd:restriction base="dms:Lookup"/>
      </xsd:simpleType>
    </xsd:element>
    <xsd:element name="LocOverallHandbackStatusLookup" ma:index="76" nillable="true" ma:displayName="Loc Overall Handback Status" ma:default="" ma:list="{7DD1DCEC-E449-43D3-891F-7DC62F62AD21}" ma:internalName="LocOverallHandbackStatusLookup" ma:readOnly="true" ma:showField="OverallHandbackStatus" ma:web="4873beb7-5857-4685-be1f-d57550cc96cc">
      <xsd:simpleType>
        <xsd:restriction base="dms:Lookup"/>
      </xsd:simpleType>
    </xsd:element>
    <xsd:element name="LocOverallLocStatusLookup" ma:index="77" nillable="true" ma:displayName="Loc Overall Localize Status" ma:default="" ma:list="{7DD1DCEC-E449-43D3-891F-7DC62F62AD21}" ma:internalName="LocOverallLocStatusLookup" ma:readOnly="true" ma:showField="OverallLocStatus" ma:web="4873beb7-5857-4685-be1f-d57550cc96cc">
      <xsd:simpleType>
        <xsd:restriction base="dms:Lookup"/>
      </xsd:simpleType>
    </xsd:element>
    <xsd:element name="LocOverallPreviewStatusLookup" ma:index="78" nillable="true" ma:displayName="Loc Overall Preview Status" ma:default="" ma:list="{7DD1DCEC-E449-43D3-891F-7DC62F62AD21}" ma:internalName="LocOverallPreviewStatusLookup" ma:readOnly="true" ma:showField="OverallPreviewStatus" ma:web="4873beb7-5857-4685-be1f-d57550cc96cc">
      <xsd:simpleType>
        <xsd:restriction base="dms:Lookup"/>
      </xsd:simpleType>
    </xsd:element>
    <xsd:element name="LocOverallPublishStatusLookup" ma:index="79" nillable="true" ma:displayName="Loc Overall Publish Status" ma:default="" ma:list="{7DD1DCEC-E449-43D3-891F-7DC62F62AD21}" ma:internalName="LocOverallPublishStatusLookup" ma:readOnly="true" ma:showField="OverallPublishStatus" ma:web="4873beb7-5857-4685-be1f-d57550cc96cc">
      <xsd:simpleType>
        <xsd:restriction base="dms:Lookup"/>
      </xsd:simpleType>
    </xsd:element>
    <xsd:element name="IntlLocPriority" ma:index="80" nillable="true" ma:displayName="Loc Priority" ma:default="" ma:internalName="IntlLocPriority" ma:readOnly="false">
      <xsd:simpleType>
        <xsd:restriction base="dms:Unknown"/>
      </xsd:simpleType>
    </xsd:element>
    <xsd:element name="LocProcessedForHandoffsLookup" ma:index="81" nillable="true" ma:displayName="Loc Processed For Handoffs" ma:default="" ma:list="{7DD1DCEC-E449-43D3-891F-7DC62F62AD21}" ma:internalName="LocProcessedForHandoffsLookup" ma:readOnly="true" ma:showField="ProcessedForHandoffs" ma:web="4873beb7-5857-4685-be1f-d57550cc96cc">
      <xsd:simpleType>
        <xsd:restriction base="dms:Lookup"/>
      </xsd:simpleType>
    </xsd:element>
    <xsd:element name="LocProcessedForMarketsLookup" ma:index="82" nillable="true" ma:displayName="Loc Processed For Markets" ma:default="" ma:list="{7DD1DCEC-E449-43D3-891F-7DC62F62AD21}" ma:internalName="LocProcessedForMarketsLookup" ma:readOnly="true" ma:showField="ProcessedForMarkets" ma:web="4873beb7-5857-4685-be1f-d57550cc96cc">
      <xsd:simpleType>
        <xsd:restriction base="dms:Lookup"/>
      </xsd:simpleType>
    </xsd:element>
    <xsd:element name="LocPublishedDependentAssetsLookup" ma:index="83" nillable="true" ma:displayName="Loc Published Dependent Assets" ma:default="" ma:list="{7DD1DCEC-E449-43D3-891F-7DC62F62AD21}" ma:internalName="LocPublishedDependentAssetsLookup" ma:readOnly="true" ma:showField="PublishedDependentAssets" ma:web="4873beb7-5857-4685-be1f-d57550cc96cc">
      <xsd:simpleType>
        <xsd:restriction base="dms:Lookup"/>
      </xsd:simpleType>
    </xsd:element>
    <xsd:element name="LocPublishedLinkedAssetsLookup" ma:index="84" nillable="true" ma:displayName="Loc Published Linked Assets" ma:default="" ma:list="{7DD1DCEC-E449-43D3-891F-7DC62F62AD21}" ma:internalName="LocPublishedLinkedAssetsLookup" ma:readOnly="true" ma:showField="PublishedLinkedAssets" ma:web="4873beb7-5857-4685-be1f-d57550cc96cc">
      <xsd:simpleType>
        <xsd:restriction base="dms:Lookup"/>
      </xsd:simpleType>
    </xsd:element>
    <xsd:element name="LocRecommendedHandoff" ma:index="85" nillable="true" ma:displayName="Loc Recommended Handoff" ma:default="" ma:indexed="true" ma:internalName="LocRecommendedHandoff" ma:readOnly="false">
      <xsd:simpleType>
        <xsd:restriction base="dms:Text"/>
      </xsd:simpleType>
    </xsd:element>
    <xsd:element name="LocalizationTagsTaxHTField0" ma:index="87" nillable="true" ma:taxonomy="true" ma:internalName="LocalizationTagsTaxHTField0" ma:taxonomyFieldName="LocalizationTags" ma:displayName="Localization Tags" ma:readOnly="false" ma:default="" ma:fieldId="{00f02cb3-2c7c-424a-9c61-10e9b6878429}" ma:taxonomyMulti="true" ma:sspId="8f79753a-75d3-41f5-8ca3-40b843941b4f" ma:termSetId="5b7703a5-8e8b-4b58-8b31-1cea35331da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MachineTranslated" ma:index="88" nillable="true" ma:displayName="Machine Translated" ma:default="" ma:internalName="MachineTranslated" ma:readOnly="false">
      <xsd:simpleType>
        <xsd:restriction base="dms:Boolean"/>
      </xsd:simpleType>
    </xsd:element>
    <xsd:element name="Manager" ma:index="89" nillable="true" ma:displayName="Manager" ma:hidden="true" ma:internalName="Manager" ma:readOnly="false">
      <xsd:simpleType>
        <xsd:restriction base="dms:Text"/>
      </xsd:simpleType>
    </xsd:element>
    <xsd:element name="Markets" ma:index="90" nillable="true" ma:displayName="Markets" ma:default="" ma:description="Leave blank to show in all markets" ma:list="{2FBD1B11-2ACE-4FDC-B5A3-635D4ADF6F1B}" ma:internalName="Markets" ma:readOnly="false" ma:showField="MarketName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Milestone" ma:index="91" nillable="true" ma:displayName="Milestone" ma:default="" ma:internalName="Milestone" ma:readOnly="false">
      <xsd:simpleType>
        <xsd:restriction base="dms:Unknown"/>
      </xsd:simpleType>
    </xsd:element>
    <xsd:element name="TPNamespace" ma:index="94" nillable="true" ma:displayName="Namespace" ma:default="" ma:internalName="TPNamespace">
      <xsd:simpleType>
        <xsd:restriction base="dms:Text"/>
      </xsd:simpleType>
    </xsd:element>
    <xsd:element name="NumericId" ma:index="95" nillable="true" ma:displayName="Numeric ID" ma:default="" ma:indexed="true" ma:internalName="NumericId" ma:readOnly="false">
      <xsd:simpleType>
        <xsd:restriction base="dms:Number"/>
      </xsd:simpleType>
    </xsd:element>
    <xsd:element name="NumOfRatingsLookup" ma:index="96" nillable="true" ma:displayName="NumOfRatings" ma:default="" ma:list="{9E343742-310B-4684-A24C-1D137CB4B230}" ma:internalName="NumOfRatingsLookup" ma:readOnly="true" ma:showField="NumOfRating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OOCacheId" ma:index="97" nillable="true" ma:displayName="OOCacheId" ma:internalName="OOCacheId" ma:readOnly="false">
      <xsd:simpleType>
        <xsd:restriction base="dms:Text"/>
      </xsd:simpleType>
    </xsd:element>
    <xsd:element name="OpenTemplate" ma:index="98" nillable="true" ma:displayName="Open Template" ma:default="true" ma:internalName="OpenTemplate">
      <xsd:simpleType>
        <xsd:restriction base="dms:Boolean"/>
      </xsd:simpleType>
    </xsd:element>
    <xsd:element name="OriginAsset" ma:index="99" nillable="true" ma:displayName="Origin Asset" ma:default="" ma:internalName="OriginAsset" ma:readOnly="false">
      <xsd:simpleType>
        <xsd:restriction base="dms:Text"/>
      </xsd:simpleType>
    </xsd:element>
    <xsd:element name="OriginalRelease" ma:index="100" nillable="true" ma:displayName="Original Release" ma:default="15" ma:internalName="OriginalRelease" ma:readOnly="false">
      <xsd:simpleType>
        <xsd:restriction base="dms:Choice">
          <xsd:enumeration value="14"/>
          <xsd:enumeration value="15"/>
          <xsd:enumeration value="16"/>
        </xsd:restriction>
      </xsd:simpleType>
    </xsd:element>
    <xsd:element name="OriginalSourceMarket" ma:index="101" nillable="true" ma:displayName="Original Source Market Group" ma:default="" ma:internalName="OriginalSourceMarket" ma:readOnly="false">
      <xsd:simpleType>
        <xsd:restriction base="dms:Text"/>
      </xsd:simpleType>
    </xsd:element>
    <xsd:element name="OutputCachingOn" ma:index="102" nillable="true" ma:displayName="Output Caching" ma:default="true" ma:hidden="true" ma:internalName="OutputCachingOn" ma:readOnly="false">
      <xsd:simpleType>
        <xsd:restriction base="dms:Boolean"/>
      </xsd:simpleType>
    </xsd:element>
    <xsd:element name="ParentAssetId" ma:index="103" nillable="true" ma:displayName="Parent Asset Id" ma:default="" ma:internalName="ParentAssetId" ma:readOnly="false">
      <xsd:simpleType>
        <xsd:restriction base="dms:Text"/>
      </xsd:simpleType>
    </xsd:element>
    <xsd:element name="PlannedPubDate" ma:index="104" nillable="true" ma:displayName="Planned Publish Date" ma:default="" ma:indexed="true" ma:internalName="PlannedPubDate" ma:readOnly="false">
      <xsd:simpleType>
        <xsd:restriction base="dms:DateTime"/>
      </xsd:simpleType>
    </xsd:element>
    <xsd:element name="PolicheckWords" ma:index="105" nillable="true" ma:displayName="Policheck Words" ma:default="" ma:internalName="PolicheckWords" ma:readOnly="false">
      <xsd:simpleType>
        <xsd:restriction base="dms:Text"/>
      </xsd:simpleType>
    </xsd:element>
    <xsd:element name="BusinessGroup" ma:index="106" nillable="true" ma:displayName="Product Division Owner" ma:default="" ma:internalName="BusinessGroup" ma:readOnly="false">
      <xsd:simpleType>
        <xsd:restriction base="dms:Unknown"/>
      </xsd:simpleType>
    </xsd:element>
    <xsd:element name="UAProjectedTotalWords" ma:index="107" nillable="true" ma:displayName="Projected Word Count" ma:default="" ma:internalName="UAProjectedTotalWords" ma:readOnly="false">
      <xsd:simpleType>
        <xsd:restriction base="dms:Unknown"/>
      </xsd:simpleType>
    </xsd:element>
    <xsd:element name="Provider" ma:index="108" nillable="true" ma:displayName="Provider" ma:default="" ma:internalName="Provider" ma:readOnly="false">
      <xsd:simpleType>
        <xsd:restriction base="dms:Unknown"/>
      </xsd:simpleType>
    </xsd:element>
    <xsd:element name="Providers" ma:index="109" nillable="true" ma:displayName="Providers" ma:default="" ma:internalName="Providers">
      <xsd:simpleType>
        <xsd:restriction base="dms:Unknown"/>
      </xsd:simpleType>
    </xsd:element>
    <xsd:element name="PublishStatusLookup" ma:index="110" nillable="true" ma:displayName="Publish Status" ma:default="" ma:list="{9E343742-310B-4684-A24C-1D137CB4B230}" ma:internalName="PublishStatusLookup" ma:readOnly="false" ma:showField="PublishStatus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PublishTargets" ma:index="111" nillable="true" ma:displayName="Publish Target" ma:default="OfficeOnlineVNext" ma:internalName="PublishTargets" ma:readOnly="false">
      <xsd:simpleType>
        <xsd:restriction base="dms:Unknown"/>
      </xsd:simpleType>
    </xsd:element>
    <xsd:element name="RecommendationsModifier" ma:index="112" nillable="true" ma:displayName="Recommendations Modifier" ma:default="" ma:internalName="RecommendationsModifier" ma:readOnly="false">
      <xsd:simpleType>
        <xsd:restriction base="dms:Number"/>
      </xsd:simpleType>
    </xsd:element>
    <xsd:element name="ArtSampleDocs" ma:index="113" nillable="true" ma:displayName="Sample Docs" ma:default="" ma:hidden="true" ma:internalName="ArtSampleDocs" ma:readOnly="false">
      <xsd:simpleType>
        <xsd:restriction base="dms:Text"/>
      </xsd:simpleType>
    </xsd:element>
    <xsd:element name="ScenarioTagsTaxHTField0" ma:index="115" nillable="true" ma:taxonomy="true" ma:internalName="ScenarioTagsTaxHTField0" ma:taxonomyFieldName="ScenarioTags" ma:displayName="Scenarios" ma:readOnly="false" ma:default="" ma:fieldId="{93aef74d-6c78-4815-8310-51477dceeccc}" ma:taxonomyMulti="true" ma:sspId="8f79753a-75d3-41f5-8ca3-40b843941b4f" ma:termSetId="4b7d5f16-e2f2-4fc0-bab3-6e8b931e57d6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ShowIn" ma:index="117" nillable="true" ma:displayName="Show In" ma:default="Show everywhere" ma:internalName="ShowIn" ma:readOnly="false">
      <xsd:simpleType>
        <xsd:restriction base="dms:Choice">
          <xsd:enumeration value="Hide on web"/>
          <xsd:enumeration value="On Web no search"/>
          <xsd:enumeration value="Show everywhere"/>
          <xsd:enumeration value="Special use only"/>
        </xsd:restriction>
      </xsd:simpleType>
    </xsd:element>
    <xsd:element name="SourceTitle" ma:index="118" nillable="true" ma:displayName="Source Title" ma:default="" ma:indexed="true" ma:internalName="SourceTitle" ma:readOnly="false">
      <xsd:simpleType>
        <xsd:restriction base="dms:Text"/>
      </xsd:simpleType>
    </xsd:element>
    <xsd:element name="CSXSubmissionDate" ma:index="119" nillable="true" ma:displayName="Submission Date" ma:default="" ma:internalName="CSXSubmissionDate" ma:readOnly="false">
      <xsd:simpleType>
        <xsd:restriction base="dms:DateTime"/>
      </xsd:simpleType>
    </xsd:element>
    <xsd:element name="SubmitterId" ma:index="120" nillable="true" ma:displayName="Submitter ID" ma:default="" ma:internalName="SubmitterId" ma:readOnly="false">
      <xsd:simpleType>
        <xsd:restriction base="dms:Text"/>
      </xsd:simpleType>
    </xsd:element>
    <xsd:element name="TaxCatchAll" ma:index="121" nillable="true" ma:displayName="Taxonomy Catch All Column" ma:hidden="true" ma:list="{530f955b-6704-4601-bd83-f81d87f1e440}" ma:internalName="TaxCatchAll" ma:showField="CatchAllData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22" nillable="true" ma:displayName="Taxonomy Catch All Column1" ma:hidden="true" ma:list="{530f955b-6704-4601-bd83-f81d87f1e440}" ma:internalName="TaxCatchAllLabel" ma:readOnly="true" ma:showField="CatchAllDataLabel" ma:web="4873beb7-5857-4685-be1f-d57550cc96c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emplateStatus" ma:index="123" nillable="true" ma:displayName="Template Status" ma:default="" ma:internalName="TemplateStatus">
      <xsd:simpleType>
        <xsd:restriction base="dms:Unknown"/>
      </xsd:simpleType>
    </xsd:element>
    <xsd:element name="TemplateTemplateType" ma:index="124" nillable="true" ma:displayName="Template Type" ma:default="" ma:internalName="TemplateTemplateType">
      <xsd:simpleType>
        <xsd:restriction base="dms:Unknown"/>
      </xsd:simpleType>
    </xsd:element>
    <xsd:element name="ThumbnailAssetId" ma:index="125" nillable="true" ma:displayName="Thumbnail Image Asset" ma:default="" ma:internalName="ThumbnailAssetId" ma:readOnly="false">
      <xsd:simpleType>
        <xsd:restriction base="dms:Text"/>
      </xsd:simpleType>
    </xsd:element>
    <xsd:element name="TimesCloned" ma:index="126" nillable="true" ma:displayName="Times Cloned" ma:default="" ma:internalName="TimesCloned" ma:readOnly="false">
      <xsd:simpleType>
        <xsd:restriction base="dms:Number"/>
      </xsd:simpleType>
    </xsd:element>
    <xsd:element name="TrustLevel" ma:index="128" nillable="true" ma:displayName="Trust Level" ma:default="1 Microsoft Managed Content" ma:internalName="TrustLevel" ma:readOnly="false">
      <xsd:simpleType>
        <xsd:restriction base="dms:Unknown"/>
      </xsd:simpleType>
    </xsd:element>
    <xsd:element name="UALocComments" ma:index="129" nillable="true" ma:displayName="UA Loc Comments" ma:default="" ma:internalName="UALocComments" ma:readOnly="false">
      <xsd:simpleType>
        <xsd:restriction base="dms:Note"/>
      </xsd:simpleType>
    </xsd:element>
    <xsd:element name="UALocRecommendation" ma:index="130" nillable="true" ma:displayName="UA Loc Recommendation" ma:default="Localize" ma:internalName="UALocRecommendation" ma:readOnly="false">
      <xsd:simpleType>
        <xsd:restriction base="dms:Choice">
          <xsd:enumeration value="Localize"/>
          <xsd:enumeration value="Never Localize"/>
          <xsd:enumeration value="Priority Localize"/>
        </xsd:restriction>
      </xsd:simpleType>
    </xsd:element>
    <xsd:element name="UANotes" ma:index="131" nillable="true" ma:displayName="UA Notes" ma:default="" ma:internalName="UANotes" ma:readOnly="false">
      <xsd:simpleType>
        <xsd:restriction base="dms:Note"/>
      </xsd:simpleType>
    </xsd:element>
    <xsd:element name="TPAppVersion" ma:index="132" nillable="true" ma:displayName="Version" ma:default="" ma:internalName="TPAppVersion">
      <xsd:simpleType>
        <xsd:restriction base="dms:Text"/>
      </xsd:simpleType>
    </xsd:element>
    <xsd:element name="VoteCount" ma:index="133" nillable="true" ma:displayName="Vote Count" ma:default="" ma:internalName="VoteCount" ma:readOnly="fals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2" ma:displayName="Content Type"/>
        <xsd:element ref="dc:title" minOccurs="0" maxOccurs="1" ma:index="127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APDescription xmlns="4873beb7-5857-4685-be1f-d57550cc96cc" xsi:nil="true"/>
    <AssetExpire xmlns="4873beb7-5857-4685-be1f-d57550cc96cc">2029-01-01T08:00:00+00:00</AssetExpire>
    <CampaignTagsTaxHTField0 xmlns="4873beb7-5857-4685-be1f-d57550cc96cc">
      <Terms xmlns="http://schemas.microsoft.com/office/infopath/2007/PartnerControls"/>
    </CampaignTagsTaxHTField0>
    <IntlLangReviewDate xmlns="4873beb7-5857-4685-be1f-d57550cc96cc" xsi:nil="true"/>
    <TPFriendlyName xmlns="4873beb7-5857-4685-be1f-d57550cc96cc" xsi:nil="true"/>
    <IntlLangReview xmlns="4873beb7-5857-4685-be1f-d57550cc96cc">false</IntlLangReview>
    <LocLastLocAttemptVersionLookup xmlns="4873beb7-5857-4685-be1f-d57550cc96cc">855024</LocLastLocAttemptVersionLookup>
    <PolicheckWords xmlns="4873beb7-5857-4685-be1f-d57550cc96cc" xsi:nil="true"/>
    <SubmitterId xmlns="4873beb7-5857-4685-be1f-d57550cc96cc" xsi:nil="true"/>
    <AcquiredFrom xmlns="4873beb7-5857-4685-be1f-d57550cc96cc">Internal MS</AcquiredFrom>
    <EditorialStatus xmlns="4873beb7-5857-4685-be1f-d57550cc96cc">Complete</EditorialStatus>
    <Markets xmlns="4873beb7-5857-4685-be1f-d57550cc96cc"/>
    <OriginAsset xmlns="4873beb7-5857-4685-be1f-d57550cc96cc" xsi:nil="true"/>
    <AssetStart xmlns="4873beb7-5857-4685-be1f-d57550cc96cc">2012-08-31T08:50:00+00:00</AssetStart>
    <FriendlyTitle xmlns="4873beb7-5857-4685-be1f-d57550cc96cc" xsi:nil="true"/>
    <MarketSpecific xmlns="4873beb7-5857-4685-be1f-d57550cc96cc">false</MarketSpecific>
    <TPNamespace xmlns="4873beb7-5857-4685-be1f-d57550cc96cc" xsi:nil="true"/>
    <PublishStatusLookup xmlns="4873beb7-5857-4685-be1f-d57550cc96cc">
      <Value>1616423</Value>
    </PublishStatusLookup>
    <APAuthor xmlns="4873beb7-5857-4685-be1f-d57550cc96cc">
      <UserInfo>
        <DisplayName>REDMOND\kristaa</DisplayName>
        <AccountId>136</AccountId>
        <AccountType/>
      </UserInfo>
    </APAuthor>
    <TPCommandLine xmlns="4873beb7-5857-4685-be1f-d57550cc96cc" xsi:nil="true"/>
    <IntlLangReviewer xmlns="4873beb7-5857-4685-be1f-d57550cc96cc" xsi:nil="true"/>
    <OpenTemplate xmlns="4873beb7-5857-4685-be1f-d57550cc96cc">true</OpenTemplate>
    <CSXSubmissionDate xmlns="4873beb7-5857-4685-be1f-d57550cc96cc" xsi:nil="true"/>
    <TaxCatchAll xmlns="4873beb7-5857-4685-be1f-d57550cc96cc"/>
    <Manager xmlns="4873beb7-5857-4685-be1f-d57550cc96cc" xsi:nil="true"/>
    <NumericId xmlns="4873beb7-5857-4685-be1f-d57550cc96cc" xsi:nil="true"/>
    <ParentAssetId xmlns="4873beb7-5857-4685-be1f-d57550cc96cc" xsi:nil="true"/>
    <OriginalSourceMarket xmlns="4873beb7-5857-4685-be1f-d57550cc96cc" xsi:nil="true"/>
    <ApprovalStatus xmlns="4873beb7-5857-4685-be1f-d57550cc96cc">InProgress</ApprovalStatus>
    <TPComponent xmlns="4873beb7-5857-4685-be1f-d57550cc96cc" xsi:nil="true"/>
    <EditorialTags xmlns="4873beb7-5857-4685-be1f-d57550cc96cc" xsi:nil="true"/>
    <TPExecutable xmlns="4873beb7-5857-4685-be1f-d57550cc96cc" xsi:nil="true"/>
    <TPLaunchHelpLink xmlns="4873beb7-5857-4685-be1f-d57550cc96cc" xsi:nil="true"/>
    <LocComments xmlns="4873beb7-5857-4685-be1f-d57550cc96cc" xsi:nil="true"/>
    <LocRecommendedHandoff xmlns="4873beb7-5857-4685-be1f-d57550cc96cc" xsi:nil="true"/>
    <SourceTitle xmlns="4873beb7-5857-4685-be1f-d57550cc96cc" xsi:nil="true"/>
    <CSXUpdate xmlns="4873beb7-5857-4685-be1f-d57550cc96cc">false</CSXUpdate>
    <IntlLocPriority xmlns="4873beb7-5857-4685-be1f-d57550cc96cc" xsi:nil="true"/>
    <UAProjectedTotalWords xmlns="4873beb7-5857-4685-be1f-d57550cc96cc" xsi:nil="true"/>
    <AssetType xmlns="4873beb7-5857-4685-be1f-d57550cc96cc">TP</AssetType>
    <MachineTranslated xmlns="4873beb7-5857-4685-be1f-d57550cc96cc">false</MachineTranslated>
    <OutputCachingOn xmlns="4873beb7-5857-4685-be1f-d57550cc96cc">false</OutputCachingOn>
    <TemplateStatus xmlns="4873beb7-5857-4685-be1f-d57550cc96cc">Complete</TemplateStatus>
    <IsSearchable xmlns="4873beb7-5857-4685-be1f-d57550cc96cc">true</IsSearchable>
    <ContentItem xmlns="4873beb7-5857-4685-be1f-d57550cc96cc" xsi:nil="true"/>
    <HandoffToMSDN xmlns="4873beb7-5857-4685-be1f-d57550cc96cc" xsi:nil="true"/>
    <ShowIn xmlns="4873beb7-5857-4685-be1f-d57550cc96cc">Show everywhere</ShowIn>
    <ThumbnailAssetId xmlns="4873beb7-5857-4685-be1f-d57550cc96cc" xsi:nil="true"/>
    <UALocComments xmlns="4873beb7-5857-4685-be1f-d57550cc96cc" xsi:nil="true"/>
    <UALocRecommendation xmlns="4873beb7-5857-4685-be1f-d57550cc96cc">Localize</UALocRecommendation>
    <LastModifiedDateTime xmlns="4873beb7-5857-4685-be1f-d57550cc96cc" xsi:nil="true"/>
    <LegacyData xmlns="4873beb7-5857-4685-be1f-d57550cc96cc" xsi:nil="true"/>
    <LocManualTestRequired xmlns="4873beb7-5857-4685-be1f-d57550cc96cc">false</LocManualTestRequired>
    <LocMarketGroupTiers2 xmlns="4873beb7-5857-4685-be1f-d57550cc96cc" xsi:nil="true"/>
    <ClipArtFilename xmlns="4873beb7-5857-4685-be1f-d57550cc96cc" xsi:nil="true"/>
    <TPApplication xmlns="4873beb7-5857-4685-be1f-d57550cc96cc" xsi:nil="true"/>
    <CSXHash xmlns="4873beb7-5857-4685-be1f-d57550cc96cc" xsi:nil="true"/>
    <DirectSourceMarket xmlns="4873beb7-5857-4685-be1f-d57550cc96cc" xsi:nil="true"/>
    <PrimaryImageGen xmlns="4873beb7-5857-4685-be1f-d57550cc96cc">true</PrimaryImageGen>
    <PlannedPubDate xmlns="4873beb7-5857-4685-be1f-d57550cc96cc" xsi:nil="true"/>
    <CSXSubmissionMarket xmlns="4873beb7-5857-4685-be1f-d57550cc96cc" xsi:nil="true"/>
    <Downloads xmlns="4873beb7-5857-4685-be1f-d57550cc96cc">0</Downloads>
    <ArtSampleDocs xmlns="4873beb7-5857-4685-be1f-d57550cc96cc" xsi:nil="true"/>
    <TrustLevel xmlns="4873beb7-5857-4685-be1f-d57550cc96cc">1 Microsoft Managed Content</TrustLevel>
    <BlockPublish xmlns="4873beb7-5857-4685-be1f-d57550cc96cc">false</BlockPublish>
    <TPLaunchHelpLinkType xmlns="4873beb7-5857-4685-be1f-d57550cc96cc">Template</TPLaunchHelpLinkType>
    <LocalizationTagsTaxHTField0 xmlns="4873beb7-5857-4685-be1f-d57550cc96cc">
      <Terms xmlns="http://schemas.microsoft.com/office/infopath/2007/PartnerControls"/>
    </LocalizationTagsTaxHTField0>
    <BusinessGroup xmlns="4873beb7-5857-4685-be1f-d57550cc96cc" xsi:nil="true"/>
    <Providers xmlns="4873beb7-5857-4685-be1f-d57550cc96cc" xsi:nil="true"/>
    <TemplateTemplateType xmlns="4873beb7-5857-4685-be1f-d57550cc96cc">PowerPoint Presentation Template</TemplateTemplateType>
    <TimesCloned xmlns="4873beb7-5857-4685-be1f-d57550cc96cc" xsi:nil="true"/>
    <TPAppVersion xmlns="4873beb7-5857-4685-be1f-d57550cc96cc" xsi:nil="true"/>
    <VoteCount xmlns="4873beb7-5857-4685-be1f-d57550cc96cc" xsi:nil="true"/>
    <AverageRating xmlns="4873beb7-5857-4685-be1f-d57550cc96cc" xsi:nil="true"/>
    <FeatureTagsTaxHTField0 xmlns="4873beb7-5857-4685-be1f-d57550cc96cc">
      <Terms xmlns="http://schemas.microsoft.com/office/infopath/2007/PartnerControls"/>
    </FeatureTagsTaxHTField0>
    <Provider xmlns="4873beb7-5857-4685-be1f-d57550cc96cc" xsi:nil="true"/>
    <UACurrentWords xmlns="4873beb7-5857-4685-be1f-d57550cc96cc" xsi:nil="true"/>
    <AssetId xmlns="4873beb7-5857-4685-be1f-d57550cc96cc">TP103431361</AssetId>
    <TPClientViewer xmlns="4873beb7-5857-4685-be1f-d57550cc96cc" xsi:nil="true"/>
    <DSATActionTaken xmlns="4873beb7-5857-4685-be1f-d57550cc96cc" xsi:nil="true"/>
    <APEditor xmlns="4873beb7-5857-4685-be1f-d57550cc96cc">
      <UserInfo>
        <DisplayName/>
        <AccountId xsi:nil="true"/>
        <AccountType/>
      </UserInfo>
    </APEditor>
    <TPInstallLocation xmlns="4873beb7-5857-4685-be1f-d57550cc96cc" xsi:nil="true"/>
    <OOCacheId xmlns="4873beb7-5857-4685-be1f-d57550cc96cc" xsi:nil="true"/>
    <IsDeleted xmlns="4873beb7-5857-4685-be1f-d57550cc96cc">false</IsDeleted>
    <PublishTargets xmlns="4873beb7-5857-4685-be1f-d57550cc96cc">OfficeOnlineVNext</PublishTargets>
    <ApprovalLog xmlns="4873beb7-5857-4685-be1f-d57550cc96cc" xsi:nil="true"/>
    <BugNumber xmlns="4873beb7-5857-4685-be1f-d57550cc96cc" xsi:nil="true"/>
    <CrawlForDependencies xmlns="4873beb7-5857-4685-be1f-d57550cc96cc">false</CrawlForDependencies>
    <InternalTagsTaxHTField0 xmlns="4873beb7-5857-4685-be1f-d57550cc96cc">
      <Terms xmlns="http://schemas.microsoft.com/office/infopath/2007/PartnerControls"/>
    </InternalTagsTaxHTField0>
    <LastHandOff xmlns="4873beb7-5857-4685-be1f-d57550cc96cc" xsi:nil="true"/>
    <Milestone xmlns="4873beb7-5857-4685-be1f-d57550cc96cc" xsi:nil="true"/>
    <OriginalRelease xmlns="4873beb7-5857-4685-be1f-d57550cc96cc">15</OriginalRelease>
    <RecommendationsModifier xmlns="4873beb7-5857-4685-be1f-d57550cc96cc" xsi:nil="true"/>
    <ScenarioTagsTaxHTField0 xmlns="4873beb7-5857-4685-be1f-d57550cc96cc">
      <Terms xmlns="http://schemas.microsoft.com/office/infopath/2007/PartnerControls"/>
    </ScenarioTagsTaxHTField0>
    <UANotes xmlns="4873beb7-5857-4685-be1f-d57550cc96cc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28C8B9CA-0273-4370-889A-FC05DA5C2FA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4873beb7-5857-4685-be1f-d57550cc96c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8CDDBB83-77C1-4099-A0AA-289882E745E2}">
  <ds:schemaRefs>
    <ds:schemaRef ds:uri="http://purl.org/dc/elements/1.1/"/>
    <ds:schemaRef ds:uri="http://schemas.microsoft.com/office/2006/metadata/properties"/>
    <ds:schemaRef ds:uri="4873beb7-5857-4685-be1f-d57550cc96cc"/>
    <ds:schemaRef ds:uri="http://schemas.openxmlformats.org/package/2006/metadata/core-properties"/>
    <ds:schemaRef ds:uri="http://purl.org/dc/terms/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561E720F-F05D-4536-9C34-0CFCED65D3B7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Academic presentation, pinstripe and ribbon design (widescreen)</Template>
  <TotalTime>572</TotalTime>
  <Words>2298</Words>
  <Application>Microsoft Office PowerPoint</Application>
  <PresentationFormat>Widescreen</PresentationFormat>
  <Paragraphs>236</Paragraphs>
  <Slides>61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61</vt:i4>
      </vt:variant>
    </vt:vector>
  </HeadingPairs>
  <TitlesOfParts>
    <vt:vector size="69" baseType="lpstr">
      <vt:lpstr>Arial</vt:lpstr>
      <vt:lpstr>Calibri</vt:lpstr>
      <vt:lpstr>Euphemia</vt:lpstr>
      <vt:lpstr>Plantagenet Cherokee</vt:lpstr>
      <vt:lpstr>Symbol</vt:lpstr>
      <vt:lpstr>Times New Roman</vt:lpstr>
      <vt:lpstr>Wingdings</vt:lpstr>
      <vt:lpstr>Academic Literature 16x9</vt:lpstr>
      <vt:lpstr>Network Essentials </vt:lpstr>
      <vt:lpstr>Introduction to Computer Networks</vt:lpstr>
      <vt:lpstr>Purpose of Networking</vt:lpstr>
      <vt:lpstr>Types of Networks</vt:lpstr>
      <vt:lpstr>Types of Networks Ctnd</vt:lpstr>
      <vt:lpstr>LAN, MAN &amp; WAN</vt:lpstr>
      <vt:lpstr>Characteristics</vt:lpstr>
      <vt:lpstr>Characteristics Cont’d</vt:lpstr>
      <vt:lpstr>Characteristics Cont’d</vt:lpstr>
      <vt:lpstr>Implementing a Peer to Peer Network</vt:lpstr>
      <vt:lpstr>PowerPoint Presentation</vt:lpstr>
      <vt:lpstr>Advantages and Disadvantages</vt:lpstr>
      <vt:lpstr>Network DEVICES</vt:lpstr>
      <vt:lpstr>PowerPoint Presentation</vt:lpstr>
      <vt:lpstr>ROUTERS, SWITCHES &amp; HUBS</vt:lpstr>
      <vt:lpstr>Network Communication Media</vt:lpstr>
      <vt:lpstr>Wired Media</vt:lpstr>
      <vt:lpstr>PowerPoint Presentation</vt:lpstr>
      <vt:lpstr>PowerPoint Presentation</vt:lpstr>
      <vt:lpstr>Network Interface Cards (NICs)</vt:lpstr>
      <vt:lpstr>PowerPoint Presentation</vt:lpstr>
      <vt:lpstr>NETWORK Topologies</vt:lpstr>
      <vt:lpstr>Network Topology</vt:lpstr>
      <vt:lpstr>PowerPoint Presentation</vt:lpstr>
      <vt:lpstr>Bus Topology</vt:lpstr>
      <vt:lpstr>Star Topology</vt:lpstr>
      <vt:lpstr>Ring Topology</vt:lpstr>
      <vt:lpstr>Mesh Topology</vt:lpstr>
      <vt:lpstr>Tree Topology (Hierarchical Topology)</vt:lpstr>
      <vt:lpstr>Hybrid Topology</vt:lpstr>
      <vt:lpstr>Network Design</vt:lpstr>
      <vt:lpstr>Steps in Network Design</vt:lpstr>
      <vt:lpstr>Considerations</vt:lpstr>
      <vt:lpstr>Installation &amp; Configuration of Network Devices</vt:lpstr>
      <vt:lpstr>Installation Steps</vt:lpstr>
      <vt:lpstr>Configuration Tools</vt:lpstr>
      <vt:lpstr>CLI: Configuration </vt:lpstr>
      <vt:lpstr>CLI: Configuration Ctnd</vt:lpstr>
      <vt:lpstr>Protocols</vt:lpstr>
      <vt:lpstr>Network Protocols</vt:lpstr>
      <vt:lpstr>Network Protocols</vt:lpstr>
      <vt:lpstr>Addressing</vt:lpstr>
      <vt:lpstr>IP Addressing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Network Maintenance and Troubleshooting</vt:lpstr>
      <vt:lpstr>Maintenance</vt:lpstr>
      <vt:lpstr>Troubleshooting Steps</vt:lpstr>
      <vt:lpstr>Making Network Cables (Crossed, Straight)</vt:lpstr>
      <vt:lpstr>Tools and Materials</vt:lpstr>
      <vt:lpstr>Straight-Through Cables</vt:lpstr>
      <vt:lpstr>Crossover Cables</vt:lpstr>
      <vt:lpstr>PowerPoint Presentation</vt:lpstr>
      <vt:lpstr>PowerPoint Presentation</vt:lpstr>
      <vt:lpstr>VIDEO LINKS</vt:lpstr>
      <vt:lpstr>THANK you</vt:lpstr>
      <vt:lpstr>DOWNLOAD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Benedict Solvent</dc:creator>
  <cp:lastModifiedBy>Benedict Solvent</cp:lastModifiedBy>
  <cp:revision>145</cp:revision>
  <dcterms:created xsi:type="dcterms:W3CDTF">2024-07-25T05:51:55Z</dcterms:created>
  <dcterms:modified xsi:type="dcterms:W3CDTF">2025-10-14T15:57:52Z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0x0101006EDDDB5EE6D98C44930B742096920B300400F5B6D36B3EF94B4E9A635CDF2A18F5B8</vt:lpwstr>
  </property>
  <property fmtid="{D5CDD505-2E9C-101B-9397-08002B2CF9AE}" pid="3" name="InternalTags">
    <vt:lpwstr/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