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2" r:id="rId7"/>
    <p:sldId id="259" r:id="rId8"/>
    <p:sldId id="261" r:id="rId9"/>
    <p:sldId id="265" r:id="rId10"/>
    <p:sldId id="267" r:id="rId11"/>
    <p:sldId id="268" r:id="rId12"/>
    <p:sldId id="269" r:id="rId13"/>
    <p:sldId id="270" r:id="rId14"/>
    <p:sldId id="271" r:id="rId15"/>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64"/>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pPr fontAlgn="base"/>
            <a:r>
              <a:rPr lang="en-US" strike="noStrike" noProof="1" smtClean="0"/>
              <a:t>Click to edit Master title style</a:t>
            </a:r>
            <a:endParaRPr lang="en-US" strike="noStrike" noProof="1"/>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en-US" strike="noStrike" noProof="1" smtClean="0"/>
              <a:t>Click to edit Master subtitle style</a:t>
            </a:r>
            <a:endParaRPr lang="en-US" strike="noStrike" noProof="1"/>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457200" y="274638"/>
            <a:ext cx="6052930" cy="5851525"/>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en-US" strike="noStrike" noProof="1" smtClean="0"/>
              <a:t>Click to edit Master text styles</a:t>
            </a:r>
            <a:endParaRPr lang="en-US" strike="noStrike" noProof="1" smtClean="0"/>
          </a:p>
        </p:txBody>
      </p:sp>
      <p:sp>
        <p:nvSpPr>
          <p:cNvPr id="4" name="Date Placeholder 3"/>
          <p:cNvSpPr>
            <a:spLocks noGrp="1"/>
          </p:cNvSpPr>
          <p:nvPr>
            <p:ph type="dt" sz="half" idx="10"/>
          </p:nvPr>
        </p:nvSpPr>
        <p:spPr/>
        <p:txBody>
          <a:bodyPr/>
          <a:p>
            <a:pPr lvl="0" fontAlgn="base"/>
            <a:endParaRPr lang="zh-CN" altLang="en-US" strike="noStrike" noProof="1" dirty="0"/>
          </a:p>
        </p:txBody>
      </p:sp>
      <p:sp>
        <p:nvSpPr>
          <p:cNvPr id="5" name="Footer Placeholder 4"/>
          <p:cNvSpPr>
            <a:spLocks noGrp="1"/>
          </p:cNvSpPr>
          <p:nvPr>
            <p:ph type="ftr" sz="quarter" idx="11"/>
          </p:nvPr>
        </p:nvSpPr>
        <p:spPr/>
        <p:txBody>
          <a:bodyPr/>
          <a:p>
            <a:pPr lvl="0" fontAlgn="base"/>
            <a:endParaRPr lang="zh-CN" altLang="en-US" strike="noStrike" noProof="1" dirty="0"/>
          </a:p>
        </p:txBody>
      </p:sp>
      <p:sp>
        <p:nvSpPr>
          <p:cNvPr id="6" name="Slide Number Placeholder 5"/>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457200" y="1600200"/>
            <a:ext cx="4032504" cy="4525963"/>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4654296" y="1600200"/>
            <a:ext cx="4032504" cy="4525963"/>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sz="half" idx="10"/>
          </p:nvPr>
        </p:nvSpPr>
        <p:spPr/>
        <p:txBody>
          <a:bodyPr/>
          <a:p>
            <a:pPr lvl="0" fontAlgn="base"/>
            <a:endParaRPr lang="zh-CN" altLang="en-US" strike="noStrike" noProof="1" dirty="0"/>
          </a:p>
        </p:txBody>
      </p:sp>
      <p:sp>
        <p:nvSpPr>
          <p:cNvPr id="6" name="Footer Placeholder 5"/>
          <p:cNvSpPr>
            <a:spLocks noGrp="1"/>
          </p:cNvSpPr>
          <p:nvPr>
            <p:ph type="ftr" sz="quarter" idx="11"/>
          </p:nvPr>
        </p:nvSpPr>
        <p:spPr/>
        <p:txBody>
          <a:bodyPr/>
          <a:p>
            <a:pPr lvl="0" fontAlgn="base"/>
            <a:endParaRPr lang="zh-CN" altLang="en-US" strike="noStrike" noProof="1" dirty="0"/>
          </a:p>
        </p:txBody>
      </p:sp>
      <p:sp>
        <p:nvSpPr>
          <p:cNvPr id="7" name="Slide Number Placeholder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en-US"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629841" y="2505075"/>
            <a:ext cx="3868340"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en-US"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4629150" y="2505075"/>
            <a:ext cx="3887391" cy="3684588"/>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sz="half" idx="10"/>
          </p:nvPr>
        </p:nvSpPr>
        <p:spPr/>
        <p:txBody>
          <a:bodyPr/>
          <a:p>
            <a:pPr lvl="0" fontAlgn="base"/>
            <a:endParaRPr lang="zh-CN" altLang="en-US" strike="noStrike" noProof="1" dirty="0"/>
          </a:p>
        </p:txBody>
      </p:sp>
      <p:sp>
        <p:nvSpPr>
          <p:cNvPr id="8" name="Footer Placeholder 7"/>
          <p:cNvSpPr>
            <a:spLocks noGrp="1"/>
          </p:cNvSpPr>
          <p:nvPr>
            <p:ph type="ftr" sz="quarter" idx="11"/>
          </p:nvPr>
        </p:nvSpPr>
        <p:spPr/>
        <p:txBody>
          <a:bodyPr/>
          <a:p>
            <a:pPr lvl="0" fontAlgn="base"/>
            <a:endParaRPr lang="zh-CN" altLang="en-US" strike="noStrike" noProof="1" dirty="0"/>
          </a:p>
        </p:txBody>
      </p:sp>
      <p:sp>
        <p:nvSpPr>
          <p:cNvPr id="9" name="Slide Number Placeholder 8"/>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sz="half" idx="10"/>
          </p:nvPr>
        </p:nvSpPr>
        <p:spPr/>
        <p:txBody>
          <a:bodyPr/>
          <a:p>
            <a:pPr lvl="0" fontAlgn="base"/>
            <a:endParaRPr lang="zh-CN" altLang="en-US" strike="noStrike" noProof="1" dirty="0"/>
          </a:p>
        </p:txBody>
      </p:sp>
      <p:sp>
        <p:nvSpPr>
          <p:cNvPr id="4" name="Footer Placeholder 3"/>
          <p:cNvSpPr>
            <a:spLocks noGrp="1"/>
          </p:cNvSpPr>
          <p:nvPr>
            <p:ph type="ftr" sz="quarter" idx="11"/>
          </p:nvPr>
        </p:nvSpPr>
        <p:spPr/>
        <p:txBody>
          <a:bodyPr/>
          <a:p>
            <a:pPr lvl="0" fontAlgn="base"/>
            <a:endParaRPr lang="zh-CN" altLang="en-US" strike="noStrike" noProof="1" dirty="0"/>
          </a:p>
        </p:txBody>
      </p:sp>
      <p:sp>
        <p:nvSpPr>
          <p:cNvPr id="5" name="Slide Number Placeholder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lvl="0" fontAlgn="base"/>
            <a:endParaRPr lang="zh-CN" altLang="en-US" strike="noStrike" noProof="1" dirty="0"/>
          </a:p>
        </p:txBody>
      </p:sp>
      <p:sp>
        <p:nvSpPr>
          <p:cNvPr id="3" name="Footer Placeholder 2"/>
          <p:cNvSpPr>
            <a:spLocks noGrp="1"/>
          </p:cNvSpPr>
          <p:nvPr>
            <p:ph type="ftr" sz="quarter" idx="11"/>
          </p:nvPr>
        </p:nvSpPr>
        <p:spPr/>
        <p:txBody>
          <a:bodyPr/>
          <a:p>
            <a:pPr lvl="0" fontAlgn="base"/>
            <a:endParaRPr lang="zh-CN" altLang="en-US" strike="noStrike" noProof="1" dirty="0"/>
          </a:p>
        </p:txBody>
      </p:sp>
      <p:sp>
        <p:nvSpPr>
          <p:cNvPr id="4" name="Slide Number Placeholder 3"/>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lvl="0" fontAlgn="base"/>
            <a:endParaRPr lang="zh-CN" altLang="en-US" strike="noStrike" noProof="1" dirty="0"/>
          </a:p>
        </p:txBody>
      </p:sp>
      <p:sp>
        <p:nvSpPr>
          <p:cNvPr id="6" name="Footer Placeholder 5"/>
          <p:cNvSpPr>
            <a:spLocks noGrp="1"/>
          </p:cNvSpPr>
          <p:nvPr>
            <p:ph type="ftr" sz="quarter" idx="11"/>
          </p:nvPr>
        </p:nvSpPr>
        <p:spPr/>
        <p:txBody>
          <a:bodyPr/>
          <a:p>
            <a:pPr lvl="0" fontAlgn="base"/>
            <a:endParaRPr lang="zh-CN" altLang="en-US" strike="noStrike" noProof="1" dirty="0"/>
          </a:p>
        </p:txBody>
      </p:sp>
      <p:sp>
        <p:nvSpPr>
          <p:cNvPr id="7" name="Slide Number Placeholder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pPr fontAlgn="base"/>
            <a:r>
              <a:rPr lang="en-US" strike="noStrike" noProof="1" smtClean="0"/>
              <a:t>Click to edit Master title style</a:t>
            </a:r>
            <a:endParaRPr lang="en-US" strike="noStrike" noProof="1"/>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en-US" strike="noStrike"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en-US" strike="noStrike" noProof="1" smtClean="0"/>
              <a:t>Click to edit Master text styles</a:t>
            </a:r>
            <a:endParaRPr lang="en-US" strike="noStrike" noProof="1" smtClean="0"/>
          </a:p>
        </p:txBody>
      </p:sp>
      <p:sp>
        <p:nvSpPr>
          <p:cNvPr id="5" name="Date Placeholder 4"/>
          <p:cNvSpPr>
            <a:spLocks noGrp="1"/>
          </p:cNvSpPr>
          <p:nvPr>
            <p:ph type="dt" sz="half" idx="10"/>
          </p:nvPr>
        </p:nvSpPr>
        <p:spPr/>
        <p:txBody>
          <a:bodyPr/>
          <a:p>
            <a:pPr lvl="0" fontAlgn="base"/>
            <a:endParaRPr lang="zh-CN" altLang="en-US" strike="noStrike" noProof="1" dirty="0"/>
          </a:p>
        </p:txBody>
      </p:sp>
      <p:sp>
        <p:nvSpPr>
          <p:cNvPr id="6" name="Footer Placeholder 5"/>
          <p:cNvSpPr>
            <a:spLocks noGrp="1"/>
          </p:cNvSpPr>
          <p:nvPr>
            <p:ph type="ftr" sz="quarter" idx="11"/>
          </p:nvPr>
        </p:nvSpPr>
        <p:spPr/>
        <p:txBody>
          <a:bodyPr/>
          <a:p>
            <a:pPr lvl="0" fontAlgn="base"/>
            <a:endParaRPr lang="zh-CN" altLang="en-US" strike="noStrike" noProof="1" dirty="0"/>
          </a:p>
        </p:txBody>
      </p:sp>
      <p:sp>
        <p:nvSpPr>
          <p:cNvPr id="7" name="Slide Number Placeholder 6"/>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1025"/>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a:t>Click to edit Master title style</a:t>
            </a:r>
            <a:endParaRPr lang="en-US" altLang="zh-CN"/>
          </a:p>
        </p:txBody>
      </p:sp>
      <p:sp>
        <p:nvSpPr>
          <p:cNvPr id="1027" name="Text Placeholder 1026"/>
          <p:cNvSpPr>
            <a:spLocks noGrp="1"/>
          </p:cNvSpPr>
          <p:nvPr>
            <p:ph type="body"/>
          </p:nvPr>
        </p:nvSpPr>
        <p:spPr>
          <a:xfrm>
            <a:off x="457200" y="1600200"/>
            <a:ext cx="8229600" cy="4525963"/>
          </a:xfrm>
          <a:prstGeom prst="rect">
            <a:avLst/>
          </a:prstGeom>
          <a:noFill/>
          <a:ln w="9525">
            <a:noFill/>
          </a:ln>
        </p:spPr>
        <p:txBody>
          <a:bodyPr anchor="t" anchorCtr="0"/>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1028" name="Date Placeholder 1027"/>
          <p:cNvSpPr>
            <a:spLocks noGrp="1"/>
          </p:cNvSpPr>
          <p:nvPr>
            <p:ph type="dt" sz="half" idx="2"/>
          </p:nvPr>
        </p:nvSpPr>
        <p:spPr>
          <a:xfrm>
            <a:off x="457200" y="6245225"/>
            <a:ext cx="2133600" cy="476250"/>
          </a:xfrm>
          <a:prstGeom prst="rect">
            <a:avLst/>
          </a:prstGeom>
          <a:noFill/>
          <a:ln w="9525">
            <a:noFill/>
          </a:ln>
        </p:spPr>
        <p:txBody>
          <a:bodyPr/>
          <a:lstStyle>
            <a:lvl1pPr>
              <a:defRPr sz="1400">
                <a:ea typeface="SimSun" panose="02010600030101010101" pitchFamily="2" charset="-122"/>
              </a:defRPr>
            </a:lvl1pPr>
          </a:lstStyle>
          <a:p>
            <a:pPr lvl="0" fontAlgn="base"/>
            <a:endParaRPr lang="zh-CN" altLang="en-US" strike="noStrike" noProof="1" dirty="0"/>
          </a:p>
        </p:txBody>
      </p:sp>
      <p:sp>
        <p:nvSpPr>
          <p:cNvPr id="1029" name="Footer Placeholder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ea typeface="SimSun" panose="02010600030101010101" pitchFamily="2" charset="-122"/>
              </a:defRPr>
            </a:lvl1pPr>
          </a:lstStyle>
          <a:p>
            <a:pPr lvl="0" fontAlgn="base"/>
            <a:endParaRPr lang="zh-CN" altLang="en-US" strike="noStrike" noProof="1" dirty="0"/>
          </a:p>
        </p:txBody>
      </p:sp>
      <p:sp>
        <p:nvSpPr>
          <p:cNvPr id="1030" name="Slide Number Placeholder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ea typeface="SimSun" panose="02010600030101010101" pitchFamily="2" charset="-122"/>
              </a:defRPr>
            </a:lvl1pPr>
          </a:lstStyle>
          <a:p>
            <a:pPr lvl="0" fontAlgn="base"/>
            <a:fld id="{9A0DB2DC-4C9A-4742-B13C-FB6460FD3503}" type="slidenum">
              <a:rPr lang="zh-CN" altLang="en-US" strike="noStrike" noProof="1" dirty="0">
                <a:latin typeface="Arial" panose="020B0604020202020204" pitchFamily="34" charset="0"/>
                <a:ea typeface="SimSun" panose="02010600030101010101" pitchFamily="2" charset="-122"/>
                <a:cs typeface="+mn-cs"/>
              </a:rPr>
            </a:fld>
            <a:endParaRPr lang="zh-CN" altLang="en-US" strike="noStrike" noProof="1"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9" name="Title 3"/>
          <p:cNvSpPr>
            <a:spLocks noGrp="1"/>
          </p:cNvSpPr>
          <p:nvPr>
            <p:ph type="title"/>
          </p:nvPr>
        </p:nvSpPr>
        <p:spPr>
          <a:xfrm>
            <a:off x="269875" y="81915"/>
            <a:ext cx="8572500" cy="1256030"/>
          </a:xfrm>
        </p:spPr>
        <p:txBody>
          <a:bodyPr anchor="ctr" anchorCtr="0"/>
          <a:p>
            <a:r>
              <a:rPr lang="en-US" altLang="zh-CN" sz="4000" b="1">
                <a:latin typeface="Times New Roman" panose="02020603050405020304" charset="0"/>
              </a:rPr>
              <a:t>Communication skills for effective resource mobilization</a:t>
            </a:r>
            <a:endParaRPr lang="en-US" altLang="zh-CN" sz="4000" b="1">
              <a:latin typeface="Times New Roman" panose="02020603050405020304" charset="0"/>
            </a:endParaRPr>
          </a:p>
        </p:txBody>
      </p:sp>
      <p:sp>
        <p:nvSpPr>
          <p:cNvPr id="2050" name="Content Placeholder 4"/>
          <p:cNvSpPr>
            <a:spLocks noGrp="1"/>
          </p:cNvSpPr>
          <p:nvPr>
            <p:ph idx="1"/>
          </p:nvPr>
        </p:nvSpPr>
        <p:spPr>
          <a:xfrm>
            <a:off x="177800" y="1264920"/>
            <a:ext cx="8718550" cy="5485130"/>
          </a:xfrm>
        </p:spPr>
        <p:txBody>
          <a:bodyPr anchor="t" anchorCtr="0"/>
          <a:p>
            <a:pPr algn="just">
              <a:lnSpc>
                <a:spcPct val="100000"/>
              </a:lnSpc>
              <a:buFont typeface="Wingdings" panose="05000000000000000000" charset="0"/>
              <a:buChar char="Ø"/>
            </a:pPr>
            <a:r>
              <a:rPr lang="en-US" altLang="zh-CN"/>
              <a:t>Different communication skills</a:t>
            </a:r>
            <a:endParaRPr lang="en-US" altLang="zh-CN"/>
          </a:p>
          <a:p>
            <a:pPr algn="just">
              <a:lnSpc>
                <a:spcPct val="100000"/>
              </a:lnSpc>
              <a:buFont typeface="Wingdings" panose="05000000000000000000" charset="0"/>
              <a:buChar char="Ø"/>
            </a:pPr>
            <a:r>
              <a:rPr lang="en-US" altLang="zh-CN"/>
              <a:t>Purpose/aims of effective communication</a:t>
            </a:r>
            <a:endParaRPr lang="en-US" altLang="zh-CN"/>
          </a:p>
          <a:p>
            <a:pPr algn="just">
              <a:lnSpc>
                <a:spcPct val="100000"/>
              </a:lnSpc>
              <a:buFont typeface="Wingdings" panose="05000000000000000000" charset="0"/>
              <a:buChar char="Ø"/>
            </a:pPr>
            <a:r>
              <a:rPr lang="en-US" altLang="zh-CN"/>
              <a:t>Communication strategies for effective RM </a:t>
            </a:r>
            <a:endParaRPr lang="en-US" altLang="zh-CN"/>
          </a:p>
          <a:p>
            <a:pPr algn="just">
              <a:lnSpc>
                <a:spcPct val="100000"/>
              </a:lnSpc>
              <a:buFont typeface="Wingdings" panose="05000000000000000000" charset="0"/>
              <a:buChar char="Ø"/>
            </a:pPr>
            <a:r>
              <a:rPr lang="en-US" altLang="zh-CN"/>
              <a:t>How to communicate with the resource partners</a:t>
            </a:r>
            <a:endParaRPr lang="en-US" altLang="zh-CN"/>
          </a:p>
          <a:p>
            <a:pPr algn="just">
              <a:lnSpc>
                <a:spcPct val="100000"/>
              </a:lnSpc>
              <a:buFont typeface="Wingdings" panose="05000000000000000000" charset="0"/>
              <a:buChar char="Ø"/>
            </a:pPr>
            <a:r>
              <a:rPr lang="en-US" altLang="zh-CN"/>
              <a:t>How to package your message when looking for resources.</a:t>
            </a:r>
            <a:endParaRPr lang="en-US" altLang="zh-CN"/>
          </a:p>
          <a:p>
            <a:pPr algn="just">
              <a:lnSpc>
                <a:spcPct val="100000"/>
              </a:lnSpc>
              <a:buFont typeface="Wingdings" panose="05000000000000000000" charset="0"/>
              <a:buChar char="Ø"/>
            </a:pPr>
            <a:r>
              <a:rPr lang="en-US" altLang="zh-CN"/>
              <a:t>Recognize and value the diverse contributions of all members of an organization</a:t>
            </a:r>
            <a:endParaRPr lang="en-US" altLang="zh-CN"/>
          </a:p>
          <a:p>
            <a:pPr algn="just">
              <a:lnSpc>
                <a:spcPct val="100000"/>
              </a:lnSpc>
              <a:buFont typeface="Wingdings" panose="05000000000000000000" charset="0"/>
              <a:buChar char="Ø"/>
            </a:pPr>
            <a:endParaRPr lang="en-US" alt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36830" y="67945"/>
            <a:ext cx="9017000" cy="6706870"/>
          </a:xfrm>
        </p:spPr>
        <p:txBody>
          <a:bodyPr/>
          <a:p>
            <a:pPr marL="0" indent="0">
              <a:buNone/>
            </a:pPr>
            <a:r>
              <a:rPr lang="en-US" altLang="zh-CN" b="1">
                <a:sym typeface="+mn-ea"/>
              </a:rPr>
              <a:t>How to package your message when looking for resources</a:t>
            </a:r>
            <a:r>
              <a:rPr lang="en-US" altLang="zh-CN">
                <a:sym typeface="+mn-ea"/>
              </a:rPr>
              <a:t>.</a:t>
            </a:r>
            <a:endParaRPr lang="en-US" altLang="zh-CN"/>
          </a:p>
          <a:p>
            <a:pPr algn="just">
              <a:buFont typeface="Wingdings" panose="05000000000000000000" charset="0"/>
              <a:buChar char="ü"/>
            </a:pPr>
            <a:r>
              <a:rPr lang="en-US"/>
              <a:t>When you are preparing to reach out and look for resources, whether they are potential suppliers, contractors, partners, or collaborators, it's important to package your message effectively to maximize your chances of success. This is what should be done;</a:t>
            </a:r>
            <a:endParaRPr lang="en-US"/>
          </a:p>
          <a:p>
            <a:pPr algn="just">
              <a:buFont typeface="Wingdings" panose="05000000000000000000" charset="0"/>
              <a:buChar char="Ø"/>
            </a:pPr>
            <a:r>
              <a:rPr lang="en-US"/>
              <a:t>Clarity in purpose</a:t>
            </a:r>
            <a:endParaRPr lang="en-US"/>
          </a:p>
          <a:p>
            <a:pPr algn="just">
              <a:buFont typeface="Wingdings" panose="05000000000000000000" charset="0"/>
              <a:buChar char="Ø"/>
            </a:pPr>
            <a:r>
              <a:rPr lang="en-US"/>
              <a:t>Tailored communication</a:t>
            </a:r>
            <a:endParaRPr lang="en-US"/>
          </a:p>
          <a:p>
            <a:pPr algn="just">
              <a:buFont typeface="Wingdings" panose="05000000000000000000" charset="0"/>
              <a:buChar char="Ø"/>
            </a:pPr>
            <a:r>
              <a:rPr lang="en-US"/>
              <a:t>Highlight benefits</a:t>
            </a:r>
            <a:endParaRPr lang="en-US"/>
          </a:p>
          <a:p>
            <a:pPr algn="just">
              <a:buFont typeface="Wingdings" panose="05000000000000000000" charset="0"/>
              <a:buChar char="Ø"/>
            </a:pPr>
            <a:r>
              <a:rPr lang="en-US"/>
              <a:t>Provide relevant information</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28905" y="145415"/>
            <a:ext cx="8824595" cy="6522720"/>
          </a:xfrm>
        </p:spPr>
        <p:txBody>
          <a:bodyPr/>
          <a:p>
            <a:pPr marL="0" indent="0">
              <a:lnSpc>
                <a:spcPct val="150000"/>
              </a:lnSpc>
              <a:buNone/>
            </a:pPr>
            <a:r>
              <a:rPr lang="en-US" altLang="zh-CN" sz="3600" b="1">
                <a:sym typeface="+mn-ea"/>
              </a:rPr>
              <a:t>How to package your message when looking for resources cont’d</a:t>
            </a:r>
            <a:endParaRPr lang="en-US" altLang="zh-CN" sz="3600" b="1">
              <a:sym typeface="+mn-ea"/>
            </a:endParaRPr>
          </a:p>
          <a:p>
            <a:pPr algn="just">
              <a:lnSpc>
                <a:spcPct val="150000"/>
              </a:lnSpc>
              <a:buFont typeface="Wingdings" panose="05000000000000000000" charset="0"/>
              <a:buChar char="Ø"/>
            </a:pPr>
            <a:r>
              <a:rPr lang="en-US" altLang="zh-CN" sz="3600">
                <a:sym typeface="+mn-ea"/>
              </a:rPr>
              <a:t>Demonstrate value proposition</a:t>
            </a:r>
            <a:endParaRPr lang="en-US" altLang="zh-CN" sz="3600">
              <a:sym typeface="+mn-ea"/>
            </a:endParaRPr>
          </a:p>
          <a:p>
            <a:pPr>
              <a:lnSpc>
                <a:spcPct val="150000"/>
              </a:lnSpc>
              <a:buFont typeface="Wingdings" panose="05000000000000000000" charset="0"/>
              <a:buChar char="Ø"/>
            </a:pPr>
            <a:r>
              <a:rPr lang="en-US" altLang="zh-CN" sz="3600">
                <a:sym typeface="+mn-ea"/>
              </a:rPr>
              <a:t>Call to action</a:t>
            </a:r>
            <a:endParaRPr lang="en-US" altLang="zh-CN" sz="3600">
              <a:sym typeface="+mn-ea"/>
            </a:endParaRPr>
          </a:p>
          <a:p>
            <a:pPr>
              <a:lnSpc>
                <a:spcPct val="150000"/>
              </a:lnSpc>
              <a:buFont typeface="Wingdings" panose="05000000000000000000" charset="0"/>
              <a:buChar char="Ø"/>
            </a:pPr>
            <a:r>
              <a:rPr lang="en-US" altLang="zh-CN" sz="3600"/>
              <a:t>Professional presentation</a:t>
            </a:r>
            <a:endParaRPr lang="en-US" altLang="zh-CN" sz="3600"/>
          </a:p>
          <a:p>
            <a:pPr>
              <a:lnSpc>
                <a:spcPct val="150000"/>
              </a:lnSpc>
              <a:buFont typeface="Wingdings" panose="05000000000000000000" charset="0"/>
              <a:buChar char="Ø"/>
            </a:pPr>
            <a:r>
              <a:rPr lang="en-US" altLang="zh-CN" sz="3600"/>
              <a:t>Build rapport</a:t>
            </a:r>
            <a:endParaRPr lang="en-US" altLang="zh-CN" sz="3600"/>
          </a:p>
          <a:p>
            <a:pPr>
              <a:lnSpc>
                <a:spcPct val="150000"/>
              </a:lnSpc>
              <a:buFont typeface="Wingdings" panose="05000000000000000000" charset="0"/>
              <a:buChar char="Ø"/>
            </a:pPr>
            <a:r>
              <a:rPr lang="en-US" altLang="zh-CN" sz="3600"/>
              <a:t>Gratitude and politeness</a:t>
            </a:r>
            <a:endParaRPr lang="en-US" altLang="zh-CN" sz="3600"/>
          </a:p>
          <a:p>
            <a:pPr marL="0" indent="0">
              <a:buNone/>
            </a:pPr>
            <a:endParaRPr lang="en-US" sz="3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66675" y="140335"/>
            <a:ext cx="8924290" cy="6591300"/>
          </a:xfrm>
        </p:spPr>
        <p:txBody>
          <a:bodyPr/>
          <a:p>
            <a:pPr marL="0" indent="0" algn="just">
              <a:buNone/>
            </a:pPr>
            <a:r>
              <a:rPr lang="en-US" b="1"/>
              <a:t>Recognize and value the diverse contributions of all members of an organization</a:t>
            </a:r>
            <a:endParaRPr lang="en-US" b="1"/>
          </a:p>
          <a:p>
            <a:pPr algn="just">
              <a:buFont typeface="Wingdings" panose="05000000000000000000" charset="0"/>
              <a:buChar char="ü"/>
            </a:pPr>
            <a:r>
              <a:rPr lang="en-US"/>
              <a:t>Recognizing and valuing the diverse contributions of all members within the organization is crutial for fostering an inclusive and supportive work environment where every individual feels respected, appreciated and motivated to contribute their best. </a:t>
            </a:r>
            <a:endParaRPr lang="en-US"/>
          </a:p>
          <a:p>
            <a:pPr algn="just">
              <a:buFont typeface="Wingdings" panose="05000000000000000000" charset="0"/>
              <a:buChar char="ü"/>
            </a:pPr>
            <a:r>
              <a:rPr lang="en-US"/>
              <a:t>In order to achieve this, the following has to be done;</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61925" y="99060"/>
            <a:ext cx="8801100" cy="6591935"/>
          </a:xfrm>
        </p:spPr>
        <p:txBody>
          <a:bodyPr/>
          <a:p>
            <a:pPr marL="0" indent="0">
              <a:buNone/>
            </a:pPr>
            <a:r>
              <a:rPr lang="en-US" sz="2800" b="1">
                <a:sym typeface="+mn-ea"/>
              </a:rPr>
              <a:t>Recognize and value the diverse contributions of all members of an organization cont’d</a:t>
            </a:r>
            <a:endParaRPr lang="en-US" sz="2800" b="1">
              <a:sym typeface="+mn-ea"/>
            </a:endParaRPr>
          </a:p>
          <a:p>
            <a:pPr>
              <a:buFont typeface="Wingdings" panose="05000000000000000000" charset="0"/>
              <a:buChar char="Ø"/>
            </a:pPr>
            <a:r>
              <a:rPr lang="en-US" sz="2800">
                <a:sym typeface="+mn-ea"/>
              </a:rPr>
              <a:t>Acknowledge individual strengths</a:t>
            </a:r>
            <a:endParaRPr lang="en-US" sz="2800">
              <a:sym typeface="+mn-ea"/>
            </a:endParaRPr>
          </a:p>
          <a:p>
            <a:pPr>
              <a:buFont typeface="Wingdings" panose="05000000000000000000" charset="0"/>
              <a:buChar char="Ø"/>
            </a:pPr>
            <a:r>
              <a:rPr lang="en-US" sz="2800">
                <a:sym typeface="+mn-ea"/>
              </a:rPr>
              <a:t>Promote inclusive practices</a:t>
            </a:r>
            <a:endParaRPr lang="en-US" sz="2800">
              <a:sym typeface="+mn-ea"/>
            </a:endParaRPr>
          </a:p>
          <a:p>
            <a:pPr>
              <a:buFont typeface="Wingdings" panose="05000000000000000000" charset="0"/>
              <a:buChar char="Ø"/>
            </a:pPr>
            <a:r>
              <a:rPr lang="en-US" sz="2800">
                <a:sym typeface="+mn-ea"/>
              </a:rPr>
              <a:t>Provide opportunities for growth</a:t>
            </a:r>
            <a:endParaRPr lang="en-US" sz="2800">
              <a:sym typeface="+mn-ea"/>
            </a:endParaRPr>
          </a:p>
          <a:p>
            <a:pPr>
              <a:buFont typeface="Wingdings" panose="05000000000000000000" charset="0"/>
              <a:buChar char="Ø"/>
            </a:pPr>
            <a:r>
              <a:rPr lang="en-US" sz="2800">
                <a:sym typeface="+mn-ea"/>
              </a:rPr>
              <a:t>Recognize achievements fairly</a:t>
            </a:r>
            <a:endParaRPr lang="en-US" sz="2800">
              <a:sym typeface="+mn-ea"/>
            </a:endParaRPr>
          </a:p>
          <a:p>
            <a:pPr>
              <a:buFont typeface="Wingdings" panose="05000000000000000000" charset="0"/>
              <a:buChar char="Ø"/>
            </a:pPr>
            <a:r>
              <a:rPr lang="en-US" sz="2800">
                <a:sym typeface="+mn-ea"/>
              </a:rPr>
              <a:t>Create a support environment</a:t>
            </a:r>
            <a:endParaRPr lang="en-US" sz="2800">
              <a:sym typeface="+mn-ea"/>
            </a:endParaRPr>
          </a:p>
          <a:p>
            <a:pPr>
              <a:buFont typeface="Wingdings" panose="05000000000000000000" charset="0"/>
              <a:buChar char="Ø"/>
            </a:pPr>
            <a:r>
              <a:rPr lang="en-US" sz="2800">
                <a:sym typeface="+mn-ea"/>
              </a:rPr>
              <a:t>Encourage cross-cultural understanding</a:t>
            </a:r>
            <a:endParaRPr lang="en-US" sz="2800">
              <a:sym typeface="+mn-ea"/>
            </a:endParaRPr>
          </a:p>
          <a:p>
            <a:pPr>
              <a:buFont typeface="Wingdings" panose="05000000000000000000" charset="0"/>
              <a:buChar char="Ø"/>
            </a:pPr>
            <a:r>
              <a:rPr lang="en-US" sz="2800">
                <a:sym typeface="+mn-ea"/>
              </a:rPr>
              <a:t>Lead by example</a:t>
            </a:r>
            <a:endParaRPr lang="en-US" sz="2800">
              <a:sym typeface="+mn-ea"/>
            </a:endParaRPr>
          </a:p>
          <a:p>
            <a:pPr>
              <a:buFont typeface="Wingdings" panose="05000000000000000000" charset="0"/>
              <a:buChar char="Ø"/>
            </a:pPr>
            <a:r>
              <a:rPr lang="en-US" sz="2800">
                <a:sym typeface="+mn-ea"/>
              </a:rPr>
              <a:t>Foster collaboration and teamwork</a:t>
            </a:r>
            <a:endParaRPr lang="en-US" sz="2800">
              <a:sym typeface="+mn-ea"/>
            </a:endParaRPr>
          </a:p>
          <a:p>
            <a:pPr>
              <a:buFont typeface="Wingdings" panose="05000000000000000000" charset="0"/>
              <a:buChar char="Ø"/>
            </a:pPr>
            <a:r>
              <a:rPr lang="en-US" sz="2800">
                <a:sym typeface="+mn-ea"/>
              </a:rPr>
              <a:t>Evaluate policies and practices</a:t>
            </a:r>
            <a:endParaRPr lang="en-US" sz="2800">
              <a:sym typeface="+mn-ea"/>
            </a:endParaRPr>
          </a:p>
          <a:p>
            <a:pPr>
              <a:buFont typeface="Wingdings" panose="05000000000000000000" charset="0"/>
              <a:buChar char="Ø"/>
            </a:pPr>
            <a:r>
              <a:rPr lang="en-US" sz="2800">
                <a:sym typeface="+mn-ea"/>
              </a:rPr>
              <a:t>Seek feedback and input</a:t>
            </a:r>
            <a:endParaRPr lang="en-US" sz="2800">
              <a:sym typeface="+mn-ea"/>
            </a:endParaRPr>
          </a:p>
          <a:p>
            <a:pPr marL="0" indent="0">
              <a:buNone/>
            </a:pPr>
            <a:endParaRPr lang="en-US" b="1"/>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Content Placeholder 4"/>
          <p:cNvSpPr>
            <a:spLocks noGrp="1"/>
          </p:cNvSpPr>
          <p:nvPr>
            <p:ph idx="1"/>
          </p:nvPr>
        </p:nvSpPr>
        <p:spPr>
          <a:xfrm>
            <a:off x="90170" y="141605"/>
            <a:ext cx="8938260" cy="6630670"/>
          </a:xfrm>
        </p:spPr>
        <p:txBody>
          <a:bodyPr anchor="t" anchorCtr="0"/>
          <a:p>
            <a:pPr marL="0" indent="0" algn="just">
              <a:lnSpc>
                <a:spcPct val="100000"/>
              </a:lnSpc>
              <a:buNone/>
            </a:pPr>
            <a:r>
              <a:rPr lang="en-US" altLang="zh-CN" b="1"/>
              <a:t>Different communication skills</a:t>
            </a:r>
            <a:endParaRPr lang="en-US" altLang="zh-CN" b="1"/>
          </a:p>
          <a:p>
            <a:pPr algn="just">
              <a:lnSpc>
                <a:spcPct val="100000"/>
              </a:lnSpc>
              <a:buFont typeface="Wingdings" panose="05000000000000000000" charset="0"/>
              <a:buChar char="ü"/>
            </a:pPr>
            <a:r>
              <a:rPr lang="en-US" altLang="zh-CN"/>
              <a:t>Communication is an integral part of the work organizations do and amplifying your vision and mission effectively is an important element contributing to resource mobilization.</a:t>
            </a:r>
            <a:endParaRPr lang="en-US" altLang="zh-CN"/>
          </a:p>
          <a:p>
            <a:pPr algn="just">
              <a:lnSpc>
                <a:spcPct val="100000"/>
              </a:lnSpc>
              <a:buFont typeface="Wingdings" panose="05000000000000000000" charset="0"/>
              <a:buChar char="ü"/>
            </a:pPr>
            <a:r>
              <a:rPr lang="en-US" altLang="zh-CN"/>
              <a:t>Effective resource mobilization relies on a combination of communication skills to engage stakeholders, inspire support, and secure the resources needed for projects or initiatives and these include the following;</a:t>
            </a:r>
            <a:endParaRPr lang="en-US" altLang="zh-CN"/>
          </a:p>
          <a:p>
            <a:pPr algn="just">
              <a:buFont typeface="Wingdings" panose="05000000000000000000" charset="0"/>
              <a:buChar char="Ø"/>
            </a:pPr>
            <a:r>
              <a:rPr lang="en-US" altLang="zh-CN">
                <a:sym typeface="+mn-ea"/>
              </a:rPr>
              <a:t>Active listening</a:t>
            </a:r>
            <a:endParaRPr lang="en-US" altLang="zh-CN">
              <a:sym typeface="+mn-ea"/>
            </a:endParaRPr>
          </a:p>
          <a:p>
            <a:pPr algn="just">
              <a:buFont typeface="Wingdings" panose="05000000000000000000" charset="0"/>
              <a:buChar char="Ø"/>
            </a:pPr>
            <a:r>
              <a:rPr lang="en-US" altLang="zh-CN">
                <a:sym typeface="+mn-ea"/>
              </a:rPr>
              <a:t>Persuasive communication</a:t>
            </a:r>
            <a:endParaRPr lang="en-US" altLang="zh-CN">
              <a:sym typeface="+mn-ea"/>
            </a:endParaRPr>
          </a:p>
          <a:p>
            <a:pPr marL="0" indent="0" algn="just">
              <a:lnSpc>
                <a:spcPct val="100000"/>
              </a:lnSpc>
              <a:buFont typeface="Wingdings" panose="05000000000000000000" charset="0"/>
              <a:buNone/>
            </a:pPr>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62865" y="65405"/>
            <a:ext cx="8982710" cy="6860540"/>
          </a:xfrm>
        </p:spPr>
        <p:txBody>
          <a:bodyPr/>
          <a:p>
            <a:pPr marL="0" indent="0">
              <a:buNone/>
            </a:pPr>
            <a:r>
              <a:rPr lang="en-US" altLang="zh-CN" b="1">
                <a:sym typeface="+mn-ea"/>
              </a:rPr>
              <a:t>Different communication skills cont’d</a:t>
            </a:r>
            <a:endParaRPr lang="en-US" altLang="zh-CN" b="1">
              <a:sym typeface="+mn-ea"/>
            </a:endParaRPr>
          </a:p>
          <a:p>
            <a:pPr algn="just">
              <a:buFont typeface="Wingdings" panose="05000000000000000000" charset="0"/>
              <a:buChar char="Ø"/>
            </a:pPr>
            <a:r>
              <a:rPr lang="en-US" altLang="zh-CN">
                <a:sym typeface="+mn-ea"/>
              </a:rPr>
              <a:t>Negotiation skills</a:t>
            </a:r>
            <a:endParaRPr lang="en-US" altLang="zh-CN">
              <a:sym typeface="+mn-ea"/>
            </a:endParaRPr>
          </a:p>
          <a:p>
            <a:pPr algn="just">
              <a:buFont typeface="Wingdings" panose="05000000000000000000" charset="0"/>
              <a:buChar char="Ø"/>
            </a:pPr>
            <a:r>
              <a:rPr lang="en-US" altLang="zh-CN">
                <a:sym typeface="+mn-ea"/>
              </a:rPr>
              <a:t>Networking abilities</a:t>
            </a:r>
            <a:endParaRPr lang="en-US" altLang="zh-CN">
              <a:sym typeface="+mn-ea"/>
            </a:endParaRPr>
          </a:p>
          <a:p>
            <a:pPr algn="just">
              <a:buFont typeface="Wingdings" panose="05000000000000000000" charset="0"/>
              <a:buChar char="Ø"/>
            </a:pPr>
            <a:r>
              <a:rPr lang="en-US" altLang="zh-CN">
                <a:sym typeface="+mn-ea"/>
              </a:rPr>
              <a:t>Emotional intelligence</a:t>
            </a:r>
            <a:endParaRPr lang="en-US" altLang="zh-CN">
              <a:sym typeface="+mn-ea"/>
            </a:endParaRPr>
          </a:p>
          <a:p>
            <a:pPr algn="just">
              <a:buFont typeface="Wingdings" panose="05000000000000000000" charset="0"/>
              <a:buChar char="Ø"/>
            </a:pPr>
            <a:r>
              <a:rPr lang="en-US" altLang="zh-CN">
                <a:sym typeface="+mn-ea"/>
              </a:rPr>
              <a:t>Clear and concise communication</a:t>
            </a:r>
            <a:endParaRPr lang="en-US" altLang="zh-CN">
              <a:sym typeface="+mn-ea"/>
            </a:endParaRPr>
          </a:p>
          <a:p>
            <a:pPr algn="just">
              <a:buFont typeface="Wingdings" panose="05000000000000000000" charset="0"/>
              <a:buChar char="Ø"/>
            </a:pPr>
            <a:r>
              <a:rPr lang="en-US" altLang="zh-CN">
                <a:sym typeface="+mn-ea"/>
              </a:rPr>
              <a:t>Storytelling skills</a:t>
            </a:r>
            <a:endParaRPr lang="en-US" altLang="zh-CN">
              <a:sym typeface="+mn-ea"/>
            </a:endParaRPr>
          </a:p>
          <a:p>
            <a:pPr algn="just">
              <a:buFont typeface="Wingdings" panose="05000000000000000000" charset="0"/>
              <a:buChar char="Ø"/>
            </a:pPr>
            <a:r>
              <a:rPr lang="en-US" altLang="zh-CN">
                <a:sym typeface="+mn-ea"/>
              </a:rPr>
              <a:t>Adaptability</a:t>
            </a:r>
            <a:endParaRPr lang="en-US" altLang="zh-CN">
              <a:sym typeface="+mn-ea"/>
            </a:endParaRPr>
          </a:p>
          <a:p>
            <a:pPr algn="just">
              <a:buFont typeface="Wingdings" panose="05000000000000000000" charset="0"/>
              <a:buChar char="Ø"/>
            </a:pPr>
            <a:r>
              <a:rPr lang="en-US" altLang="zh-CN">
                <a:sym typeface="+mn-ea"/>
              </a:rPr>
              <a:t>Cross-cultural communication</a:t>
            </a:r>
            <a:endParaRPr lang="en-US" altLang="zh-CN">
              <a:sym typeface="+mn-ea"/>
            </a:endParaRPr>
          </a:p>
          <a:p>
            <a:pPr algn="just">
              <a:buFont typeface="Wingdings" panose="05000000000000000000" charset="0"/>
              <a:buChar char="Ø"/>
            </a:pPr>
            <a:r>
              <a:rPr lang="en-US" altLang="zh-CN">
                <a:sym typeface="+mn-ea"/>
              </a:rPr>
              <a:t>Confidence and assertiveness</a:t>
            </a:r>
            <a:endParaRPr lang="en-US" altLang="zh-CN">
              <a:sym typeface="+mn-ea"/>
            </a:endParaRPr>
          </a:p>
          <a:p>
            <a:pPr algn="just">
              <a:buFont typeface="Wingdings" panose="05000000000000000000" charset="0"/>
              <a:buChar char="Ø"/>
            </a:pPr>
            <a:r>
              <a:rPr lang="en-US" altLang="zh-CN">
                <a:sym typeface="+mn-ea"/>
              </a:rPr>
              <a:t>Follow-up and relationship management</a:t>
            </a:r>
            <a:endParaRPr lang="en-US" altLang="zh-CN"/>
          </a:p>
          <a:p>
            <a:pPr marL="0" indent="0">
              <a:buNone/>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30175" y="60325"/>
            <a:ext cx="8808720" cy="6661150"/>
          </a:xfrm>
        </p:spPr>
        <p:txBody>
          <a:bodyPr/>
          <a:p>
            <a:pPr marL="0" indent="0">
              <a:buNone/>
            </a:pPr>
            <a:r>
              <a:rPr lang="en-US" b="1"/>
              <a:t>Purpose of effective communication</a:t>
            </a:r>
            <a:endParaRPr lang="en-US" b="1"/>
          </a:p>
          <a:p>
            <a:pPr algn="just">
              <a:buFont typeface="Wingdings" panose="05000000000000000000" charset="0"/>
              <a:buChar char="Ø"/>
            </a:pPr>
            <a:r>
              <a:rPr lang="en-US"/>
              <a:t>Disseminate the impact your organization makes and the scope of your interventions.</a:t>
            </a:r>
            <a:endParaRPr lang="en-US"/>
          </a:p>
          <a:p>
            <a:pPr algn="just">
              <a:buFont typeface="Wingdings" panose="05000000000000000000" charset="0"/>
              <a:buChar char="Ø"/>
            </a:pPr>
            <a:r>
              <a:rPr lang="en-US"/>
              <a:t>Relevant target groups, be it partners, service providers or beneficiaries, can be informed about your activities and learn about the benefits or your work.</a:t>
            </a:r>
            <a:endParaRPr lang="en-US"/>
          </a:p>
          <a:p>
            <a:pPr algn="just">
              <a:buFont typeface="Wingdings" panose="05000000000000000000" charset="0"/>
              <a:buChar char="Ø"/>
            </a:pPr>
            <a:r>
              <a:rPr lang="en-US"/>
              <a:t>Manage the expectations of your audience and encourage the participation of your followers in activities also on social media through giving feedback, promoting your messages or engaging in a dialogue.</a:t>
            </a:r>
            <a:endParaRPr lang="en-US"/>
          </a:p>
          <a:p>
            <a:pPr marL="0" indent="0" algn="just">
              <a:buFont typeface="Wingdings" panose="05000000000000000000" charset="0"/>
              <a:buNone/>
            </a:pPr>
            <a:r>
              <a:rPr lang="en-US"/>
              <a: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20650" y="46355"/>
            <a:ext cx="8856980" cy="6685280"/>
          </a:xfrm>
        </p:spPr>
        <p:txBody>
          <a:bodyPr/>
          <a:p>
            <a:pPr>
              <a:buFont typeface="Wingdings" panose="05000000000000000000" charset="0"/>
              <a:buChar char="Ø"/>
            </a:pPr>
            <a:r>
              <a:rPr lang="en-US">
                <a:sym typeface="+mn-ea"/>
              </a:rPr>
              <a:t>Reduce rumour or negative communications when the organization is confronted with reputation issues and promote good standing through transparent and honest messaging.</a:t>
            </a:r>
            <a:endParaRPr lang="en-US">
              <a:sym typeface="+mn-ea"/>
            </a:endParaRPr>
          </a:p>
          <a:p>
            <a:pPr>
              <a:buFont typeface="Wingdings" panose="05000000000000000000" charset="0"/>
              <a:buChar char="Ø"/>
            </a:pPr>
            <a:endParaRPr lang="en-US"/>
          </a:p>
          <a:p>
            <a:pPr marL="0" indent="0">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00965" y="22860"/>
            <a:ext cx="8964930" cy="7090410"/>
          </a:xfrm>
        </p:spPr>
        <p:txBody>
          <a:bodyPr/>
          <a:p>
            <a:pPr marL="0" indent="0">
              <a:buNone/>
            </a:pPr>
            <a:r>
              <a:rPr lang="en-US" b="1"/>
              <a:t>Communication strategies used for effective resource mobilization</a:t>
            </a:r>
            <a:endParaRPr lang="en-US" b="1"/>
          </a:p>
          <a:p>
            <a:pPr algn="just">
              <a:buFont typeface="Wingdings" panose="05000000000000000000" charset="0"/>
              <a:buChar char="Ø"/>
            </a:pPr>
            <a:r>
              <a:rPr lang="en-US"/>
              <a:t>A communication strategy is about how to make your cause known and how to build strong relationships with your resource partners. </a:t>
            </a:r>
            <a:endParaRPr lang="en-US"/>
          </a:p>
          <a:p>
            <a:pPr algn="just">
              <a:buFont typeface="Wingdings" panose="05000000000000000000" charset="0"/>
              <a:buChar char="Ø"/>
            </a:pPr>
            <a:r>
              <a:rPr lang="en-US"/>
              <a:t>They play a vital role in resource mobilization efforts by helping organizations to effectively engage stakeholders,articulate needs,and secure support.</a:t>
            </a:r>
            <a:endParaRPr lang="en-US"/>
          </a:p>
          <a:p>
            <a:pPr algn="just">
              <a:buFont typeface="Wingdings" panose="05000000000000000000" charset="0"/>
              <a:buChar char="Ø"/>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82880" y="52705"/>
            <a:ext cx="8756650" cy="6644640"/>
          </a:xfrm>
        </p:spPr>
        <p:txBody>
          <a:bodyPr/>
          <a:p>
            <a:pPr marL="0" indent="0">
              <a:buFont typeface="Wingdings" panose="05000000000000000000" charset="0"/>
              <a:buNone/>
            </a:pPr>
            <a:r>
              <a:rPr lang="en-US" b="1">
                <a:sym typeface="+mn-ea"/>
              </a:rPr>
              <a:t>Communication strategies used for effective resource mobilization cont’d</a:t>
            </a:r>
            <a:endParaRPr lang="en-US"/>
          </a:p>
          <a:p>
            <a:pPr>
              <a:buFont typeface="Wingdings" panose="05000000000000000000" charset="0"/>
              <a:buChar char="Ø"/>
            </a:pPr>
            <a:r>
              <a:rPr lang="en-US"/>
              <a:t>Targed messaging</a:t>
            </a:r>
            <a:endParaRPr lang="en-US"/>
          </a:p>
          <a:p>
            <a:pPr>
              <a:buFont typeface="Wingdings" panose="05000000000000000000" charset="0"/>
              <a:buChar char="Ø"/>
            </a:pPr>
            <a:r>
              <a:rPr lang="en-US"/>
              <a:t>Storytelling</a:t>
            </a:r>
            <a:endParaRPr lang="en-US"/>
          </a:p>
          <a:p>
            <a:pPr>
              <a:buFont typeface="Wingdings" panose="05000000000000000000" charset="0"/>
              <a:buChar char="Ø"/>
            </a:pPr>
            <a:r>
              <a:rPr lang="en-US"/>
              <a:t>Multi-channel approach</a:t>
            </a:r>
            <a:endParaRPr lang="en-US"/>
          </a:p>
          <a:p>
            <a:pPr>
              <a:buFont typeface="Wingdings" panose="05000000000000000000" charset="0"/>
              <a:buChar char="Ø"/>
            </a:pPr>
            <a:r>
              <a:rPr lang="en-US"/>
              <a:t>Impact reporting</a:t>
            </a:r>
            <a:endParaRPr lang="en-US"/>
          </a:p>
          <a:p>
            <a:pPr>
              <a:buFont typeface="Wingdings" panose="05000000000000000000" charset="0"/>
              <a:buChar char="Ø"/>
            </a:pPr>
            <a:r>
              <a:rPr lang="en-US"/>
              <a:t>Peer to peer fundraising</a:t>
            </a:r>
            <a:endParaRPr lang="en-US"/>
          </a:p>
          <a:p>
            <a:pPr>
              <a:buFont typeface="Wingdings" panose="05000000000000000000" charset="0"/>
              <a:buChar char="Ø"/>
            </a:pPr>
            <a:r>
              <a:rPr lang="en-US"/>
              <a:t>Relationship building</a:t>
            </a:r>
            <a:endParaRPr lang="en-US"/>
          </a:p>
          <a:p>
            <a:pPr>
              <a:buFont typeface="Wingdings" panose="05000000000000000000" charset="0"/>
              <a:buChar char="Ø"/>
            </a:pPr>
            <a:r>
              <a:rPr lang="en-US"/>
              <a:t>Events and campaigns</a:t>
            </a:r>
            <a:endParaRPr lang="en-US"/>
          </a:p>
          <a:p>
            <a:pPr>
              <a:buFont typeface="Wingdings" panose="05000000000000000000" charset="0"/>
              <a:buChar char="Ø"/>
            </a:pPr>
            <a:r>
              <a:rPr lang="en-US"/>
              <a:t>Grants and proposals</a:t>
            </a:r>
            <a:endParaRPr lang="en-US"/>
          </a:p>
          <a:p>
            <a:pPr>
              <a:buFont typeface="Wingdings" panose="05000000000000000000" charset="0"/>
              <a:buChar char="Ø"/>
            </a:pPr>
            <a:r>
              <a:rPr lang="en-US"/>
              <a:t>Donor stewardship </a:t>
            </a:r>
            <a:endParaRPr lang="en-US"/>
          </a:p>
          <a:p>
            <a:pPr>
              <a:buFont typeface="Wingdings" panose="05000000000000000000" charset="0"/>
              <a:buChar char="Ø"/>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100965" y="106680"/>
            <a:ext cx="8929370" cy="6643370"/>
          </a:xfrm>
        </p:spPr>
        <p:txBody>
          <a:bodyPr/>
          <a:p>
            <a:pPr marL="0" indent="0" algn="just">
              <a:buNone/>
            </a:pPr>
            <a:r>
              <a:rPr lang="en-US" altLang="zh-CN" b="1">
                <a:sym typeface="+mn-ea"/>
              </a:rPr>
              <a:t>How to communicate with the resource partners</a:t>
            </a:r>
            <a:endParaRPr lang="en-US" altLang="zh-CN" b="1">
              <a:sym typeface="+mn-ea"/>
            </a:endParaRPr>
          </a:p>
          <a:p>
            <a:pPr algn="just">
              <a:buFont typeface="Wingdings" panose="05000000000000000000" charset="0"/>
              <a:buChar char="ü"/>
            </a:pPr>
            <a:r>
              <a:rPr lang="en-US" altLang="zh-CN"/>
              <a:t>When communicating with your resorce partners, whether they are suppliers, contractors or other external entities that contribute to your project or operations, its crucial to establish clear and effective communication channels to ensure smooth collaboration.</a:t>
            </a:r>
            <a:endParaRPr lang="en-US" altLang="zh-CN"/>
          </a:p>
          <a:p>
            <a:pPr algn="just">
              <a:buFont typeface="Wingdings" panose="05000000000000000000" charset="0"/>
              <a:buChar char="ü"/>
            </a:pPr>
            <a:r>
              <a:rPr lang="en-US" altLang="zh-CN"/>
              <a:t>Ways to communicate with your resource partners include the following;</a:t>
            </a:r>
            <a:endParaRPr lang="en-US" altLang="zh-CN"/>
          </a:p>
          <a:p>
            <a:pPr marL="0" indent="0" algn="just">
              <a:buFont typeface="Wingdings" panose="05000000000000000000" charset="0"/>
              <a:buNone/>
            </a:pPr>
            <a:endParaRPr lang="en-US" altLang="zh-CN"/>
          </a:p>
          <a:p>
            <a:pPr marL="0" indent="0" algn="just">
              <a:buNone/>
            </a:pPr>
            <a:endParaRPr lang="en-US" altLang="zh-C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a:spLocks noGrp="1"/>
          </p:cNvSpPr>
          <p:nvPr>
            <p:ph idx="1"/>
          </p:nvPr>
        </p:nvSpPr>
        <p:spPr>
          <a:xfrm>
            <a:off x="81280" y="59055"/>
            <a:ext cx="8979535" cy="6753225"/>
          </a:xfrm>
        </p:spPr>
        <p:txBody>
          <a:bodyPr/>
          <a:p>
            <a:pPr marL="0" indent="0" algn="just">
              <a:lnSpc>
                <a:spcPct val="100000"/>
              </a:lnSpc>
              <a:buNone/>
            </a:pPr>
            <a:r>
              <a:rPr lang="en-US" altLang="zh-CN" sz="2400" b="1">
                <a:sym typeface="+mn-ea"/>
              </a:rPr>
              <a:t>H</a:t>
            </a:r>
            <a:r>
              <a:rPr lang="en-US" altLang="zh-CN" sz="2400" b="1">
                <a:sym typeface="+mn-ea"/>
              </a:rPr>
              <a:t>ow to communicate with the resource partners cont’d</a:t>
            </a:r>
            <a:endParaRPr lang="en-US" altLang="zh-CN" sz="2400" b="1">
              <a:sym typeface="+mn-ea"/>
            </a:endParaRPr>
          </a:p>
          <a:p>
            <a:pPr algn="just">
              <a:lnSpc>
                <a:spcPct val="100000"/>
              </a:lnSpc>
              <a:buFont typeface="Wingdings" panose="05000000000000000000" charset="0"/>
              <a:buChar char="Ø"/>
            </a:pPr>
            <a:r>
              <a:rPr lang="en-US" sz="2400"/>
              <a:t>Establish clear objectives</a:t>
            </a:r>
            <a:endParaRPr lang="en-US" sz="2400"/>
          </a:p>
          <a:p>
            <a:pPr algn="just">
              <a:lnSpc>
                <a:spcPct val="100000"/>
              </a:lnSpc>
              <a:buFont typeface="Wingdings" panose="05000000000000000000" charset="0"/>
              <a:buChar char="Ø"/>
            </a:pPr>
            <a:r>
              <a:rPr lang="en-US" sz="2400"/>
              <a:t>Open and transparent communication</a:t>
            </a:r>
            <a:endParaRPr lang="en-US" sz="2400"/>
          </a:p>
          <a:p>
            <a:pPr algn="just">
              <a:lnSpc>
                <a:spcPct val="100000"/>
              </a:lnSpc>
              <a:buFont typeface="Wingdings" panose="05000000000000000000" charset="0"/>
              <a:buChar char="Ø"/>
            </a:pPr>
            <a:r>
              <a:rPr lang="en-US" sz="2400"/>
              <a:t>Regular updats and check-ins</a:t>
            </a:r>
            <a:endParaRPr lang="en-US" sz="2400"/>
          </a:p>
          <a:p>
            <a:pPr algn="just">
              <a:lnSpc>
                <a:spcPct val="100000"/>
              </a:lnSpc>
              <a:buFont typeface="Wingdings" panose="05000000000000000000" charset="0"/>
              <a:buChar char="Ø"/>
            </a:pPr>
            <a:r>
              <a:rPr lang="en-US" sz="2400"/>
              <a:t>Listen actively</a:t>
            </a:r>
            <a:endParaRPr lang="en-US" sz="2400"/>
          </a:p>
          <a:p>
            <a:pPr algn="just">
              <a:lnSpc>
                <a:spcPct val="100000"/>
              </a:lnSpc>
              <a:buFont typeface="Wingdings" panose="05000000000000000000" charset="0"/>
              <a:buChar char="Ø"/>
            </a:pPr>
            <a:r>
              <a:rPr lang="en-US" sz="2400"/>
              <a:t>Provide support and resources</a:t>
            </a:r>
            <a:endParaRPr lang="en-US" sz="2400"/>
          </a:p>
          <a:p>
            <a:pPr algn="just">
              <a:lnSpc>
                <a:spcPct val="100000"/>
              </a:lnSpc>
              <a:buFont typeface="Wingdings" panose="05000000000000000000" charset="0"/>
              <a:buChar char="Ø"/>
            </a:pPr>
            <a:r>
              <a:rPr lang="en-US" sz="2400"/>
              <a:t>Be flexible and adaptable</a:t>
            </a:r>
            <a:endParaRPr lang="en-US" sz="2400"/>
          </a:p>
          <a:p>
            <a:pPr algn="just">
              <a:lnSpc>
                <a:spcPct val="100000"/>
              </a:lnSpc>
              <a:buFont typeface="Wingdings" panose="05000000000000000000" charset="0"/>
              <a:buChar char="Ø"/>
            </a:pPr>
            <a:r>
              <a:rPr lang="en-US" sz="2400"/>
              <a:t>Celebrate success</a:t>
            </a:r>
            <a:endParaRPr lang="en-US" sz="2400"/>
          </a:p>
          <a:p>
            <a:pPr algn="just">
              <a:lnSpc>
                <a:spcPct val="100000"/>
              </a:lnSpc>
              <a:buFont typeface="Wingdings" panose="05000000000000000000" charset="0"/>
              <a:buChar char="Ø"/>
            </a:pPr>
            <a:r>
              <a:rPr lang="en-US" sz="2400"/>
              <a:t>Address challenges promptly</a:t>
            </a:r>
            <a:endParaRPr lang="en-US" sz="2400"/>
          </a:p>
          <a:p>
            <a:pPr algn="just">
              <a:lnSpc>
                <a:spcPct val="100000"/>
              </a:lnSpc>
              <a:buFont typeface="Wingdings" panose="05000000000000000000" charset="0"/>
              <a:buChar char="Ø"/>
            </a:pPr>
            <a:r>
              <a:rPr lang="en-US" sz="2400"/>
              <a:t>Maintain professionalism</a:t>
            </a:r>
            <a:endParaRPr lang="en-US" sz="2400"/>
          </a:p>
          <a:p>
            <a:pPr algn="just">
              <a:lnSpc>
                <a:spcPct val="100000"/>
              </a:lnSpc>
              <a:buFont typeface="Wingdings" panose="05000000000000000000" charset="0"/>
              <a:buChar char="Ø"/>
            </a:pPr>
            <a:r>
              <a:rPr lang="en-US" sz="2400"/>
              <a:t>Provid feedback</a:t>
            </a:r>
            <a:endParaRPr lang="en-US" sz="2400"/>
          </a:p>
          <a:p>
            <a:pPr algn="just">
              <a:lnSpc>
                <a:spcPct val="100000"/>
              </a:lnSpc>
              <a:buFont typeface="Wingdings" panose="05000000000000000000" charset="0"/>
              <a:buChar char="Ø"/>
            </a:pPr>
            <a:r>
              <a:rPr lang="en-US" sz="2400"/>
              <a:t>Document agreements</a:t>
            </a:r>
            <a:endParaRPr lang="en-US" sz="2400"/>
          </a:p>
          <a:p>
            <a:pPr algn="just">
              <a:lnSpc>
                <a:spcPct val="100000"/>
              </a:lnSpc>
              <a:buFont typeface="Wingdings" panose="05000000000000000000" charset="0"/>
              <a:buChar char="Ø"/>
            </a:pPr>
            <a:r>
              <a:rPr lang="en-US" sz="2400"/>
              <a:t>Evaluate</a:t>
            </a:r>
            <a:endParaRPr lang="en-US" sz="2400"/>
          </a:p>
          <a:p>
            <a:pPr>
              <a:buFont typeface="Wingdings" panose="05000000000000000000" charset="0"/>
              <a:buChar char="Ø"/>
            </a:pPr>
            <a:endParaRPr lang="en-US" sz="2800"/>
          </a:p>
          <a:p>
            <a:pPr>
              <a:buFont typeface="Wingdings" panose="05000000000000000000" charset="0"/>
              <a:buChar char="Ø"/>
            </a:pPr>
            <a:endParaRPr lang="en-US" sz="28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4303</Words>
  <Application>WPS Presentation</Application>
  <PresentationFormat/>
  <Paragraphs>111</Paragraphs>
  <Slides>13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Times New Roman</vt:lpstr>
      <vt:lpstr>Wingdings</vt:lpstr>
      <vt:lpstr>Microsoft YaHei</vt:lpstr>
      <vt:lpstr>Arial Unicode MS</vt:lpstr>
      <vt:lpstr>Calibri</vt:lpstr>
      <vt:lpstr>Default Design</vt:lpstr>
      <vt:lpstr>Communication skills for effective resource mobilization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skills for effective resource mobilization</dc:title>
  <dc:creator>hp</dc:creator>
  <cp:lastModifiedBy>hp</cp:lastModifiedBy>
  <cp:revision>36</cp:revision>
  <dcterms:created xsi:type="dcterms:W3CDTF">2024-02-24T13:47:00Z</dcterms:created>
  <dcterms:modified xsi:type="dcterms:W3CDTF">2024-03-04T16:55:16Z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1033-12.2.0.13431</vt:lpwstr>
  </property>
  <property fmtid="{D5CDD505-2E9C-101B-9397-08002B2CF9AE}" pid="3" name="ICV">
    <vt:lpwstr>D9555323145248E19F1C690DF8F1DE84_12</vt:lpwstr>
  </property>
</Properties>
</file>