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21"/>
  </p:notesMasterIdLst>
  <p:handoutMasterIdLst>
    <p:handoutMasterId r:id="rId22"/>
  </p:handoutMasterIdLst>
  <p:sldIdLst>
    <p:sldId id="315" r:id="rId5"/>
    <p:sldId id="317" r:id="rId6"/>
    <p:sldId id="318" r:id="rId7"/>
    <p:sldId id="319" r:id="rId8"/>
    <p:sldId id="320" r:id="rId9"/>
    <p:sldId id="322" r:id="rId10"/>
    <p:sldId id="323" r:id="rId11"/>
    <p:sldId id="325" r:id="rId12"/>
    <p:sldId id="326" r:id="rId13"/>
    <p:sldId id="327" r:id="rId14"/>
    <p:sldId id="328" r:id="rId15"/>
    <p:sldId id="329" r:id="rId16"/>
    <p:sldId id="330" r:id="rId17"/>
    <p:sldId id="332" r:id="rId18"/>
    <p:sldId id="331" r:id="rId19"/>
    <p:sldId id="29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5388" autoAdjust="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8385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704" r:id="rId12"/>
    <p:sldLayoutId id="2147483709" r:id="rId13"/>
    <p:sldLayoutId id="2147483682" r:id="rId14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pPr algn="ctr"/>
            <a:r>
              <a:rPr lang="en-US" dirty="0"/>
              <a:t>Introduction to HTML Basics</a:t>
            </a:r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5D169-B8AF-0542-5DA0-190C85A61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 Anchor Elements (&lt;a&gt;)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D4EB4-3A88-DA6A-2E7D-C4EFE668896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07477" cy="3718557"/>
          </a:xfrm>
        </p:spPr>
        <p:txBody>
          <a:bodyPr>
            <a:normAutofit fontScale="92500"/>
          </a:bodyPr>
          <a:lstStyle/>
          <a:p>
            <a:pPr marL="342900" indent="-342900">
              <a:buAutoNum type="alphaLcParenR"/>
            </a:pPr>
            <a:r>
              <a:rPr lang="en-US" sz="2800" b="1" dirty="0"/>
              <a:t>Link to an External Page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&lt;a </a:t>
            </a:r>
            <a:r>
              <a:rPr lang="en-US" sz="2800" dirty="0" err="1">
                <a:solidFill>
                  <a:srgbClr val="FF0000"/>
                </a:solidFill>
              </a:rPr>
              <a:t>href</a:t>
            </a:r>
            <a:r>
              <a:rPr lang="en-US" sz="2800" dirty="0">
                <a:solidFill>
                  <a:srgbClr val="FF0000"/>
                </a:solidFill>
              </a:rPr>
              <a:t>="https://www.google.com"&gt;Visit Google&lt;/a&gt;</a:t>
            </a:r>
          </a:p>
          <a:p>
            <a:r>
              <a:rPr lang="en-US" sz="2800" b="1" dirty="0"/>
              <a:t>b) Link to an Internal Section on the Same Page</a:t>
            </a:r>
            <a:endParaRPr lang="en-US" sz="2800" b="1" dirty="0">
              <a:solidFill>
                <a:srgbClr val="FF0000"/>
              </a:solidFill>
            </a:endParaRPr>
          </a:p>
          <a:p>
            <a:r>
              <a:rPr lang="en-US" sz="2800" dirty="0">
                <a:solidFill>
                  <a:srgbClr val="FF0000"/>
                </a:solidFill>
              </a:rPr>
              <a:t>&lt;a </a:t>
            </a:r>
            <a:r>
              <a:rPr lang="en-US" sz="2800" dirty="0" err="1">
                <a:solidFill>
                  <a:srgbClr val="FF0000"/>
                </a:solidFill>
              </a:rPr>
              <a:t>href</a:t>
            </a:r>
            <a:r>
              <a:rPr lang="en-US" sz="2800" dirty="0">
                <a:solidFill>
                  <a:srgbClr val="FF0000"/>
                </a:solidFill>
              </a:rPr>
              <a:t>="#section2"&gt;Jump to Section 2&lt;/a&gt;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&lt;h2 id="section2"&gt;Section 2&lt;/h2&gt;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60766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171DB-BEA4-B80D-37DA-AA5AF6B61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A8E01-D94D-2695-8F4E-545D145A5FF1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/>
              <a:t>c) Dead Links (#)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&lt;a </a:t>
            </a:r>
            <a:r>
              <a:rPr lang="en-US" sz="2800" dirty="0" err="1">
                <a:solidFill>
                  <a:srgbClr val="FF0000"/>
                </a:solidFill>
              </a:rPr>
              <a:t>href</a:t>
            </a:r>
            <a:r>
              <a:rPr lang="en-US" sz="2800" dirty="0">
                <a:solidFill>
                  <a:srgbClr val="FF0000"/>
                </a:solidFill>
              </a:rPr>
              <a:t>="#"&gt;Click here&lt;/a&gt;</a:t>
            </a:r>
          </a:p>
          <a:p>
            <a:r>
              <a:rPr lang="en-US" sz="2800" dirty="0"/>
              <a:t>d) Link Within a Paragraph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&lt;p&gt;Learn more about &lt;a </a:t>
            </a:r>
            <a:r>
              <a:rPr lang="en-US" sz="2800" dirty="0" err="1">
                <a:solidFill>
                  <a:srgbClr val="FF0000"/>
                </a:solidFill>
              </a:rPr>
              <a:t>href</a:t>
            </a:r>
            <a:r>
              <a:rPr lang="en-US" sz="2800" dirty="0">
                <a:solidFill>
                  <a:srgbClr val="FF0000"/>
                </a:solidFill>
              </a:rPr>
              <a:t>="https://www.w3schools.com"&gt;HTML&lt;/a&gt; here.&lt;/p&gt;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817036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2C5EE-AAF6-BDCD-8421-935E3C99E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 Adding Images (&lt;</a:t>
            </a:r>
            <a:r>
              <a:rPr lang="en-US" dirty="0" err="1"/>
              <a:t>img</a:t>
            </a:r>
            <a:r>
              <a:rPr lang="en-US" dirty="0"/>
              <a:t>&gt;)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D494B-85BE-0E81-A9AB-F2263929615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The &lt;</a:t>
            </a:r>
            <a:r>
              <a:rPr lang="en-US" sz="2400" dirty="0" err="1"/>
              <a:t>img</a:t>
            </a:r>
            <a:r>
              <a:rPr lang="en-US" sz="2400" dirty="0"/>
              <a:t>&gt; tag is used to embed images in an HTML page.</a:t>
            </a:r>
          </a:p>
          <a:p>
            <a:r>
              <a:rPr lang="en-US" sz="2400" dirty="0"/>
              <a:t>Example with an </a:t>
            </a:r>
            <a:r>
              <a:rPr lang="en-US" sz="2400" b="1" dirty="0"/>
              <a:t>absolute URL</a:t>
            </a:r>
            <a:r>
              <a:rPr lang="en-US" sz="2400" dirty="0"/>
              <a:t>: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</a:t>
            </a:r>
            <a:r>
              <a:rPr lang="en-US" sz="2400" dirty="0" err="1">
                <a:solidFill>
                  <a:srgbClr val="FF0000"/>
                </a:solidFill>
              </a:rPr>
              <a:t>img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src</a:t>
            </a:r>
            <a:r>
              <a:rPr lang="en-US" sz="2400" dirty="0">
                <a:solidFill>
                  <a:srgbClr val="FF0000"/>
                </a:solidFill>
              </a:rPr>
              <a:t>="https://example.com/image.jpg" alt="Example Image"&gt;</a:t>
            </a:r>
          </a:p>
          <a:p>
            <a:r>
              <a:rPr lang="en-US" sz="2400" dirty="0"/>
              <a:t>Example with a </a:t>
            </a:r>
            <a:r>
              <a:rPr lang="en-US" sz="2400" b="1" dirty="0"/>
              <a:t>relative URL</a:t>
            </a:r>
            <a:r>
              <a:rPr lang="en-US" sz="2400" dirty="0"/>
              <a:t> (image stored in the same folder as the HTML file):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&lt;</a:t>
            </a:r>
            <a:r>
              <a:rPr lang="en-US" sz="2400" dirty="0" err="1">
                <a:solidFill>
                  <a:srgbClr val="FF0000"/>
                </a:solidFill>
              </a:rPr>
              <a:t>img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src</a:t>
            </a:r>
            <a:r>
              <a:rPr lang="en-US" sz="2400" dirty="0">
                <a:solidFill>
                  <a:srgbClr val="FF0000"/>
                </a:solidFill>
              </a:rPr>
              <a:t>="image.jpg" alt="Local Image"&gt;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7222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719ED-527F-EB50-AA2A-61BC7E72D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0815B-151C-4B69-BA1B-18CA405E795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85000" lnSpcReduction="10000"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Attributes of &lt;</a:t>
            </a:r>
            <a:r>
              <a:rPr lang="en-US" sz="2400" dirty="0" err="1">
                <a:solidFill>
                  <a:srgbClr val="FF0000"/>
                </a:solidFill>
              </a:rPr>
              <a:t>img</a:t>
            </a:r>
            <a:r>
              <a:rPr lang="en-US" sz="2400" dirty="0">
                <a:solidFill>
                  <a:srgbClr val="FF0000"/>
                </a:solidFill>
              </a:rPr>
              <a:t>&gt;</a:t>
            </a:r>
          </a:p>
          <a:p>
            <a:r>
              <a:rPr lang="en-US" sz="2400" dirty="0" err="1"/>
              <a:t>src</a:t>
            </a:r>
            <a:r>
              <a:rPr lang="en-US" sz="2400" dirty="0"/>
              <a:t> → Specifies the image source (URL or file path)</a:t>
            </a:r>
          </a:p>
          <a:p>
            <a:r>
              <a:rPr lang="en-US" sz="2400" dirty="0"/>
              <a:t>alt → Provides alternative text (displayed if the image doesn’t load)</a:t>
            </a:r>
          </a:p>
          <a:p>
            <a:r>
              <a:rPr lang="en-US" sz="2400" dirty="0"/>
              <a:t>width and height → Define image dimensions</a:t>
            </a:r>
          </a:p>
          <a:p>
            <a:r>
              <a:rPr lang="en-US" sz="2400" dirty="0"/>
              <a:t>Example with size adjustment: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</a:t>
            </a:r>
            <a:r>
              <a:rPr lang="en-US" sz="2400" dirty="0" err="1">
                <a:solidFill>
                  <a:srgbClr val="FF0000"/>
                </a:solidFill>
              </a:rPr>
              <a:t>img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src</a:t>
            </a:r>
            <a:r>
              <a:rPr lang="en-US" sz="2400" dirty="0">
                <a:solidFill>
                  <a:srgbClr val="FF0000"/>
                </a:solidFill>
              </a:rPr>
              <a:t>="logo.png" alt="Company Logo" width="200" height="100"&gt;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99744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C4339-A790-88A3-769C-B944D97E3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56A013-CB2D-9168-6948-FE87B68C108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30338" cy="3718557"/>
          </a:xfrm>
        </p:spPr>
        <p:txBody>
          <a:bodyPr>
            <a:normAutofit/>
          </a:bodyPr>
          <a:lstStyle/>
          <a:p>
            <a:r>
              <a:rPr lang="en-US" sz="6600" dirty="0" err="1">
                <a:solidFill>
                  <a:srgbClr val="FF0000"/>
                </a:solidFill>
              </a:rPr>
              <a:t>MySql</a:t>
            </a:r>
            <a:r>
              <a:rPr lang="en-US" sz="6600" dirty="0">
                <a:solidFill>
                  <a:srgbClr val="FF0000"/>
                </a:solidFill>
              </a:rPr>
              <a:t> Workbench</a:t>
            </a:r>
          </a:p>
          <a:p>
            <a:r>
              <a:rPr lang="en-US" sz="6600" dirty="0">
                <a:solidFill>
                  <a:srgbClr val="FF0000"/>
                </a:solidFill>
              </a:rPr>
              <a:t>WampServer</a:t>
            </a:r>
          </a:p>
        </p:txBody>
      </p:sp>
    </p:spTree>
    <p:extLst>
      <p:ext uri="{BB962C8B-B14F-4D97-AF65-F5344CB8AC3E}">
        <p14:creationId xmlns:p14="http://schemas.microsoft.com/office/powerpoint/2010/main" val="584925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38048F-AE2D-39D0-C968-45603CB5C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Activity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8D420E-8BE4-2222-5C5F-23C878F00B0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390357" cy="3718557"/>
          </a:xfrm>
        </p:spPr>
        <p:txBody>
          <a:bodyPr>
            <a:normAutofit fontScale="77500" lnSpcReduction="20000"/>
          </a:bodyPr>
          <a:lstStyle/>
          <a:p>
            <a:r>
              <a:rPr lang="en-US" sz="5400" b="1" i="1" spc="-5" dirty="0">
                <a:latin typeface="Times New Roman" panose="02020603050405020304" pitchFamily="18" charset="0"/>
              </a:rPr>
              <a:t>In your groups select a project and create a web page having at least 5 tabs on the home page linking to one another  on clicking</a:t>
            </a:r>
            <a:r>
              <a:rPr lang="en-US" sz="5400" b="1" i="1" spc="-5" dirty="0">
                <a:solidFill>
                  <a:srgbClr val="FF0000"/>
                </a:solidFill>
                <a:latin typeface="Times New Roman" panose="02020603050405020304" pitchFamily="18" charset="0"/>
              </a:rPr>
              <a:t>(One of the pages should allow Capturing/ input of  data)</a:t>
            </a: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988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E11EC-72EC-93C1-6E30-63E118521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Declaring the DOCTYPE of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AE61A-2AD4-96B5-D94E-AF6FDAEDA1C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276057" cy="3718557"/>
          </a:xfrm>
        </p:spPr>
        <p:txBody>
          <a:bodyPr>
            <a:normAutofit fontScale="92500"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Every HTML document begins with a </a:t>
            </a:r>
            <a:r>
              <a:rPr lang="en-US" sz="2400" b="1" dirty="0"/>
              <a:t>DOCTYPE declaration</a:t>
            </a:r>
            <a:r>
              <a:rPr lang="en-US" sz="2400" dirty="0"/>
              <a:t>. This tells the browser what version of HTML is being used.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In HTML5, the DOCTYPE declaration is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&lt;!DOCTYPE html&gt;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400" dirty="0"/>
              <a:t>This declaration ensures that the browser renders the page in </a:t>
            </a:r>
            <a:r>
              <a:rPr lang="en-US" sz="2400" b="1" dirty="0"/>
              <a:t>standards mode</a:t>
            </a:r>
            <a:r>
              <a:rPr lang="en-US" sz="2400" dirty="0"/>
              <a:t> instead of </a:t>
            </a:r>
            <a:r>
              <a:rPr lang="en-US" sz="2400" b="1" dirty="0"/>
              <a:t>quirks mode</a:t>
            </a:r>
            <a:r>
              <a:rPr lang="en-US" sz="2400" dirty="0"/>
              <a:t> (which can cause inconsistent display across browsers).</a:t>
            </a:r>
          </a:p>
        </p:txBody>
      </p:sp>
    </p:spTree>
    <p:extLst>
      <p:ext uri="{BB962C8B-B14F-4D97-AF65-F5344CB8AC3E}">
        <p14:creationId xmlns:p14="http://schemas.microsoft.com/office/powerpoint/2010/main" val="1638954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4915B-8A08-C463-34B1-29E277CF1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Defining the Head and Body of an HTML Document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CD8ED-CD8F-D7A2-3A68-7251BD6EFDE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5635477" cy="3718557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AutoNum type="alphaLcParenR"/>
            </a:pPr>
            <a:r>
              <a:rPr lang="en-US" sz="2600" dirty="0">
                <a:solidFill>
                  <a:srgbClr val="FF0000"/>
                </a:solidFill>
              </a:rPr>
              <a:t>The &lt;head&gt; Section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The &lt;head&gt; section contains meta-information about the page that is not displayed directly on the webpage.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It includes: The page title (shown in the browser tab)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Metadata such as character encoding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dirty="0"/>
              <a:t>Links to CSS stylesheets and JavaScript files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C9C202-E85A-156C-C794-A87F7D11C22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360920" y="2590800"/>
            <a:ext cx="4831080" cy="3718558"/>
          </a:xfrm>
        </p:spPr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</a:rPr>
              <a:t>&lt;head&gt;</a:t>
            </a:r>
          </a:p>
          <a:p>
            <a:r>
              <a:rPr lang="en-US" sz="2400" b="1" dirty="0"/>
              <a:t>    </a:t>
            </a:r>
            <a:r>
              <a:rPr lang="en-US" sz="2400" b="1" dirty="0">
                <a:solidFill>
                  <a:srgbClr val="00B050"/>
                </a:solidFill>
              </a:rPr>
              <a:t>&lt;meta charset="UTF-8"&gt;</a:t>
            </a:r>
          </a:p>
          <a:p>
            <a:r>
              <a:rPr lang="en-US" sz="2400" b="1" dirty="0"/>
              <a:t>    </a:t>
            </a:r>
            <a:r>
              <a:rPr lang="en-US" sz="2400" b="1" dirty="0">
                <a:solidFill>
                  <a:srgbClr val="FF0000"/>
                </a:solidFill>
              </a:rPr>
              <a:t>&lt;title</a:t>
            </a:r>
            <a:r>
              <a:rPr lang="en-US" sz="2400" b="1" dirty="0"/>
              <a:t>&gt;My First HTML Page</a:t>
            </a:r>
            <a:r>
              <a:rPr lang="en-US" sz="2400" b="1" dirty="0">
                <a:solidFill>
                  <a:srgbClr val="FF0000"/>
                </a:solidFill>
              </a:rPr>
              <a:t>&lt;/title&gt;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&lt;/head&gt;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123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5B10B-4F85-557D-6391-EB8C60314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24FC14-0A1B-9837-9FF6-336CC77374D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03021" y="2590800"/>
            <a:ext cx="5646420" cy="4267200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>
                <a:solidFill>
                  <a:srgbClr val="FF0000"/>
                </a:solidFill>
              </a:rPr>
              <a:t>b) The &lt;body&gt; Section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The &lt;body&gt; section contains all the visible content of the webpage, such as text,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images,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links,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lists, and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2000" dirty="0"/>
              <a:t>other elements.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671FD1-EB8D-D254-1357-CE053B228E9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766560" y="2590800"/>
            <a:ext cx="4953651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&lt;body&gt;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    &lt;h1&gt;</a:t>
            </a:r>
            <a:r>
              <a:rPr lang="en-US" sz="2400" dirty="0"/>
              <a:t>Welcome to My Page</a:t>
            </a:r>
            <a:r>
              <a:rPr lang="en-US" sz="2400" dirty="0">
                <a:solidFill>
                  <a:srgbClr val="FF0000"/>
                </a:solidFill>
              </a:rPr>
              <a:t>&lt;/h1&gt;</a:t>
            </a:r>
          </a:p>
          <a:p>
            <a:r>
              <a:rPr lang="en-US" sz="2400" dirty="0"/>
              <a:t>   </a:t>
            </a:r>
            <a:r>
              <a:rPr lang="en-US" sz="2400" dirty="0">
                <a:solidFill>
                  <a:srgbClr val="FF0000"/>
                </a:solidFill>
              </a:rPr>
              <a:t> &lt;p&gt;</a:t>
            </a:r>
            <a:r>
              <a:rPr lang="en-US" sz="2400" dirty="0"/>
              <a:t>This is an HTML document with a head and a body.</a:t>
            </a:r>
            <a:r>
              <a:rPr lang="en-US" sz="2400" dirty="0">
                <a:solidFill>
                  <a:srgbClr val="FF0000"/>
                </a:solidFill>
              </a:rPr>
              <a:t>&lt;/p&gt;</a:t>
            </a:r>
          </a:p>
          <a:p>
            <a:r>
              <a:rPr lang="en-US" sz="2400" dirty="0">
                <a:solidFill>
                  <a:srgbClr val="FF0000"/>
                </a:solidFill>
              </a:rPr>
              <a:t>&lt;/body&gt;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15561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686B4-9161-B829-C1B9-633D14E15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Very First HTML Page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AAA1F-11B6-2CC2-75CE-99231047959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377440"/>
            <a:ext cx="10006518" cy="3931917"/>
          </a:xfrm>
        </p:spPr>
        <p:txBody>
          <a:bodyPr>
            <a:noAutofit/>
          </a:bodyPr>
          <a:lstStyle/>
          <a:p>
            <a:r>
              <a:rPr lang="en-US" sz="2000" dirty="0"/>
              <a:t>A simple HTML page consists of: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The DOCTYPE declaration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The &lt;html&gt; root element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The &lt;head&gt; section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The &lt;body&gt; section</a:t>
            </a:r>
          </a:p>
        </p:txBody>
      </p:sp>
    </p:spTree>
    <p:extLst>
      <p:ext uri="{BB962C8B-B14F-4D97-AF65-F5344CB8AC3E}">
        <p14:creationId xmlns:p14="http://schemas.microsoft.com/office/powerpoint/2010/main" val="3042875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922E579-5B0C-6585-EB5E-92A4F9AB77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93292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148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90E3C-42B0-E260-5A7B-A302899AC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Paragraph Elements (&lt;p&gt;)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2DF8F-946A-3504-350D-D8AC527910E3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4195297" cy="371855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The </a:t>
            </a:r>
            <a:r>
              <a:rPr lang="en-US" sz="2800" dirty="0">
                <a:solidFill>
                  <a:srgbClr val="FF0000"/>
                </a:solidFill>
              </a:rPr>
              <a:t>&lt;p&gt; </a:t>
            </a:r>
            <a:r>
              <a:rPr lang="en-US" sz="2800" dirty="0"/>
              <a:t>element is used to define paragraphs of text.</a:t>
            </a:r>
          </a:p>
          <a:p>
            <a:r>
              <a:rPr lang="en-US" sz="2800" dirty="0"/>
              <a:t>By default, browsers add some spacing before and after each paragraph.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0C6A75-8798-0B41-6844-CEAB545D9905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283012" y="2590800"/>
            <a:ext cx="5695628" cy="3718557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&lt;p&gt;</a:t>
            </a:r>
            <a:r>
              <a:rPr lang="en-US" sz="3200" dirty="0"/>
              <a:t>This is the first paragraph</a:t>
            </a:r>
            <a:r>
              <a:rPr lang="en-US" sz="3200" dirty="0">
                <a:solidFill>
                  <a:srgbClr val="FF0000"/>
                </a:solidFill>
              </a:rPr>
              <a:t>.&lt;/p&gt;</a:t>
            </a:r>
          </a:p>
          <a:p>
            <a:r>
              <a:rPr lang="en-US" sz="3200" dirty="0">
                <a:solidFill>
                  <a:srgbClr val="FF0000"/>
                </a:solidFill>
              </a:rPr>
              <a:t>&lt;p&gt;</a:t>
            </a:r>
            <a:r>
              <a:rPr lang="en-US" sz="3200" dirty="0"/>
              <a:t>This is the second paragraph.</a:t>
            </a:r>
            <a:r>
              <a:rPr lang="en-US" sz="3200" dirty="0">
                <a:solidFill>
                  <a:srgbClr val="FF0000"/>
                </a:solidFill>
              </a:rPr>
              <a:t>&lt;/p&gt;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48682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7AC9C-3FCA-2AA2-A828-5219B54BB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Heading Elements (&lt;h1&gt; to &lt;h6&gt;)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7C012-EACD-B15E-8415-00856F36F6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r>
              <a:rPr lang="en-US" sz="2800" dirty="0"/>
              <a:t>HTML provides six levels of headings, from &lt;h1&gt; (largest) to &lt;h6&gt; (smallest).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&lt;h1&gt;</a:t>
            </a:r>
            <a:r>
              <a:rPr lang="en-US" sz="2800" dirty="0"/>
              <a:t>Main Heading</a:t>
            </a:r>
            <a:r>
              <a:rPr lang="en-US" sz="2800" dirty="0">
                <a:solidFill>
                  <a:srgbClr val="FF0000"/>
                </a:solidFill>
              </a:rPr>
              <a:t>&lt;/h1&gt;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&lt;h2&gt;</a:t>
            </a:r>
            <a:r>
              <a:rPr lang="en-US" sz="2800" dirty="0"/>
              <a:t>Subheading</a:t>
            </a:r>
            <a:r>
              <a:rPr lang="en-US" sz="2800" dirty="0">
                <a:solidFill>
                  <a:srgbClr val="FF0000"/>
                </a:solidFill>
              </a:rPr>
              <a:t>&lt;/h2&gt;</a:t>
            </a:r>
          </a:p>
          <a:p>
            <a:r>
              <a:rPr lang="en-US" sz="2800" dirty="0">
                <a:solidFill>
                  <a:srgbClr val="FF0000"/>
                </a:solidFill>
              </a:rPr>
              <a:t>&lt;h3&gt;</a:t>
            </a:r>
            <a:r>
              <a:rPr lang="en-US" sz="2800" dirty="0"/>
              <a:t>Sub-subheading</a:t>
            </a:r>
            <a:r>
              <a:rPr lang="en-US" sz="2800" dirty="0">
                <a:solidFill>
                  <a:srgbClr val="FF0000"/>
                </a:solidFill>
              </a:rPr>
              <a:t>&lt;/h3&gt;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3058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DD3C0-08FD-88CB-5004-F60232435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6. List Elements (Ordered and Unordered Lists)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8B4EB-BD1C-D10D-A4C4-74866B844F4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4340078" cy="3718557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AutoNum type="alphaLcParenR"/>
            </a:pPr>
            <a:r>
              <a:rPr lang="en-US" sz="2400" b="1" dirty="0"/>
              <a:t>Unordered List (&lt;</a:t>
            </a:r>
            <a:r>
              <a:rPr lang="en-US" sz="2400" b="1" dirty="0" err="1"/>
              <a:t>ul</a:t>
            </a:r>
            <a:r>
              <a:rPr lang="en-US" sz="2400" b="1" dirty="0"/>
              <a:t>&gt;)</a:t>
            </a:r>
          </a:p>
          <a:p>
            <a:r>
              <a:rPr lang="it-IT" sz="2400" b="1" dirty="0"/>
              <a:t>&lt;ul&gt;</a:t>
            </a:r>
          </a:p>
          <a:p>
            <a:r>
              <a:rPr lang="it-IT" sz="2400" dirty="0"/>
              <a:t>    &lt;li&gt;Apple&lt;/li&gt;</a:t>
            </a:r>
          </a:p>
          <a:p>
            <a:r>
              <a:rPr lang="it-IT" sz="2400" dirty="0"/>
              <a:t>    &lt;li&gt;Banana&lt;/li&gt;</a:t>
            </a:r>
          </a:p>
          <a:p>
            <a:r>
              <a:rPr lang="it-IT" sz="2400" dirty="0"/>
              <a:t>    &lt;li&gt;Cherry&lt;/li&gt;</a:t>
            </a:r>
          </a:p>
          <a:p>
            <a:r>
              <a:rPr lang="it-IT" sz="2400" b="1" dirty="0"/>
              <a:t>&lt;/ul&gt;</a:t>
            </a:r>
          </a:p>
          <a:p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7C5F95-97CC-8D9F-9906-39CD6AA37B43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6309360" y="2590800"/>
            <a:ext cx="5410851" cy="3718557"/>
          </a:xfrm>
        </p:spPr>
        <p:txBody>
          <a:bodyPr>
            <a:normAutofit fontScale="85000" lnSpcReduction="20000"/>
          </a:bodyPr>
          <a:lstStyle/>
          <a:p>
            <a:r>
              <a:rPr lang="en-US" sz="2800" b="1" dirty="0"/>
              <a:t>b) Ordered List (&lt;</a:t>
            </a:r>
            <a:r>
              <a:rPr lang="en-US" sz="2800" b="1" dirty="0" err="1"/>
              <a:t>ol</a:t>
            </a:r>
            <a:r>
              <a:rPr lang="en-US" sz="2800" b="1" dirty="0"/>
              <a:t>&gt;)</a:t>
            </a:r>
          </a:p>
          <a:p>
            <a:r>
              <a:rPr lang="en-US" sz="2400" b="1" dirty="0"/>
              <a:t>&lt;</a:t>
            </a:r>
            <a:r>
              <a:rPr lang="en-US" sz="2400" b="1" dirty="0" err="1"/>
              <a:t>ol</a:t>
            </a:r>
            <a:r>
              <a:rPr lang="en-US" sz="2400" b="1" dirty="0"/>
              <a:t>&gt;</a:t>
            </a:r>
          </a:p>
          <a:p>
            <a:r>
              <a:rPr lang="en-US" sz="2400" dirty="0"/>
              <a:t>    &lt;li&gt;Step 1: Open the browser&lt;/li&gt;</a:t>
            </a:r>
          </a:p>
          <a:p>
            <a:r>
              <a:rPr lang="en-US" sz="2400" dirty="0"/>
              <a:t>    &lt;li&gt;Step 2: Type the URL&lt;/li&gt;</a:t>
            </a:r>
          </a:p>
          <a:p>
            <a:r>
              <a:rPr lang="en-US" sz="2400" dirty="0"/>
              <a:t>    &lt;li&gt;Step 3: Press Enter&lt;/li&gt;</a:t>
            </a:r>
          </a:p>
          <a:p>
            <a:r>
              <a:rPr lang="en-US" sz="2400" b="1" dirty="0"/>
              <a:t>&lt;/</a:t>
            </a:r>
            <a:r>
              <a:rPr lang="en-US" sz="2400" b="1" dirty="0" err="1"/>
              <a:t>ol</a:t>
            </a:r>
            <a:r>
              <a:rPr lang="en-US" sz="2400" b="1" dirty="0"/>
              <a:t>&gt;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16582190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Shoji design</Template>
  <TotalTime>317</TotalTime>
  <Words>758</Words>
  <Application>Microsoft Office PowerPoint</Application>
  <PresentationFormat>Widescreen</PresentationFormat>
  <Paragraphs>85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Meiryo</vt:lpstr>
      <vt:lpstr>Arial</vt:lpstr>
      <vt:lpstr>Calibri</vt:lpstr>
      <vt:lpstr>Corbel</vt:lpstr>
      <vt:lpstr>Times New Roman</vt:lpstr>
      <vt:lpstr>Wingdings</vt:lpstr>
      <vt:lpstr>ShojiVTI</vt:lpstr>
      <vt:lpstr>Introduction to HTML Basics</vt:lpstr>
      <vt:lpstr>1. Declaring the DOCTYPE of an HTML Document</vt:lpstr>
      <vt:lpstr>2. Defining the Head and Body of an HTML Document</vt:lpstr>
      <vt:lpstr>PowerPoint Presentation</vt:lpstr>
      <vt:lpstr>Our Very First HTML Page</vt:lpstr>
      <vt:lpstr>PowerPoint Presentation</vt:lpstr>
      <vt:lpstr>4. Paragraph Elements (&lt;p&gt;)</vt:lpstr>
      <vt:lpstr>5. Heading Elements (&lt;h1&gt; to &lt;h6&gt;)</vt:lpstr>
      <vt:lpstr>6. List Elements (Ordered and Unordered Lists)</vt:lpstr>
      <vt:lpstr>7. Anchor Elements (&lt;a&gt;)</vt:lpstr>
      <vt:lpstr>PowerPoint Presentation</vt:lpstr>
      <vt:lpstr>8. Adding Images (&lt;img&gt;)</vt:lpstr>
      <vt:lpstr>PowerPoint Presentation</vt:lpstr>
      <vt:lpstr>Download</vt:lpstr>
      <vt:lpstr>Activity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43</cp:revision>
  <dcterms:created xsi:type="dcterms:W3CDTF">2025-02-02T19:00:56Z</dcterms:created>
  <dcterms:modified xsi:type="dcterms:W3CDTF">2025-02-11T13:51:19Z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