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handoutMasterIdLst>
    <p:handoutMasterId r:id="rId77"/>
  </p:handoutMasterIdLst>
  <p:sldIdLst>
    <p:sldId id="256" r:id="rId2"/>
    <p:sldId id="257" r:id="rId3"/>
    <p:sldId id="258" r:id="rId4"/>
    <p:sldId id="264" r:id="rId5"/>
    <p:sldId id="261" r:id="rId6"/>
    <p:sldId id="262" r:id="rId7"/>
    <p:sldId id="263" r:id="rId8"/>
    <p:sldId id="260" r:id="rId9"/>
    <p:sldId id="265" r:id="rId10"/>
    <p:sldId id="266" r:id="rId11"/>
    <p:sldId id="287" r:id="rId12"/>
    <p:sldId id="267" r:id="rId13"/>
    <p:sldId id="268" r:id="rId14"/>
    <p:sldId id="269" r:id="rId15"/>
    <p:sldId id="270" r:id="rId16"/>
    <p:sldId id="271" r:id="rId17"/>
    <p:sldId id="272" r:id="rId18"/>
    <p:sldId id="273" r:id="rId19"/>
    <p:sldId id="274" r:id="rId20"/>
    <p:sldId id="279" r:id="rId21"/>
    <p:sldId id="280" r:id="rId22"/>
    <p:sldId id="281" r:id="rId23"/>
    <p:sldId id="282" r:id="rId24"/>
    <p:sldId id="283" r:id="rId25"/>
    <p:sldId id="284" r:id="rId26"/>
    <p:sldId id="285" r:id="rId27"/>
    <p:sldId id="288" r:id="rId28"/>
    <p:sldId id="289" r:id="rId29"/>
    <p:sldId id="290" r:id="rId30"/>
    <p:sldId id="291" r:id="rId31"/>
    <p:sldId id="321" r:id="rId32"/>
    <p:sldId id="322" r:id="rId33"/>
    <p:sldId id="323" r:id="rId34"/>
    <p:sldId id="324" r:id="rId35"/>
    <p:sldId id="326" r:id="rId36"/>
    <p:sldId id="327" r:id="rId37"/>
    <p:sldId id="325" r:id="rId38"/>
    <p:sldId id="340" r:id="rId39"/>
    <p:sldId id="343" r:id="rId40"/>
    <p:sldId id="341" r:id="rId41"/>
    <p:sldId id="328" r:id="rId42"/>
    <p:sldId id="329" r:id="rId43"/>
    <p:sldId id="330" r:id="rId44"/>
    <p:sldId id="337" r:id="rId45"/>
    <p:sldId id="331" r:id="rId46"/>
    <p:sldId id="332" r:id="rId47"/>
    <p:sldId id="333" r:id="rId48"/>
    <p:sldId id="338" r:id="rId49"/>
    <p:sldId id="342" r:id="rId50"/>
    <p:sldId id="334" r:id="rId51"/>
    <p:sldId id="335" r:id="rId52"/>
    <p:sldId id="339" r:id="rId53"/>
    <p:sldId id="365" r:id="rId54"/>
    <p:sldId id="344" r:id="rId55"/>
    <p:sldId id="345" r:id="rId56"/>
    <p:sldId id="346" r:id="rId57"/>
    <p:sldId id="347" r:id="rId58"/>
    <p:sldId id="348" r:id="rId59"/>
    <p:sldId id="349"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50" r:id="rId73"/>
    <p:sldId id="363" r:id="rId74"/>
    <p:sldId id="364" r:id="rId75"/>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F7C8B5F-8E14-4E1F-ACA2-8026A91CBBD8}" type="datetimeFigureOut">
              <a:rPr lang="en-US" smtClean="0"/>
              <a:t>9/4/2025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235197BC-1E13-41B8-AFA9-9D04FC562126}" type="slidenum">
              <a:rPr lang="en-US" smtClean="0"/>
              <a:t>‹#›</a:t>
            </a:fld>
            <a:endParaRPr lang="en-US"/>
          </a:p>
        </p:txBody>
      </p:sp>
    </p:spTree>
    <p:extLst>
      <p:ext uri="{BB962C8B-B14F-4D97-AF65-F5344CB8AC3E}">
        <p14:creationId xmlns:p14="http://schemas.microsoft.com/office/powerpoint/2010/main" val="2163598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1D22AE2-63AC-4A0E-A8FF-BB81A352F7F5}" type="datetimeFigureOut">
              <a:rPr lang="en-US" smtClean="0"/>
              <a:t>9/4/2025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8D2151A-451D-4B64-AF00-15CDA29C0B63}" type="slidenum">
              <a:rPr lang="en-US" smtClean="0"/>
              <a:t>‹#›</a:t>
            </a:fld>
            <a:endParaRPr lang="en-US"/>
          </a:p>
        </p:txBody>
      </p:sp>
    </p:spTree>
    <p:extLst>
      <p:ext uri="{BB962C8B-B14F-4D97-AF65-F5344CB8AC3E}">
        <p14:creationId xmlns:p14="http://schemas.microsoft.com/office/powerpoint/2010/main" val="4586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ICT is concerned with the </a:t>
            </a:r>
            <a:r>
              <a:rPr lang="en-US" b="1"/>
              <a:t>storage</a:t>
            </a:r>
            <a:r>
              <a:rPr lang="en-US"/>
              <a:t>, </a:t>
            </a:r>
            <a:r>
              <a:rPr lang="en-US" b="1"/>
              <a:t>retrieval</a:t>
            </a:r>
            <a:r>
              <a:rPr lang="en-US"/>
              <a:t>, </a:t>
            </a:r>
            <a:r>
              <a:rPr lang="en-US" b="1"/>
              <a:t>manipulation</a:t>
            </a:r>
            <a:r>
              <a:rPr lang="en-US"/>
              <a:t>, </a:t>
            </a:r>
            <a:r>
              <a:rPr lang="en-US" b="1"/>
              <a:t>transmission</a:t>
            </a:r>
            <a:r>
              <a:rPr lang="en-US"/>
              <a:t> or </a:t>
            </a:r>
            <a:r>
              <a:rPr lang="en-US" b="1"/>
              <a:t>receip</a:t>
            </a:r>
            <a:r>
              <a:rPr lang="en-US"/>
              <a:t>t of digital data</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6830" indent="-287242">
              <a:defRPr sz="2400">
                <a:solidFill>
                  <a:schemeClr val="tx1"/>
                </a:solidFill>
                <a:latin typeface="Tahoma" pitchFamily="34" charset="0"/>
              </a:defRPr>
            </a:lvl2pPr>
            <a:lvl3pPr marL="1148969" indent="-229794">
              <a:defRPr sz="2400">
                <a:solidFill>
                  <a:schemeClr val="tx1"/>
                </a:solidFill>
                <a:latin typeface="Tahoma" pitchFamily="34" charset="0"/>
              </a:defRPr>
            </a:lvl3pPr>
            <a:lvl4pPr marL="1608557" indent="-229794">
              <a:defRPr sz="2400">
                <a:solidFill>
                  <a:schemeClr val="tx1"/>
                </a:solidFill>
                <a:latin typeface="Tahoma" pitchFamily="34" charset="0"/>
              </a:defRPr>
            </a:lvl4pPr>
            <a:lvl5pPr marL="2068144" indent="-229794">
              <a:defRPr sz="2400">
                <a:solidFill>
                  <a:schemeClr val="tx1"/>
                </a:solidFill>
                <a:latin typeface="Tahoma" pitchFamily="34" charset="0"/>
              </a:defRPr>
            </a:lvl5pPr>
            <a:lvl6pPr marL="2527732" indent="-229794" eaLnBrk="0" fontAlgn="base" hangingPunct="0">
              <a:spcBef>
                <a:spcPct val="0"/>
              </a:spcBef>
              <a:spcAft>
                <a:spcPct val="0"/>
              </a:spcAft>
              <a:defRPr sz="2400">
                <a:solidFill>
                  <a:schemeClr val="tx1"/>
                </a:solidFill>
                <a:latin typeface="Tahoma" pitchFamily="34" charset="0"/>
              </a:defRPr>
            </a:lvl6pPr>
            <a:lvl7pPr marL="2987319" indent="-229794" eaLnBrk="0" fontAlgn="base" hangingPunct="0">
              <a:spcBef>
                <a:spcPct val="0"/>
              </a:spcBef>
              <a:spcAft>
                <a:spcPct val="0"/>
              </a:spcAft>
              <a:defRPr sz="2400">
                <a:solidFill>
                  <a:schemeClr val="tx1"/>
                </a:solidFill>
                <a:latin typeface="Tahoma" pitchFamily="34" charset="0"/>
              </a:defRPr>
            </a:lvl7pPr>
            <a:lvl8pPr marL="3446907" indent="-229794" eaLnBrk="0" fontAlgn="base" hangingPunct="0">
              <a:spcBef>
                <a:spcPct val="0"/>
              </a:spcBef>
              <a:spcAft>
                <a:spcPct val="0"/>
              </a:spcAft>
              <a:defRPr sz="2400">
                <a:solidFill>
                  <a:schemeClr val="tx1"/>
                </a:solidFill>
                <a:latin typeface="Tahoma" pitchFamily="34" charset="0"/>
              </a:defRPr>
            </a:lvl8pPr>
            <a:lvl9pPr marL="3906495" indent="-229794" eaLnBrk="0" fontAlgn="base" hangingPunct="0">
              <a:spcBef>
                <a:spcPct val="0"/>
              </a:spcBef>
              <a:spcAft>
                <a:spcPct val="0"/>
              </a:spcAft>
              <a:defRPr sz="2400">
                <a:solidFill>
                  <a:schemeClr val="tx1"/>
                </a:solidFill>
                <a:latin typeface="Tahoma" pitchFamily="34" charset="0"/>
              </a:defRPr>
            </a:lvl9pPr>
          </a:lstStyle>
          <a:p>
            <a:fld id="{ABD23C74-A25D-40C5-8AD3-E91C9CFE265A}" type="slidenum">
              <a:rPr lang="en-US" altLang="en-US" sz="1200"/>
              <a:pPr/>
              <a:t>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Data</a:t>
            </a:r>
            <a:r>
              <a:rPr lang="en-US"/>
              <a:t> is the collection of raw facts and figures. It is without any proper meaning. Data may be collection of words, numbers, graphics or sounds. </a:t>
            </a:r>
          </a:p>
          <a:p>
            <a:r>
              <a:rPr lang="en-US"/>
              <a:t>Students data on admission, Data of Citizens, Survey Data, Students Examination Data. </a:t>
            </a:r>
          </a:p>
          <a:p>
            <a:r>
              <a:rPr lang="en-US" b="1"/>
              <a:t>Information: </a:t>
            </a:r>
            <a:r>
              <a:rPr lang="en-US"/>
              <a:t>Processed data is called information. When raw facts and figures are processed and arranged in some order then they become information. Information has proper meanings. Information is useful in decision-making.</a:t>
            </a:r>
          </a:p>
          <a:p>
            <a:r>
              <a:rPr lang="en-US"/>
              <a:t>Student results slip, Census report, survey reports etc</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6830" indent="-287242">
              <a:defRPr sz="2400">
                <a:solidFill>
                  <a:schemeClr val="tx1"/>
                </a:solidFill>
                <a:latin typeface="Tahoma" pitchFamily="34" charset="0"/>
              </a:defRPr>
            </a:lvl2pPr>
            <a:lvl3pPr marL="1148969" indent="-229794">
              <a:defRPr sz="2400">
                <a:solidFill>
                  <a:schemeClr val="tx1"/>
                </a:solidFill>
                <a:latin typeface="Tahoma" pitchFamily="34" charset="0"/>
              </a:defRPr>
            </a:lvl3pPr>
            <a:lvl4pPr marL="1608557" indent="-229794">
              <a:defRPr sz="2400">
                <a:solidFill>
                  <a:schemeClr val="tx1"/>
                </a:solidFill>
                <a:latin typeface="Tahoma" pitchFamily="34" charset="0"/>
              </a:defRPr>
            </a:lvl4pPr>
            <a:lvl5pPr marL="2068144" indent="-229794">
              <a:defRPr sz="2400">
                <a:solidFill>
                  <a:schemeClr val="tx1"/>
                </a:solidFill>
                <a:latin typeface="Tahoma" pitchFamily="34" charset="0"/>
              </a:defRPr>
            </a:lvl5pPr>
            <a:lvl6pPr marL="2527732" indent="-229794" eaLnBrk="0" fontAlgn="base" hangingPunct="0">
              <a:spcBef>
                <a:spcPct val="0"/>
              </a:spcBef>
              <a:spcAft>
                <a:spcPct val="0"/>
              </a:spcAft>
              <a:defRPr sz="2400">
                <a:solidFill>
                  <a:schemeClr val="tx1"/>
                </a:solidFill>
                <a:latin typeface="Tahoma" pitchFamily="34" charset="0"/>
              </a:defRPr>
            </a:lvl6pPr>
            <a:lvl7pPr marL="2987319" indent="-229794" eaLnBrk="0" fontAlgn="base" hangingPunct="0">
              <a:spcBef>
                <a:spcPct val="0"/>
              </a:spcBef>
              <a:spcAft>
                <a:spcPct val="0"/>
              </a:spcAft>
              <a:defRPr sz="2400">
                <a:solidFill>
                  <a:schemeClr val="tx1"/>
                </a:solidFill>
                <a:latin typeface="Tahoma" pitchFamily="34" charset="0"/>
              </a:defRPr>
            </a:lvl7pPr>
            <a:lvl8pPr marL="3446907" indent="-229794" eaLnBrk="0" fontAlgn="base" hangingPunct="0">
              <a:spcBef>
                <a:spcPct val="0"/>
              </a:spcBef>
              <a:spcAft>
                <a:spcPct val="0"/>
              </a:spcAft>
              <a:defRPr sz="2400">
                <a:solidFill>
                  <a:schemeClr val="tx1"/>
                </a:solidFill>
                <a:latin typeface="Tahoma" pitchFamily="34" charset="0"/>
              </a:defRPr>
            </a:lvl8pPr>
            <a:lvl9pPr marL="3906495" indent="-229794" eaLnBrk="0" fontAlgn="base" hangingPunct="0">
              <a:spcBef>
                <a:spcPct val="0"/>
              </a:spcBef>
              <a:spcAft>
                <a:spcPct val="0"/>
              </a:spcAft>
              <a:defRPr sz="2400">
                <a:solidFill>
                  <a:schemeClr val="tx1"/>
                </a:solidFill>
                <a:latin typeface="Tahoma" pitchFamily="34" charset="0"/>
              </a:defRPr>
            </a:lvl9pPr>
          </a:lstStyle>
          <a:p>
            <a:fld id="{650370B2-B9B6-475A-8BB5-441CE25F8D98}" type="slidenum">
              <a:rPr lang="en-US" altLang="en-US" sz="1200"/>
              <a:pPr/>
              <a:t>20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8C5CAD-900F-46F6-B06A-9F5A441259BA}" type="datetimeFigureOut">
              <a:rPr lang="en-US" smtClean="0"/>
              <a:t>9/4/2025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760062A-598B-4CEF-B0C2-B1BEB0D79F4E}"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48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5CAD-900F-46F6-B06A-9F5A441259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26760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5CAD-900F-46F6-B06A-9F5A441259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73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5CAD-900F-46F6-B06A-9F5A441259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306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C5CAD-900F-46F6-B06A-9F5A441259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921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8C5CAD-900F-46F6-B06A-9F5A441259BA}"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609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8C5CAD-900F-46F6-B06A-9F5A441259BA}"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186524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8C5CAD-900F-46F6-B06A-9F5A441259BA}"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130889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C5CAD-900F-46F6-B06A-9F5A441259BA}"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293281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8C5CAD-900F-46F6-B06A-9F5A441259BA}"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38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68C5CAD-900F-46F6-B06A-9F5A441259BA}" type="datetimeFigureOut">
              <a:rPr lang="en-US" smtClean="0"/>
              <a:t>9/4/2025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52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68C5CAD-900F-46F6-B06A-9F5A441259BA}" type="datetimeFigureOut">
              <a:rPr lang="en-US" smtClean="0"/>
              <a:t>9/4/2025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760062A-598B-4CEF-B0C2-B1BEB0D79F4E}" type="slidenum">
              <a:rPr lang="en-US" smtClean="0"/>
              <a:t>‹#›</a:t>
            </a:fld>
            <a:endParaRPr lang="en-US"/>
          </a:p>
        </p:txBody>
      </p:sp>
    </p:spTree>
    <p:extLst>
      <p:ext uri="{BB962C8B-B14F-4D97-AF65-F5344CB8AC3E}">
        <p14:creationId xmlns:p14="http://schemas.microsoft.com/office/powerpoint/2010/main" val="13454412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IT</a:t>
            </a:r>
          </a:p>
        </p:txBody>
      </p:sp>
      <p:sp>
        <p:nvSpPr>
          <p:cNvPr id="3" name="Subtitle 2"/>
          <p:cNvSpPr>
            <a:spLocks noGrp="1"/>
          </p:cNvSpPr>
          <p:nvPr>
            <p:ph type="subTitle" idx="1"/>
          </p:nvPr>
        </p:nvSpPr>
        <p:spPr>
          <a:xfrm>
            <a:off x="728797" y="3048000"/>
            <a:ext cx="8073935" cy="1219200"/>
          </a:xfrm>
        </p:spPr>
        <p:txBody>
          <a:bodyPr>
            <a:normAutofit fontScale="25000" lnSpcReduction="20000"/>
          </a:bodyPr>
          <a:lstStyle/>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Bachelor of human resource management</a:t>
            </a:r>
          </a:p>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Bachelor of transport and logistics management</a:t>
            </a:r>
          </a:p>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Bachelor of leisure and events management</a:t>
            </a:r>
          </a:p>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Bachelor of leadership and governance</a:t>
            </a:r>
          </a:p>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SEMESTER: ONE, ACADEMIC YEAR: </a:t>
            </a:r>
          </a:p>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 INFORMATION COMMUNICATION TECHNOLOGY</a:t>
            </a:r>
          </a:p>
          <a:p>
            <a:pPr algn="ctr">
              <a:lnSpc>
                <a:spcPct val="120000"/>
              </a:lnSpc>
              <a:spcBef>
                <a:spcPts val="0"/>
              </a:spcBef>
            </a:pPr>
            <a:endParaRPr lang="en-US" sz="3300" b="1" dirty="0">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
        <p:nvSpPr>
          <p:cNvPr id="5" name="Subtitle 2"/>
          <p:cNvSpPr txBox="1">
            <a:spLocks/>
          </p:cNvSpPr>
          <p:nvPr/>
        </p:nvSpPr>
        <p:spPr>
          <a:xfrm>
            <a:off x="261257" y="6172200"/>
            <a:ext cx="8756469" cy="419100"/>
          </a:xfrm>
          <a:prstGeom prst="rect">
            <a:avLst/>
          </a:prstGeom>
        </p:spPr>
        <p:txBody>
          <a:bodyPr vert="horz" lIns="45720" rIns="45720">
            <a:normAutofit fontScale="625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lnSpc>
                <a:spcPct val="120000"/>
              </a:lnSpc>
              <a:spcBef>
                <a:spcPts val="0"/>
              </a:spcBef>
            </a:pPr>
            <a:endParaRPr lang="en-US" sz="3300" b="1" dirty="0">
              <a:solidFill>
                <a:schemeClr val="tx1"/>
              </a:solidFill>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Tree>
    <p:extLst>
      <p:ext uri="{BB962C8B-B14F-4D97-AF65-F5344CB8AC3E}">
        <p14:creationId xmlns:p14="http://schemas.microsoft.com/office/powerpoint/2010/main" val="246129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Information Systems</a:t>
            </a:r>
          </a:p>
        </p:txBody>
      </p:sp>
      <p:sp>
        <p:nvSpPr>
          <p:cNvPr id="15363"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4BD4224-B49C-404E-8F19-455FB8283E2B}" type="datetime2">
              <a:rPr lang="en-US" sz="1400" smtClean="0"/>
              <a:pPr/>
              <a:t>Thursday, September 4, 2025</a:t>
            </a:fld>
            <a:endParaRPr lang="en-US" sz="1400"/>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6643C84-241C-4D4B-9A71-0F508DF7AB8A}" type="slidenum">
              <a:rPr lang="en-US" altLang="en-US" sz="1400" smtClean="0"/>
              <a:pPr/>
              <a:t>10</a:t>
            </a:fld>
            <a:endParaRPr lang="en-US" altLang="en-US" sz="1400"/>
          </a:p>
        </p:txBody>
      </p:sp>
      <p:pic>
        <p:nvPicPr>
          <p:cNvPr id="15365" name="Picture 7" desc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3563" y="1981200"/>
            <a:ext cx="5126037"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5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normAutofit fontScale="85000" lnSpcReduction="10000"/>
          </a:bodyPr>
          <a:lstStyle/>
          <a:p>
            <a:r>
              <a:rPr lang="en-US" dirty="0"/>
              <a:t>Definition of ICT, IS, IT: </a:t>
            </a:r>
          </a:p>
          <a:p>
            <a:r>
              <a:rPr lang="en-US" sz="4800" b="1" u="sng" dirty="0">
                <a:effectLst>
                  <a:outerShdw blurRad="38100" dist="38100" dir="2700000" algn="tl">
                    <a:srgbClr val="000000">
                      <a:alpha val="43137"/>
                    </a:srgbClr>
                  </a:outerShdw>
                </a:effectLst>
              </a:rPr>
              <a:t>Importance of ICT/IS/IT</a:t>
            </a:r>
          </a:p>
          <a:p>
            <a:r>
              <a:rPr lang="en-GB" dirty="0"/>
              <a:t>Data and Information:</a:t>
            </a:r>
          </a:p>
          <a:p>
            <a:r>
              <a:rPr lang="en-GB" dirty="0"/>
              <a:t>Data Processing:</a:t>
            </a:r>
          </a:p>
          <a:p>
            <a:r>
              <a:rPr lang="en-US" dirty="0"/>
              <a:t>Digital Literacy and Digital Citizenship</a:t>
            </a:r>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24480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457200"/>
            <a:ext cx="8783638" cy="1295400"/>
          </a:xfrm>
        </p:spPr>
        <p:txBody>
          <a:bodyPr>
            <a:normAutofit fontScale="90000"/>
          </a:bodyPr>
          <a:lstStyle/>
          <a:p>
            <a:r>
              <a:rPr lang="en-US" altLang="en-US" sz="3200" dirty="0"/>
              <a:t>Importance of IT in different Business/ </a:t>
            </a:r>
            <a:br>
              <a:rPr lang="en-US" altLang="en-US" sz="3200" dirty="0"/>
            </a:br>
            <a:r>
              <a:rPr lang="en-US" altLang="en-US" sz="3200" dirty="0"/>
              <a:t>Reasons for studying ICT in the University</a:t>
            </a:r>
          </a:p>
        </p:txBody>
      </p:sp>
      <p:sp>
        <p:nvSpPr>
          <p:cNvPr id="16387" name="Content Placeholder 2"/>
          <p:cNvSpPr>
            <a:spLocks noGrp="1"/>
          </p:cNvSpPr>
          <p:nvPr>
            <p:ph idx="1"/>
          </p:nvPr>
        </p:nvSpPr>
        <p:spPr>
          <a:xfrm>
            <a:off x="381000" y="1828800"/>
            <a:ext cx="8305800" cy="3657600"/>
          </a:xfrm>
        </p:spPr>
        <p:txBody>
          <a:bodyPr/>
          <a:lstStyle/>
          <a:p>
            <a:pPr algn="just"/>
            <a:r>
              <a:rPr lang="en-GB" altLang="en-US" dirty="0"/>
              <a:t>To ensure ICT supports the organization’s corporate strategy.</a:t>
            </a:r>
          </a:p>
          <a:p>
            <a:pPr algn="just"/>
            <a:r>
              <a:rPr lang="en-GB" altLang="en-US" dirty="0"/>
              <a:t>To identify strategic competitive advantage opportunities.</a:t>
            </a:r>
          </a:p>
          <a:p>
            <a:pPr algn="just"/>
            <a:r>
              <a:rPr lang="en-GB" altLang="en-US" dirty="0"/>
              <a:t>Ensure linkage between business and ICT.</a:t>
            </a:r>
          </a:p>
          <a:p>
            <a:pPr algn="just"/>
            <a:r>
              <a:rPr lang="en-GB" altLang="en-US" dirty="0"/>
              <a:t>Provide leadership for ICT projects.</a:t>
            </a:r>
          </a:p>
          <a:p>
            <a:pPr>
              <a:buFont typeface="Wingdings" pitchFamily="2" charset="2"/>
              <a:buNone/>
            </a:pPr>
            <a:endParaRPr lang="en-US" altLang="en-US" dirty="0"/>
          </a:p>
        </p:txBody>
      </p:sp>
      <p:sp>
        <p:nvSpPr>
          <p:cNvPr id="1638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44B50E5-B3DF-4ACA-8138-AAD22699ECA0}" type="datetime2">
              <a:rPr lang="en-US" altLang="en-US" sz="1400" smtClean="0"/>
              <a:pPr/>
              <a:t>Thursday, September 4, 2025</a:t>
            </a:fld>
            <a:endParaRPr lang="en-US" altLang="en-US" sz="1400"/>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CC7B800-A600-45FA-B997-31B64E41B0CC}" type="slidenum">
              <a:rPr lang="en-US" altLang="en-US" sz="1400" smtClean="0"/>
              <a:pPr/>
              <a:t>12</a:t>
            </a:fld>
            <a:endParaRPr lang="en-US" altLang="en-US" sz="1400"/>
          </a:p>
        </p:txBody>
      </p:sp>
    </p:spTree>
    <p:extLst>
      <p:ext uri="{BB962C8B-B14F-4D97-AF65-F5344CB8AC3E}">
        <p14:creationId xmlns:p14="http://schemas.microsoft.com/office/powerpoint/2010/main" val="39380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a:t>Strategic Uses of ICT / IS</a:t>
            </a:r>
          </a:p>
        </p:txBody>
      </p:sp>
      <p:sp>
        <p:nvSpPr>
          <p:cNvPr id="12291" name="Content Placeholder 2"/>
          <p:cNvSpPr>
            <a:spLocks noGrp="1"/>
          </p:cNvSpPr>
          <p:nvPr>
            <p:ph idx="1"/>
          </p:nvPr>
        </p:nvSpPr>
        <p:spPr>
          <a:xfrm>
            <a:off x="1443491" y="1981200"/>
            <a:ext cx="6571343" cy="3450613"/>
          </a:xfrm>
        </p:spPr>
        <p:txBody>
          <a:bodyPr>
            <a:normAutofit fontScale="70000" lnSpcReduction="20000"/>
          </a:bodyPr>
          <a:lstStyle/>
          <a:p>
            <a:pPr>
              <a:defRPr/>
            </a:pPr>
            <a:r>
              <a:rPr lang="en-US" sz="2400" dirty="0"/>
              <a:t>Improving </a:t>
            </a:r>
            <a:r>
              <a:rPr lang="en-US" sz="2400" b="1" dirty="0">
                <a:effectLst>
                  <a:outerShdw blurRad="38100" dist="38100" dir="2700000" algn="tl">
                    <a:srgbClr val="000000">
                      <a:alpha val="43137"/>
                    </a:srgbClr>
                  </a:outerShdw>
                </a:effectLst>
              </a:rPr>
              <a:t>Business Processes </a:t>
            </a:r>
            <a:r>
              <a:rPr lang="en-US" sz="2400" dirty="0"/>
              <a:t>and Cost Reduction.  </a:t>
            </a:r>
          </a:p>
          <a:p>
            <a:pPr>
              <a:defRPr/>
            </a:pPr>
            <a:r>
              <a:rPr lang="en-US" sz="2400" dirty="0"/>
              <a:t>Promote </a:t>
            </a:r>
            <a:r>
              <a:rPr lang="en-US" sz="2400" b="1" dirty="0">
                <a:effectLst>
                  <a:outerShdw blurRad="38100" dist="38100" dir="2700000" algn="tl">
                    <a:srgbClr val="000000">
                      <a:alpha val="43137"/>
                    </a:srgbClr>
                  </a:outerShdw>
                </a:effectLst>
              </a:rPr>
              <a:t>Business Innovation</a:t>
            </a:r>
            <a:r>
              <a:rPr lang="en-US" sz="2400" dirty="0"/>
              <a:t>. </a:t>
            </a:r>
          </a:p>
          <a:p>
            <a:pPr>
              <a:defRPr/>
            </a:pPr>
            <a:r>
              <a:rPr lang="en-US" sz="2400" b="1" dirty="0">
                <a:effectLst>
                  <a:outerShdw blurRad="38100" dist="38100" dir="2700000" algn="tl">
                    <a:srgbClr val="000000">
                      <a:alpha val="43137"/>
                    </a:srgbClr>
                  </a:outerShdw>
                </a:effectLst>
              </a:rPr>
              <a:t>Locking in Customers and Suppliers</a:t>
            </a:r>
            <a:r>
              <a:rPr lang="en-US" sz="2400" dirty="0"/>
              <a:t>.  </a:t>
            </a:r>
          </a:p>
          <a:p>
            <a:pPr>
              <a:defRPr/>
            </a:pPr>
            <a:r>
              <a:rPr lang="en-US" sz="2400" dirty="0"/>
              <a:t>Creating Switching Costs.</a:t>
            </a:r>
          </a:p>
          <a:p>
            <a:pPr>
              <a:defRPr/>
            </a:pPr>
            <a:r>
              <a:rPr lang="en-US" sz="2400" dirty="0"/>
              <a:t>Raising Barrier to Entry.</a:t>
            </a:r>
          </a:p>
          <a:p>
            <a:pPr>
              <a:defRPr/>
            </a:pPr>
            <a:r>
              <a:rPr lang="en-US" sz="2400" dirty="0"/>
              <a:t>Leveraging a Strategic IT Platform.</a:t>
            </a:r>
          </a:p>
          <a:p>
            <a:pPr>
              <a:defRPr/>
            </a:pPr>
            <a:r>
              <a:rPr lang="en-US" sz="2400" dirty="0"/>
              <a:t>Developing a Strategic Information Base.</a:t>
            </a:r>
          </a:p>
          <a:p>
            <a:pPr>
              <a:defRPr/>
            </a:pPr>
            <a:r>
              <a:rPr lang="en-US" sz="2400" dirty="0"/>
              <a:t>Training. Aids in training and retaining workers using multimedia.</a:t>
            </a:r>
          </a:p>
          <a:p>
            <a:pPr algn="just">
              <a:defRPr/>
            </a:pPr>
            <a:endParaRPr lang="en-US" sz="2400" dirty="0"/>
          </a:p>
          <a:p>
            <a:pPr algn="just">
              <a:defRPr/>
            </a:pPr>
            <a:endParaRPr lang="en-US" sz="2500" dirty="0"/>
          </a:p>
        </p:txBody>
      </p:sp>
      <p:sp>
        <p:nvSpPr>
          <p:cNvPr id="1741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C803A42-FD73-4356-B9F1-E58F3F7A134E}" type="datetime2">
              <a:rPr lang="en-US" sz="1400" smtClean="0"/>
              <a:pPr/>
              <a:t>Thursday, September 4, 2025</a:t>
            </a:fld>
            <a:endParaRPr lang="en-US" sz="1400"/>
          </a:p>
        </p:txBody>
      </p:sp>
      <p:sp>
        <p:nvSpPr>
          <p:cNvPr id="1741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dirty="0"/>
              <a:t>Applied Computing Department</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582C0DA-5A95-461F-ABCB-69B5F3FC9FB1}" type="slidenum">
              <a:rPr lang="en-US" sz="1400" smtClean="0"/>
              <a:pPr/>
              <a:t>13</a:t>
            </a:fld>
            <a:endParaRPr lang="en-US" sz="1400"/>
          </a:p>
        </p:txBody>
      </p:sp>
    </p:spTree>
    <p:extLst>
      <p:ext uri="{BB962C8B-B14F-4D97-AF65-F5344CB8AC3E}">
        <p14:creationId xmlns:p14="http://schemas.microsoft.com/office/powerpoint/2010/main" val="199259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t>Strategic Uses of IT</a:t>
            </a:r>
            <a:endParaRPr lang="en-US"/>
          </a:p>
        </p:txBody>
      </p:sp>
      <p:sp>
        <p:nvSpPr>
          <p:cNvPr id="18435"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9682442-941E-4693-B718-E51C5C180240}" type="datetime2">
              <a:rPr lang="en-US" sz="1400" smtClean="0"/>
              <a:pPr/>
              <a:t>Thursday, September 4, 2025</a:t>
            </a:fld>
            <a:endParaRPr lang="en-US" sz="1400"/>
          </a:p>
        </p:txBody>
      </p:sp>
      <p:sp>
        <p:nvSpPr>
          <p:cNvPr id="1843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dirty="0"/>
              <a:t>Applied Computing Department</a:t>
            </a: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A8EE3AA-CDA8-4490-A998-961B052444EF}" type="slidenum">
              <a:rPr lang="en-US" sz="1400" smtClean="0"/>
              <a:pPr/>
              <a:t>14</a:t>
            </a:fld>
            <a:endParaRPr lang="en-US" sz="1400"/>
          </a:p>
        </p:txBody>
      </p:sp>
      <p:grpSp>
        <p:nvGrpSpPr>
          <p:cNvPr id="18437" name="Group 23"/>
          <p:cNvGrpSpPr>
            <a:grpSpLocks noGrp="1"/>
          </p:cNvGrpSpPr>
          <p:nvPr/>
        </p:nvGrpSpPr>
        <p:grpSpPr bwMode="auto">
          <a:xfrm>
            <a:off x="1182688" y="2017713"/>
            <a:ext cx="7772400" cy="4143375"/>
            <a:chOff x="0" y="952"/>
            <a:chExt cx="5760" cy="3276"/>
          </a:xfrm>
        </p:grpSpPr>
        <p:sp>
          <p:nvSpPr>
            <p:cNvPr id="18439" name="AutoShape 13"/>
            <p:cNvSpPr>
              <a:spLocks noChangeArrowheads="1"/>
            </p:cNvSpPr>
            <p:nvPr/>
          </p:nvSpPr>
          <p:spPr bwMode="auto">
            <a:xfrm>
              <a:off x="576" y="1843"/>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0" name="Rectangle 4"/>
            <p:cNvSpPr>
              <a:spLocks noChangeArrowheads="1"/>
            </p:cNvSpPr>
            <p:nvPr/>
          </p:nvSpPr>
          <p:spPr bwMode="auto">
            <a:xfrm>
              <a:off x="1085" y="1007"/>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1" name="Text Box 5"/>
            <p:cNvSpPr txBox="1">
              <a:spLocks noChangeArrowheads="1"/>
            </p:cNvSpPr>
            <p:nvPr/>
          </p:nvSpPr>
          <p:spPr bwMode="auto">
            <a:xfrm>
              <a:off x="1286" y="987"/>
              <a:ext cx="82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Improving</a:t>
              </a:r>
            </a:p>
            <a:p>
              <a:pPr eaLnBrk="1" hangingPunct="1"/>
              <a:r>
                <a:rPr lang="en-US" sz="1600"/>
                <a:t>Business</a:t>
              </a:r>
            </a:p>
            <a:p>
              <a:pPr eaLnBrk="1" hangingPunct="1"/>
              <a:r>
                <a:rPr lang="en-US" sz="1600"/>
                <a:t>Process</a:t>
              </a:r>
              <a:endParaRPr lang="en-US" sz="1600">
                <a:latin typeface="Arial Black" pitchFamily="34" charset="0"/>
              </a:endParaRPr>
            </a:p>
          </p:txBody>
        </p:sp>
        <p:sp>
          <p:nvSpPr>
            <p:cNvPr id="18442" name="Text Box 6"/>
            <p:cNvSpPr txBox="1">
              <a:spLocks noChangeArrowheads="1"/>
            </p:cNvSpPr>
            <p:nvPr/>
          </p:nvSpPr>
          <p:spPr bwMode="auto">
            <a:xfrm>
              <a:off x="2721" y="961"/>
              <a:ext cx="85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Promote</a:t>
              </a:r>
            </a:p>
            <a:p>
              <a:pPr eaLnBrk="1" hangingPunct="1"/>
              <a:r>
                <a:rPr lang="en-US" sz="1600"/>
                <a:t>Business</a:t>
              </a:r>
            </a:p>
            <a:p>
              <a:pPr eaLnBrk="1" hangingPunct="1"/>
              <a:r>
                <a:rPr lang="en-US" sz="1600"/>
                <a:t>Innovation</a:t>
              </a:r>
              <a:endParaRPr lang="en-US" sz="1600">
                <a:latin typeface="Arial Black" pitchFamily="34" charset="0"/>
              </a:endParaRPr>
            </a:p>
          </p:txBody>
        </p:sp>
        <p:sp>
          <p:nvSpPr>
            <p:cNvPr id="18443" name="Text Box 7"/>
            <p:cNvSpPr txBox="1">
              <a:spLocks noChangeArrowheads="1"/>
            </p:cNvSpPr>
            <p:nvPr/>
          </p:nvSpPr>
          <p:spPr bwMode="auto">
            <a:xfrm>
              <a:off x="4145" y="952"/>
              <a:ext cx="104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t>Locking in </a:t>
              </a:r>
            </a:p>
            <a:p>
              <a:pPr eaLnBrk="1" hangingPunct="1"/>
              <a:r>
                <a:rPr lang="en-US" sz="1600" dirty="0"/>
                <a:t>Customers </a:t>
              </a:r>
            </a:p>
            <a:p>
              <a:pPr eaLnBrk="1" hangingPunct="1"/>
              <a:r>
                <a:rPr lang="en-US" sz="1600" dirty="0"/>
                <a:t>and Suppliers</a:t>
              </a:r>
              <a:endParaRPr lang="en-US" sz="1600" dirty="0">
                <a:latin typeface="Arial Black" pitchFamily="34" charset="0"/>
              </a:endParaRPr>
            </a:p>
          </p:txBody>
        </p:sp>
        <p:sp>
          <p:nvSpPr>
            <p:cNvPr id="18444" name="AutoShape 8"/>
            <p:cNvSpPr>
              <a:spLocks noChangeArrowheads="1"/>
            </p:cNvSpPr>
            <p:nvPr/>
          </p:nvSpPr>
          <p:spPr bwMode="auto">
            <a:xfrm>
              <a:off x="3456" y="1834"/>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5" name="Text Box 9"/>
            <p:cNvSpPr txBox="1">
              <a:spLocks noChangeArrowheads="1"/>
            </p:cNvSpPr>
            <p:nvPr/>
          </p:nvSpPr>
          <p:spPr bwMode="auto">
            <a:xfrm>
              <a:off x="1161" y="1880"/>
              <a:ext cx="1145"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reduce costs of doing business</a:t>
              </a:r>
              <a:endParaRPr lang="en-US" sz="1600">
                <a:solidFill>
                  <a:schemeClr val="bg1"/>
                </a:solidFill>
                <a:latin typeface="Times New Roman" pitchFamily="18" charset="0"/>
              </a:endParaRPr>
            </a:p>
          </p:txBody>
        </p:sp>
        <p:sp>
          <p:nvSpPr>
            <p:cNvPr id="18446" name="Text Box 11"/>
            <p:cNvSpPr txBox="1">
              <a:spLocks noChangeArrowheads="1"/>
            </p:cNvSpPr>
            <p:nvPr/>
          </p:nvSpPr>
          <p:spPr bwMode="auto">
            <a:xfrm>
              <a:off x="4013" y="1879"/>
              <a:ext cx="1347"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a)Use IT to improve quality</a:t>
              </a:r>
            </a:p>
            <a:p>
              <a:pPr eaLnBrk="1" hangingPunct="1"/>
              <a:r>
                <a:rPr lang="en-US" sz="1600">
                  <a:solidFill>
                    <a:schemeClr val="bg1"/>
                  </a:solidFill>
                </a:rPr>
                <a:t>b)Use IT to link business to customers and suppliers</a:t>
              </a:r>
              <a:endParaRPr lang="en-US" sz="1600">
                <a:solidFill>
                  <a:schemeClr val="bg1"/>
                </a:solidFill>
                <a:latin typeface="Times New Roman" pitchFamily="18" charset="0"/>
              </a:endParaRPr>
            </a:p>
          </p:txBody>
        </p:sp>
        <p:sp>
          <p:nvSpPr>
            <p:cNvPr id="18447" name="AutoShape 12"/>
            <p:cNvSpPr>
              <a:spLocks noChangeArrowheads="1"/>
            </p:cNvSpPr>
            <p:nvPr/>
          </p:nvSpPr>
          <p:spPr bwMode="auto">
            <a:xfrm>
              <a:off x="2025" y="1854"/>
              <a:ext cx="2306"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8" name="Text Box 10"/>
            <p:cNvSpPr txBox="1">
              <a:spLocks noChangeArrowheads="1"/>
            </p:cNvSpPr>
            <p:nvPr/>
          </p:nvSpPr>
          <p:spPr bwMode="auto">
            <a:xfrm>
              <a:off x="2599" y="1929"/>
              <a:ext cx="1165"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create new products or services</a:t>
              </a:r>
              <a:endParaRPr lang="en-US" sz="1600">
                <a:solidFill>
                  <a:schemeClr val="bg1"/>
                </a:solidFill>
                <a:latin typeface="Times New Roman" pitchFamily="18" charset="0"/>
              </a:endParaRPr>
            </a:p>
          </p:txBody>
        </p:sp>
        <p:sp>
          <p:nvSpPr>
            <p:cNvPr id="18449" name="Rectangle 14"/>
            <p:cNvSpPr>
              <a:spLocks noChangeArrowheads="1"/>
            </p:cNvSpPr>
            <p:nvPr/>
          </p:nvSpPr>
          <p:spPr bwMode="auto">
            <a:xfrm>
              <a:off x="1105" y="3618"/>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50" name="Text Box 15"/>
            <p:cNvSpPr txBox="1">
              <a:spLocks noChangeArrowheads="1"/>
            </p:cNvSpPr>
            <p:nvPr/>
          </p:nvSpPr>
          <p:spPr bwMode="auto">
            <a:xfrm>
              <a:off x="1219" y="3703"/>
              <a:ext cx="768"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Enhance</a:t>
              </a:r>
            </a:p>
            <a:p>
              <a:pPr eaLnBrk="1" hangingPunct="1"/>
              <a:r>
                <a:rPr lang="en-US" sz="1600"/>
                <a:t>Efficiency</a:t>
              </a:r>
            </a:p>
          </p:txBody>
        </p:sp>
        <p:sp>
          <p:nvSpPr>
            <p:cNvPr id="18451" name="Text Box 16"/>
            <p:cNvSpPr txBox="1">
              <a:spLocks noChangeArrowheads="1"/>
            </p:cNvSpPr>
            <p:nvPr/>
          </p:nvSpPr>
          <p:spPr bwMode="auto">
            <a:xfrm>
              <a:off x="2535" y="3569"/>
              <a:ext cx="1039"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Create New</a:t>
              </a:r>
            </a:p>
            <a:p>
              <a:pPr eaLnBrk="1" hangingPunct="1"/>
              <a:r>
                <a:rPr lang="en-US" sz="1600"/>
                <a:t>Business </a:t>
              </a:r>
            </a:p>
            <a:p>
              <a:pPr eaLnBrk="1" hangingPunct="1"/>
              <a:r>
                <a:rPr lang="en-US" sz="1600"/>
                <a:t>Opportunities</a:t>
              </a:r>
            </a:p>
          </p:txBody>
        </p:sp>
        <p:sp>
          <p:nvSpPr>
            <p:cNvPr id="18452" name="Text Box 17"/>
            <p:cNvSpPr txBox="1">
              <a:spLocks noChangeArrowheads="1"/>
            </p:cNvSpPr>
            <p:nvPr/>
          </p:nvSpPr>
          <p:spPr bwMode="auto">
            <a:xfrm>
              <a:off x="4050" y="3571"/>
              <a:ext cx="131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Maintain Valuable</a:t>
              </a:r>
            </a:p>
            <a:p>
              <a:pPr eaLnBrk="1" hangingPunct="1"/>
              <a:r>
                <a:rPr lang="en-US" sz="1600"/>
                <a:t>Customers and </a:t>
              </a:r>
            </a:p>
            <a:p>
              <a:pPr eaLnBrk="1" hangingPunct="1"/>
              <a:r>
                <a:rPr lang="en-US" sz="1600"/>
                <a:t>Relationships</a:t>
              </a:r>
            </a:p>
          </p:txBody>
        </p:sp>
        <p:sp>
          <p:nvSpPr>
            <p:cNvPr id="18453" name="Text Box 18"/>
            <p:cNvSpPr txBox="1">
              <a:spLocks noChangeArrowheads="1"/>
            </p:cNvSpPr>
            <p:nvPr/>
          </p:nvSpPr>
          <p:spPr bwMode="auto">
            <a:xfrm>
              <a:off x="0" y="1193"/>
              <a:ext cx="1033"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Strategy</a:t>
              </a:r>
            </a:p>
          </p:txBody>
        </p:sp>
        <p:sp>
          <p:nvSpPr>
            <p:cNvPr id="18454" name="Text Box 19"/>
            <p:cNvSpPr txBox="1">
              <a:spLocks noChangeArrowheads="1"/>
            </p:cNvSpPr>
            <p:nvPr/>
          </p:nvSpPr>
          <p:spPr bwMode="auto">
            <a:xfrm>
              <a:off x="125" y="1872"/>
              <a:ext cx="87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IT Role</a:t>
              </a:r>
              <a:endParaRPr lang="en-US" sz="2000">
                <a:latin typeface="Times New Roman" pitchFamily="18" charset="0"/>
              </a:endParaRPr>
            </a:p>
          </p:txBody>
        </p:sp>
        <p:sp>
          <p:nvSpPr>
            <p:cNvPr id="18455" name="Text Box 20"/>
            <p:cNvSpPr txBox="1">
              <a:spLocks noChangeArrowheads="1"/>
            </p:cNvSpPr>
            <p:nvPr/>
          </p:nvSpPr>
          <p:spPr bwMode="auto">
            <a:xfrm>
              <a:off x="0" y="3707"/>
              <a:ext cx="10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Outcome</a:t>
              </a:r>
            </a:p>
          </p:txBody>
        </p:sp>
      </p:grpSp>
    </p:spTree>
    <p:extLst>
      <p:ext uri="{BB962C8B-B14F-4D97-AF65-F5344CB8AC3E}">
        <p14:creationId xmlns:p14="http://schemas.microsoft.com/office/powerpoint/2010/main" val="101578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98563" y="526249"/>
            <a:ext cx="7793037" cy="997751"/>
          </a:xfrm>
        </p:spPr>
        <p:txBody>
          <a:bodyPr/>
          <a:lstStyle/>
          <a:p>
            <a:r>
              <a:rPr lang="en-GB" dirty="0"/>
              <a:t>Strategic Uses of IT </a:t>
            </a:r>
            <a:r>
              <a:rPr lang="en-GB" dirty="0" err="1"/>
              <a:t>Cont</a:t>
            </a:r>
            <a:r>
              <a:rPr lang="en-GB" dirty="0"/>
              <a:t>’</a:t>
            </a:r>
            <a:endParaRPr lang="en-US" dirty="0"/>
          </a:p>
        </p:txBody>
      </p:sp>
      <p:sp>
        <p:nvSpPr>
          <p:cNvPr id="1945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D241F7D-DFAF-4F8E-A502-0DF35ECF82CA}" type="datetime2">
              <a:rPr lang="en-US" sz="1400" smtClean="0"/>
              <a:pPr/>
              <a:t>Thursday, September 4, 2025</a:t>
            </a:fld>
            <a:endParaRPr lang="en-US" sz="1400"/>
          </a:p>
        </p:txBody>
      </p:sp>
      <p:sp>
        <p:nvSpPr>
          <p:cNvPr id="1946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dirty="0"/>
              <a:t>Applied Computing Department</a:t>
            </a:r>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802D454-C1CA-45F9-9AB0-0B36046C9B19}" type="slidenum">
              <a:rPr lang="en-US" sz="1400" smtClean="0"/>
              <a:pPr/>
              <a:t>15</a:t>
            </a:fld>
            <a:endParaRPr lang="en-US" sz="1400"/>
          </a:p>
        </p:txBody>
      </p:sp>
      <p:grpSp>
        <p:nvGrpSpPr>
          <p:cNvPr id="19461" name="Group 23"/>
          <p:cNvGrpSpPr>
            <a:grpSpLocks noGrp="1"/>
          </p:cNvGrpSpPr>
          <p:nvPr/>
        </p:nvGrpSpPr>
        <p:grpSpPr bwMode="auto">
          <a:xfrm>
            <a:off x="1182688" y="1447800"/>
            <a:ext cx="7772400" cy="4824412"/>
            <a:chOff x="0" y="688"/>
            <a:chExt cx="5760" cy="3242"/>
          </a:xfrm>
        </p:grpSpPr>
        <p:sp>
          <p:nvSpPr>
            <p:cNvPr id="19463" name="AutoShape 4"/>
            <p:cNvSpPr>
              <a:spLocks noChangeArrowheads="1"/>
            </p:cNvSpPr>
            <p:nvPr/>
          </p:nvSpPr>
          <p:spPr bwMode="auto">
            <a:xfrm>
              <a:off x="576" y="1579"/>
              <a:ext cx="2304" cy="1769"/>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4" name="Rectangle 5"/>
            <p:cNvSpPr>
              <a:spLocks noChangeArrowheads="1"/>
            </p:cNvSpPr>
            <p:nvPr/>
          </p:nvSpPr>
          <p:spPr bwMode="auto">
            <a:xfrm>
              <a:off x="1085" y="743"/>
              <a:ext cx="4406" cy="57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5" name="Text Box 6"/>
            <p:cNvSpPr txBox="1">
              <a:spLocks noChangeArrowheads="1"/>
            </p:cNvSpPr>
            <p:nvPr/>
          </p:nvSpPr>
          <p:spPr bwMode="auto">
            <a:xfrm>
              <a:off x="1286" y="723"/>
              <a:ext cx="67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Raise</a:t>
              </a:r>
            </a:p>
            <a:p>
              <a:pPr eaLnBrk="1" hangingPunct="1"/>
              <a:r>
                <a:rPr lang="en-US" sz="1600"/>
                <a:t>Barriers</a:t>
              </a:r>
            </a:p>
            <a:p>
              <a:pPr eaLnBrk="1" hangingPunct="1"/>
              <a:r>
                <a:rPr lang="en-US" sz="1600"/>
                <a:t>to Entry</a:t>
              </a:r>
              <a:endParaRPr lang="en-US" sz="1600">
                <a:latin typeface="Arial Black" pitchFamily="34" charset="0"/>
              </a:endParaRPr>
            </a:p>
          </p:txBody>
        </p:sp>
        <p:sp>
          <p:nvSpPr>
            <p:cNvPr id="19466" name="Text Box 7"/>
            <p:cNvSpPr txBox="1">
              <a:spLocks noChangeArrowheads="1"/>
            </p:cNvSpPr>
            <p:nvPr/>
          </p:nvSpPr>
          <p:spPr bwMode="auto">
            <a:xfrm>
              <a:off x="2721" y="697"/>
              <a:ext cx="917"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Build a</a:t>
              </a:r>
            </a:p>
            <a:p>
              <a:pPr eaLnBrk="1" hangingPunct="1"/>
              <a:r>
                <a:rPr lang="en-US" sz="1600"/>
                <a:t>Strategic IT</a:t>
              </a:r>
            </a:p>
            <a:p>
              <a:pPr eaLnBrk="1" hangingPunct="1"/>
              <a:r>
                <a:rPr lang="en-US" sz="1600"/>
                <a:t>Platform</a:t>
              </a:r>
              <a:endParaRPr lang="en-US" sz="1600">
                <a:latin typeface="Arial Black" pitchFamily="34" charset="0"/>
              </a:endParaRPr>
            </a:p>
          </p:txBody>
        </p:sp>
        <p:sp>
          <p:nvSpPr>
            <p:cNvPr id="19467" name="Text Box 8"/>
            <p:cNvSpPr txBox="1">
              <a:spLocks noChangeArrowheads="1"/>
            </p:cNvSpPr>
            <p:nvPr/>
          </p:nvSpPr>
          <p:spPr bwMode="auto">
            <a:xfrm>
              <a:off x="4069" y="688"/>
              <a:ext cx="128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Build a </a:t>
              </a:r>
            </a:p>
            <a:p>
              <a:pPr eaLnBrk="1" hangingPunct="1"/>
              <a:r>
                <a:rPr lang="en-US" sz="1600"/>
                <a:t>Strategic </a:t>
              </a:r>
            </a:p>
            <a:p>
              <a:pPr eaLnBrk="1" hangingPunct="1"/>
              <a:r>
                <a:rPr lang="en-US" sz="1600"/>
                <a:t>Information Base</a:t>
              </a:r>
              <a:endParaRPr lang="en-US" sz="1600">
                <a:latin typeface="Arial Black" pitchFamily="34" charset="0"/>
              </a:endParaRPr>
            </a:p>
          </p:txBody>
        </p:sp>
        <p:sp>
          <p:nvSpPr>
            <p:cNvPr id="19468" name="AutoShape 9"/>
            <p:cNvSpPr>
              <a:spLocks noChangeArrowheads="1"/>
            </p:cNvSpPr>
            <p:nvPr/>
          </p:nvSpPr>
          <p:spPr bwMode="auto">
            <a:xfrm>
              <a:off x="3456" y="1570"/>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9" name="Text Box 10"/>
            <p:cNvSpPr txBox="1">
              <a:spLocks noChangeArrowheads="1"/>
            </p:cNvSpPr>
            <p:nvPr/>
          </p:nvSpPr>
          <p:spPr bwMode="auto">
            <a:xfrm>
              <a:off x="1161" y="1616"/>
              <a:ext cx="1145"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Increase  amount of investment or complexity of IT needed to compete</a:t>
              </a:r>
              <a:endParaRPr lang="en-US" sz="1600">
                <a:solidFill>
                  <a:schemeClr val="bg1"/>
                </a:solidFill>
                <a:latin typeface="Times New Roman" pitchFamily="18" charset="0"/>
              </a:endParaRPr>
            </a:p>
          </p:txBody>
        </p:sp>
        <p:sp>
          <p:nvSpPr>
            <p:cNvPr id="19470" name="Text Box 11"/>
            <p:cNvSpPr txBox="1">
              <a:spLocks noChangeArrowheads="1"/>
            </p:cNvSpPr>
            <p:nvPr/>
          </p:nvSpPr>
          <p:spPr bwMode="auto">
            <a:xfrm>
              <a:off x="4013" y="1615"/>
              <a:ext cx="1347"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provide information  to support firm’s competitive strategy</a:t>
              </a:r>
              <a:endParaRPr lang="en-US" sz="1600">
                <a:solidFill>
                  <a:schemeClr val="bg1"/>
                </a:solidFill>
                <a:latin typeface="Times New Roman" pitchFamily="18" charset="0"/>
              </a:endParaRPr>
            </a:p>
          </p:txBody>
        </p:sp>
        <p:sp>
          <p:nvSpPr>
            <p:cNvPr id="19471" name="AutoShape 12"/>
            <p:cNvSpPr>
              <a:spLocks noChangeArrowheads="1"/>
            </p:cNvSpPr>
            <p:nvPr/>
          </p:nvSpPr>
          <p:spPr bwMode="auto">
            <a:xfrm>
              <a:off x="2025" y="1591"/>
              <a:ext cx="2306" cy="1773"/>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72" name="Text Box 13"/>
            <p:cNvSpPr txBox="1">
              <a:spLocks noChangeArrowheads="1"/>
            </p:cNvSpPr>
            <p:nvPr/>
          </p:nvSpPr>
          <p:spPr bwMode="auto">
            <a:xfrm>
              <a:off x="2599" y="1665"/>
              <a:ext cx="1165"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Leverage investment in IS resources from operational uses to strategic uses</a:t>
              </a:r>
              <a:endParaRPr lang="en-US" sz="1600">
                <a:solidFill>
                  <a:schemeClr val="bg1"/>
                </a:solidFill>
                <a:latin typeface="Times New Roman" pitchFamily="18" charset="0"/>
              </a:endParaRPr>
            </a:p>
          </p:txBody>
        </p:sp>
        <p:sp>
          <p:nvSpPr>
            <p:cNvPr id="19473" name="Rectangle 14"/>
            <p:cNvSpPr>
              <a:spLocks noChangeArrowheads="1"/>
            </p:cNvSpPr>
            <p:nvPr/>
          </p:nvSpPr>
          <p:spPr bwMode="auto">
            <a:xfrm>
              <a:off x="1105" y="3354"/>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74" name="Text Box 15"/>
            <p:cNvSpPr txBox="1">
              <a:spLocks noChangeArrowheads="1"/>
            </p:cNvSpPr>
            <p:nvPr/>
          </p:nvSpPr>
          <p:spPr bwMode="auto">
            <a:xfrm>
              <a:off x="1219" y="3439"/>
              <a:ext cx="102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Increase</a:t>
              </a:r>
            </a:p>
            <a:p>
              <a:pPr eaLnBrk="1" hangingPunct="1"/>
              <a:r>
                <a:rPr lang="en-US" sz="1600"/>
                <a:t>Market Share</a:t>
              </a:r>
            </a:p>
          </p:txBody>
        </p:sp>
        <p:sp>
          <p:nvSpPr>
            <p:cNvPr id="19475" name="Text Box 16"/>
            <p:cNvSpPr txBox="1">
              <a:spLocks noChangeArrowheads="1"/>
            </p:cNvSpPr>
            <p:nvPr/>
          </p:nvSpPr>
          <p:spPr bwMode="auto">
            <a:xfrm>
              <a:off x="2535" y="3305"/>
              <a:ext cx="1039"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Create New</a:t>
              </a:r>
            </a:p>
            <a:p>
              <a:pPr eaLnBrk="1" hangingPunct="1"/>
              <a:r>
                <a:rPr lang="en-US" sz="1600"/>
                <a:t>Business </a:t>
              </a:r>
            </a:p>
            <a:p>
              <a:pPr eaLnBrk="1" hangingPunct="1"/>
              <a:r>
                <a:rPr lang="en-US" sz="1600"/>
                <a:t>Opportunities</a:t>
              </a:r>
            </a:p>
          </p:txBody>
        </p:sp>
        <p:sp>
          <p:nvSpPr>
            <p:cNvPr id="19476" name="Text Box 17"/>
            <p:cNvSpPr txBox="1">
              <a:spLocks noChangeArrowheads="1"/>
            </p:cNvSpPr>
            <p:nvPr/>
          </p:nvSpPr>
          <p:spPr bwMode="auto">
            <a:xfrm>
              <a:off x="4050" y="3307"/>
              <a:ext cx="1143"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Enhance</a:t>
              </a:r>
            </a:p>
            <a:p>
              <a:pPr eaLnBrk="1" hangingPunct="1"/>
              <a:r>
                <a:rPr lang="en-US" sz="1600"/>
                <a:t>Organizational </a:t>
              </a:r>
            </a:p>
            <a:p>
              <a:pPr eaLnBrk="1" hangingPunct="1"/>
              <a:r>
                <a:rPr lang="en-US" sz="1600"/>
                <a:t>Collaboration</a:t>
              </a:r>
            </a:p>
          </p:txBody>
        </p:sp>
        <p:sp>
          <p:nvSpPr>
            <p:cNvPr id="19477" name="Text Box 18"/>
            <p:cNvSpPr txBox="1">
              <a:spLocks noChangeArrowheads="1"/>
            </p:cNvSpPr>
            <p:nvPr/>
          </p:nvSpPr>
          <p:spPr bwMode="auto">
            <a:xfrm>
              <a:off x="0" y="929"/>
              <a:ext cx="103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Strategy</a:t>
              </a:r>
            </a:p>
          </p:txBody>
        </p:sp>
        <p:sp>
          <p:nvSpPr>
            <p:cNvPr id="19478" name="Text Box 19"/>
            <p:cNvSpPr txBox="1">
              <a:spLocks noChangeArrowheads="1"/>
            </p:cNvSpPr>
            <p:nvPr/>
          </p:nvSpPr>
          <p:spPr bwMode="auto">
            <a:xfrm>
              <a:off x="125" y="1608"/>
              <a:ext cx="87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IT Role</a:t>
              </a:r>
              <a:endParaRPr lang="en-US" sz="2000">
                <a:latin typeface="Times New Roman" pitchFamily="18" charset="0"/>
              </a:endParaRPr>
            </a:p>
          </p:txBody>
        </p:sp>
        <p:sp>
          <p:nvSpPr>
            <p:cNvPr id="19479" name="Text Box 20"/>
            <p:cNvSpPr txBox="1">
              <a:spLocks noChangeArrowheads="1"/>
            </p:cNvSpPr>
            <p:nvPr/>
          </p:nvSpPr>
          <p:spPr bwMode="auto">
            <a:xfrm>
              <a:off x="0" y="3443"/>
              <a:ext cx="107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Outcome</a:t>
              </a:r>
            </a:p>
          </p:txBody>
        </p:sp>
      </p:grpSp>
    </p:spTree>
    <p:extLst>
      <p:ext uri="{BB962C8B-B14F-4D97-AF65-F5344CB8AC3E}">
        <p14:creationId xmlns:p14="http://schemas.microsoft.com/office/powerpoint/2010/main" val="69001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normAutofit lnSpcReduction="10000"/>
          </a:bodyPr>
          <a:lstStyle/>
          <a:p>
            <a:r>
              <a:rPr lang="en-US" dirty="0"/>
              <a:t>Definition of ICT, IS, IT </a:t>
            </a:r>
          </a:p>
          <a:p>
            <a:r>
              <a:rPr lang="en-GB" sz="5400" u="sng" dirty="0">
                <a:effectLst>
                  <a:outerShdw blurRad="38100" dist="38100" dir="2700000" algn="tl">
                    <a:srgbClr val="000000">
                      <a:alpha val="43137"/>
                    </a:srgbClr>
                  </a:outerShdw>
                </a:effectLst>
              </a:rPr>
              <a:t>Data and Information</a:t>
            </a:r>
          </a:p>
          <a:p>
            <a:r>
              <a:rPr lang="en-GB" dirty="0"/>
              <a:t>Data Processing</a:t>
            </a:r>
          </a:p>
          <a:p>
            <a:r>
              <a:rPr lang="en-US" dirty="0"/>
              <a:t>Digital Literacy and Digital Citizenship</a:t>
            </a:r>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44693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Data defined</a:t>
            </a:r>
          </a:p>
        </p:txBody>
      </p:sp>
      <p:sp>
        <p:nvSpPr>
          <p:cNvPr id="7171" name="Content Placeholder 2"/>
          <p:cNvSpPr>
            <a:spLocks noGrp="1"/>
          </p:cNvSpPr>
          <p:nvPr>
            <p:ph idx="1"/>
          </p:nvPr>
        </p:nvSpPr>
        <p:spPr/>
        <p:txBody>
          <a:bodyPr>
            <a:normAutofit fontScale="77500" lnSpcReduction="20000"/>
          </a:bodyPr>
          <a:lstStyle/>
          <a:p>
            <a:pPr algn="just">
              <a:defRPr/>
            </a:pPr>
            <a:r>
              <a:rPr lang="en-US" sz="2550" dirty="0"/>
              <a:t> Data are raw facts, unprocessed facts or observations, typically about physical phenomena or business transactions. </a:t>
            </a:r>
          </a:p>
          <a:p>
            <a:pPr algn="just">
              <a:defRPr/>
            </a:pPr>
            <a:r>
              <a:rPr lang="en-US" sz="2550" dirty="0"/>
              <a:t>Data can be stored, transmitted, and presented in an infinite variety of forms and formats, including numeric, alphabetic, alphanumeric, image, audio, video and electronic pulses etc. </a:t>
            </a:r>
          </a:p>
          <a:p>
            <a:pPr algn="just">
              <a:defRPr/>
            </a:pPr>
            <a:r>
              <a:rPr lang="en-US" sz="2550" dirty="0"/>
              <a:t>Examples of data might include; registration numbers of students at MUBS, account balances of a company’s debtors </a:t>
            </a:r>
            <a:r>
              <a:rPr lang="en-US" sz="2550" dirty="0" err="1"/>
              <a:t>etc</a:t>
            </a:r>
            <a:endParaRPr lang="en-US" sz="3000" dirty="0"/>
          </a:p>
        </p:txBody>
      </p:sp>
      <p:sp>
        <p:nvSpPr>
          <p:cNvPr id="2048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2A473A1-D583-4C88-B94B-CE229B5D7E3D}" type="datetime2">
              <a:rPr lang="en-US" altLang="en-US" sz="1400" smtClean="0"/>
              <a:pPr/>
              <a:t>Thursday, September 4, 2025</a:t>
            </a:fld>
            <a:endParaRPr lang="en-US" altLang="en-US" sz="1400"/>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5071480-A9AA-4AED-9235-EF3FC7069D11}" type="slidenum">
              <a:rPr lang="en-US" altLang="en-US" sz="1400" smtClean="0"/>
              <a:pPr/>
              <a:t>17</a:t>
            </a:fld>
            <a:endParaRPr lang="en-US" altLang="en-US" sz="1400"/>
          </a:p>
        </p:txBody>
      </p:sp>
    </p:spTree>
    <p:extLst>
      <p:ext uri="{BB962C8B-B14F-4D97-AF65-F5344CB8AC3E}">
        <p14:creationId xmlns:p14="http://schemas.microsoft.com/office/powerpoint/2010/main" val="302148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Why Data is Critical</a:t>
            </a:r>
          </a:p>
        </p:txBody>
      </p:sp>
      <p:sp>
        <p:nvSpPr>
          <p:cNvPr id="14339" name="Content Placeholder 2"/>
          <p:cNvSpPr>
            <a:spLocks noGrp="1"/>
          </p:cNvSpPr>
          <p:nvPr>
            <p:ph idx="1"/>
          </p:nvPr>
        </p:nvSpPr>
        <p:spPr/>
        <p:txBody>
          <a:bodyPr>
            <a:normAutofit fontScale="85000" lnSpcReduction="20000"/>
          </a:bodyPr>
          <a:lstStyle/>
          <a:p>
            <a:pPr algn="just">
              <a:defRPr/>
            </a:pPr>
            <a:r>
              <a:rPr lang="en-US" altLang="en-US" sz="2800" dirty="0"/>
              <a:t>TPS for gathering about internal operations and corporate data bases to </a:t>
            </a:r>
            <a:r>
              <a:rPr lang="en-US" altLang="en-US" sz="2800" dirty="0">
                <a:effectLst>
                  <a:outerShdw blurRad="38100" dist="38100" dir="2700000" algn="tl">
                    <a:srgbClr val="000000">
                      <a:alpha val="43137"/>
                    </a:srgbClr>
                  </a:outerShdw>
                </a:effectLst>
              </a:rPr>
              <a:t>support planning and control activities.</a:t>
            </a:r>
          </a:p>
          <a:p>
            <a:pPr algn="just">
              <a:defRPr/>
            </a:pPr>
            <a:r>
              <a:rPr lang="en-US" altLang="en-US" sz="2800" dirty="0"/>
              <a:t>Data and information about each transaction has to be recorded so that the </a:t>
            </a:r>
            <a:r>
              <a:rPr lang="en-US" altLang="en-US" sz="2800" dirty="0">
                <a:effectLst>
                  <a:outerShdw blurRad="38100" dist="38100" dir="2700000" algn="tl">
                    <a:srgbClr val="000000">
                      <a:alpha val="43137"/>
                    </a:srgbClr>
                  </a:outerShdw>
                </a:effectLst>
              </a:rPr>
              <a:t>business can be properly managed</a:t>
            </a:r>
            <a:r>
              <a:rPr lang="en-US" altLang="en-US" sz="2800" dirty="0"/>
              <a:t>.</a:t>
            </a:r>
          </a:p>
          <a:p>
            <a:pPr algn="just">
              <a:defRPr/>
            </a:pPr>
            <a:r>
              <a:rPr lang="en-US" altLang="en-US" sz="2800" dirty="0"/>
              <a:t>At the planning stage, data and information is important as a key ingredient in </a:t>
            </a:r>
            <a:r>
              <a:rPr lang="en-US" altLang="en-US" sz="2800" dirty="0">
                <a:effectLst>
                  <a:outerShdw blurRad="38100" dist="38100" dir="2700000" algn="tl">
                    <a:srgbClr val="000000">
                      <a:alpha val="43137"/>
                    </a:srgbClr>
                  </a:outerShdw>
                </a:effectLst>
              </a:rPr>
              <a:t>decision making. </a:t>
            </a:r>
          </a:p>
          <a:p>
            <a:pPr>
              <a:defRPr/>
            </a:pPr>
            <a:endParaRPr lang="en-US" altLang="en-US" dirty="0"/>
          </a:p>
        </p:txBody>
      </p:sp>
      <p:sp>
        <p:nvSpPr>
          <p:cNvPr id="2150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FCF119-5973-470F-9B64-9C388D32E317}" type="datetime2">
              <a:rPr lang="en-US" altLang="en-US" sz="1400" smtClean="0"/>
              <a:pPr/>
              <a:t>Thursday, September 4, 2025</a:t>
            </a:fld>
            <a:endParaRPr lang="en-US" altLang="en-US" sz="1400"/>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FE094C-C39B-4534-98FC-099411E353A8}" type="slidenum">
              <a:rPr lang="en-US" altLang="en-US" sz="1400" smtClean="0"/>
              <a:pPr/>
              <a:t>18</a:t>
            </a:fld>
            <a:endParaRPr lang="en-US" altLang="en-US" sz="1400"/>
          </a:p>
        </p:txBody>
      </p:sp>
    </p:spTree>
    <p:extLst>
      <p:ext uri="{BB962C8B-B14F-4D97-AF65-F5344CB8AC3E}">
        <p14:creationId xmlns:p14="http://schemas.microsoft.com/office/powerpoint/2010/main" val="332440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Cont’ Why Data is Critical</a:t>
            </a:r>
          </a:p>
        </p:txBody>
      </p:sp>
      <p:sp>
        <p:nvSpPr>
          <p:cNvPr id="15363" name="Content Placeholder 2"/>
          <p:cNvSpPr>
            <a:spLocks noGrp="1"/>
          </p:cNvSpPr>
          <p:nvPr>
            <p:ph idx="1"/>
          </p:nvPr>
        </p:nvSpPr>
        <p:spPr/>
        <p:txBody>
          <a:bodyPr>
            <a:normAutofit fontScale="77500" lnSpcReduction="20000"/>
          </a:bodyPr>
          <a:lstStyle/>
          <a:p>
            <a:pPr algn="just">
              <a:defRPr/>
            </a:pPr>
            <a:r>
              <a:rPr lang="en-US" altLang="en-US" sz="3000" dirty="0"/>
              <a:t>Organizations engage in EDI. These data become input to the TPS and may be used to </a:t>
            </a:r>
            <a:r>
              <a:rPr lang="en-US" altLang="en-US" sz="3000" dirty="0">
                <a:effectLst>
                  <a:outerShdw blurRad="38100" dist="38100" dir="2700000" algn="tl">
                    <a:srgbClr val="000000">
                      <a:alpha val="43137"/>
                    </a:srgbClr>
                  </a:outerShdw>
                </a:effectLst>
              </a:rPr>
              <a:t>update corporate databases</a:t>
            </a:r>
            <a:r>
              <a:rPr lang="en-US" altLang="en-US" sz="3000" dirty="0"/>
              <a:t>.</a:t>
            </a:r>
          </a:p>
          <a:p>
            <a:pPr algn="just">
              <a:defRPr/>
            </a:pPr>
            <a:r>
              <a:rPr lang="en-US" altLang="en-US" sz="3000" dirty="0"/>
              <a:t>Data is used as the main way of </a:t>
            </a:r>
            <a:r>
              <a:rPr lang="en-US" altLang="en-US" sz="3000" dirty="0">
                <a:effectLst>
                  <a:outerShdw blurRad="38100" dist="38100" dir="2700000" algn="tl">
                    <a:srgbClr val="000000">
                      <a:alpha val="43137"/>
                    </a:srgbClr>
                  </a:outerShdw>
                </a:effectLst>
              </a:rPr>
              <a:t>measuring performance </a:t>
            </a:r>
            <a:r>
              <a:rPr lang="en-US" altLang="en-US" sz="3000" dirty="0"/>
              <a:t>in order for a business to succeed.</a:t>
            </a:r>
          </a:p>
          <a:p>
            <a:pPr algn="just">
              <a:defRPr/>
            </a:pPr>
            <a:r>
              <a:rPr lang="en-US" altLang="en-US" sz="3000" dirty="0"/>
              <a:t>In order to </a:t>
            </a:r>
            <a:r>
              <a:rPr lang="en-US" altLang="en-US" sz="3000" dirty="0">
                <a:effectLst>
                  <a:outerShdw blurRad="38100" dist="38100" dir="2700000" algn="tl">
                    <a:srgbClr val="000000">
                      <a:alpha val="43137"/>
                    </a:srgbClr>
                  </a:outerShdw>
                </a:effectLst>
              </a:rPr>
              <a:t>monitor progress </a:t>
            </a:r>
            <a:r>
              <a:rPr lang="en-US" altLang="en-US" sz="3000" dirty="0"/>
              <a:t>against the plan and control resources, we need data.</a:t>
            </a:r>
          </a:p>
          <a:p>
            <a:pPr>
              <a:defRPr/>
            </a:pPr>
            <a:endParaRPr lang="en-US" altLang="en-US" sz="3000" dirty="0"/>
          </a:p>
        </p:txBody>
      </p:sp>
      <p:sp>
        <p:nvSpPr>
          <p:cNvPr id="2253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E6C50D2-E11D-47CA-AF8D-EED886075569}" type="datetime2">
              <a:rPr lang="en-US" altLang="en-US" sz="1400" smtClean="0"/>
              <a:pPr/>
              <a:t>Thursday, September 4, 2025</a:t>
            </a:fld>
            <a:endParaRPr lang="en-US" altLang="en-US" sz="1400"/>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A4CEEDA-2F69-44BF-8262-9A335058A3B2}" type="slidenum">
              <a:rPr lang="en-US" altLang="en-US" sz="1400" smtClean="0"/>
              <a:pPr/>
              <a:t>19</a:t>
            </a:fld>
            <a:endParaRPr lang="en-US" altLang="en-US" sz="1400"/>
          </a:p>
        </p:txBody>
      </p:sp>
    </p:spTree>
    <p:extLst>
      <p:ext uri="{BB962C8B-B14F-4D97-AF65-F5344CB8AC3E}">
        <p14:creationId xmlns:p14="http://schemas.microsoft.com/office/powerpoint/2010/main" val="163729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p:txBody>
          <a:bodyPr/>
          <a:lstStyle/>
          <a:p>
            <a:pPr marL="624078" indent="-514350">
              <a:buFont typeface="+mj-lt"/>
              <a:buAutoNum type="arabicPeriod"/>
            </a:pPr>
            <a:r>
              <a:rPr lang="en-US" dirty="0"/>
              <a:t>Introduction to ICT and Key Concepts</a:t>
            </a:r>
          </a:p>
          <a:p>
            <a:pPr marL="624078" indent="-514350">
              <a:buFont typeface="+mj-lt"/>
              <a:buAutoNum type="arabicPeriod"/>
            </a:pPr>
            <a:r>
              <a:rPr lang="en-US" dirty="0"/>
              <a:t>ICT business Trends</a:t>
            </a:r>
          </a:p>
          <a:p>
            <a:pPr marL="624078" indent="-514350">
              <a:buFont typeface="+mj-lt"/>
              <a:buAutoNum type="arabicPeriod"/>
            </a:pPr>
            <a:r>
              <a:rPr lang="en-US" dirty="0"/>
              <a:t>ICT Hardware Components</a:t>
            </a:r>
          </a:p>
          <a:p>
            <a:pPr marL="624078" indent="-514350">
              <a:buFont typeface="+mj-lt"/>
              <a:buAutoNum type="arabicPeriod"/>
            </a:pPr>
            <a:r>
              <a:rPr lang="en-US" dirty="0"/>
              <a:t>ICT Software Components</a:t>
            </a:r>
          </a:p>
          <a:p>
            <a:pPr marL="624078" indent="-514350">
              <a:buFont typeface="+mj-lt"/>
              <a:buAutoNum type="arabicPeriod"/>
            </a:pPr>
            <a:r>
              <a:rPr lang="en-US" dirty="0"/>
              <a:t>Systems theory</a:t>
            </a:r>
          </a:p>
          <a:p>
            <a:pPr marL="624078" indent="-514350">
              <a:buFont typeface="+mj-lt"/>
              <a:buAutoNum type="arabicPeriod"/>
            </a:pPr>
            <a:r>
              <a:rPr lang="en-US" dirty="0"/>
              <a:t>The Internet</a:t>
            </a:r>
          </a:p>
          <a:p>
            <a:pPr marL="624078" indent="-514350">
              <a:buFont typeface="+mj-lt"/>
              <a:buAutoNum type="arabicPeriod"/>
            </a:pPr>
            <a:endParaRPr lang="en-US" dirty="0"/>
          </a:p>
        </p:txBody>
      </p:sp>
    </p:spTree>
    <p:extLst>
      <p:ext uri="{BB962C8B-B14F-4D97-AF65-F5344CB8AC3E}">
        <p14:creationId xmlns:p14="http://schemas.microsoft.com/office/powerpoint/2010/main" val="384012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dirty="0"/>
              <a:t>Information defined</a:t>
            </a:r>
          </a:p>
        </p:txBody>
      </p:sp>
      <p:sp>
        <p:nvSpPr>
          <p:cNvPr id="9219" name="Content Placeholder 2"/>
          <p:cNvSpPr>
            <a:spLocks noGrp="1"/>
          </p:cNvSpPr>
          <p:nvPr>
            <p:ph idx="1"/>
          </p:nvPr>
        </p:nvSpPr>
        <p:spPr>
          <a:xfrm>
            <a:off x="381000" y="2133600"/>
            <a:ext cx="8574088" cy="4535488"/>
          </a:xfrm>
        </p:spPr>
        <p:txBody>
          <a:bodyPr/>
          <a:lstStyle/>
          <a:p>
            <a:pPr algn="just">
              <a:defRPr/>
            </a:pPr>
            <a:r>
              <a:rPr lang="en-US" altLang="en-US" sz="2500" dirty="0"/>
              <a:t>Information can be defined as </a:t>
            </a:r>
            <a:r>
              <a:rPr lang="en-US" altLang="en-US" sz="2500" dirty="0">
                <a:effectLst>
                  <a:outerShdw blurRad="38100" dist="38100" dir="2700000" algn="tl">
                    <a:srgbClr val="000000">
                      <a:alpha val="43137"/>
                    </a:srgbClr>
                  </a:outerShdw>
                </a:effectLst>
              </a:rPr>
              <a:t>data that have been converted into meaningful and useful context for specific end users</a:t>
            </a:r>
            <a:r>
              <a:rPr lang="en-US" altLang="en-US" sz="2500" dirty="0"/>
              <a:t>. </a:t>
            </a:r>
          </a:p>
          <a:p>
            <a:pPr algn="just">
              <a:defRPr/>
            </a:pPr>
            <a:r>
              <a:rPr lang="en-US" altLang="en-US" sz="2500" dirty="0">
                <a:effectLst>
                  <a:outerShdw blurRad="38100" dist="38100" dir="2700000" algn="tl">
                    <a:srgbClr val="000000">
                      <a:alpha val="43137"/>
                    </a:srgbClr>
                  </a:outerShdw>
                </a:effectLst>
              </a:rPr>
              <a:t>It is processed data which has been placed in a context that gives it value for specific end users. </a:t>
            </a:r>
          </a:p>
          <a:p>
            <a:pPr algn="just">
              <a:defRPr/>
            </a:pPr>
            <a:r>
              <a:rPr lang="en-US" sz="2500" dirty="0"/>
              <a:t>Data are raw facts, unprocessed facts or observations, typically about physical phenomena or business transactions.</a:t>
            </a:r>
            <a:endParaRPr lang="en-US" altLang="en-US" sz="2500" dirty="0"/>
          </a:p>
          <a:p>
            <a:pPr algn="just">
              <a:defRPr/>
            </a:pPr>
            <a:r>
              <a:rPr lang="en-US" altLang="en-US" sz="2500" i="1" dirty="0">
                <a:solidFill>
                  <a:srgbClr val="FF0000"/>
                </a:solidFill>
                <a:effectLst>
                  <a:outerShdw blurRad="38100" dist="38100" dir="2700000" algn="tl">
                    <a:srgbClr val="000000">
                      <a:alpha val="43137"/>
                    </a:srgbClr>
                  </a:outerShdw>
                </a:effectLst>
              </a:rPr>
              <a:t>Examples of data and information in business/Office environment.</a:t>
            </a:r>
          </a:p>
          <a:p>
            <a:pPr algn="just">
              <a:defRP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11D4011-CF3E-4ADC-8CB2-8506A9948430}" type="datetime2">
              <a:rPr lang="en-US" altLang="en-US" sz="1400" smtClean="0"/>
              <a:pPr/>
              <a:t>Thursday, September 4, 2025</a:t>
            </a:fld>
            <a:endParaRPr lang="en-US" altLang="en-US" sz="1400"/>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60BBE5E-FDFC-4BD4-AC7F-9B7C27630247}" type="slidenum">
              <a:rPr lang="en-US" altLang="en-US" sz="1400" smtClean="0"/>
              <a:pPr/>
              <a:t>20</a:t>
            </a:fld>
            <a:endParaRPr lang="en-US" altLang="en-US" sz="1400"/>
          </a:p>
        </p:txBody>
      </p:sp>
    </p:spTree>
    <p:extLst>
      <p:ext uri="{BB962C8B-B14F-4D97-AF65-F5344CB8AC3E}">
        <p14:creationId xmlns:p14="http://schemas.microsoft.com/office/powerpoint/2010/main" val="199669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lgn="ctr"/>
            <a:r>
              <a:rPr lang="en-US" altLang="en-US" sz="3000" dirty="0"/>
              <a:t>Information Products &amp; Information Quality</a:t>
            </a:r>
          </a:p>
        </p:txBody>
      </p:sp>
      <p:sp>
        <p:nvSpPr>
          <p:cNvPr id="35843" name="Content Placeholder 2"/>
          <p:cNvSpPr>
            <a:spLocks noGrp="1"/>
          </p:cNvSpPr>
          <p:nvPr>
            <p:ph idx="1"/>
          </p:nvPr>
        </p:nvSpPr>
        <p:spPr/>
        <p:txBody>
          <a:bodyPr>
            <a:normAutofit fontScale="85000" lnSpcReduction="10000"/>
          </a:bodyPr>
          <a:lstStyle/>
          <a:p>
            <a:pPr algn="just"/>
            <a:r>
              <a:rPr lang="en-US" altLang="en-US" sz="2800" b="1" dirty="0"/>
              <a:t>Information product:</a:t>
            </a:r>
            <a:r>
              <a:rPr lang="en-US" altLang="en-US" sz="2800" dirty="0"/>
              <a:t> Information product is the degree to which information has the appropriate information that is useful for users e.g. messages, reports, forms, &amp; graphic images.</a:t>
            </a:r>
          </a:p>
          <a:p>
            <a:pPr algn="just"/>
            <a:r>
              <a:rPr lang="en-US" altLang="en-US" sz="2800" b="1" dirty="0"/>
              <a:t>Information quality:</a:t>
            </a:r>
            <a:r>
              <a:rPr lang="en-US" altLang="en-US" sz="2800" dirty="0"/>
              <a:t> Information quality is the degree to which information has content, form, and time characteristics that gives it value to specific end users. </a:t>
            </a:r>
          </a:p>
          <a:p>
            <a:endParaRPr lang="en-US" altLang="en-US" dirty="0"/>
          </a:p>
        </p:txBody>
      </p:sp>
      <p:sp>
        <p:nvSpPr>
          <p:cNvPr id="358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8F6C45C-C723-4241-BAF8-3A5C0143C528}" type="datetime2">
              <a:rPr lang="en-US" altLang="en-US" sz="1400" smtClean="0"/>
              <a:pPr/>
              <a:t>Thursday, September 4, 2025</a:t>
            </a:fld>
            <a:endParaRPr lang="en-US" altLang="en-US" sz="1400"/>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CE30ACB-3761-47CE-A2A6-19E7D9312C55}" type="slidenum">
              <a:rPr lang="en-US" altLang="en-US" sz="1400" smtClean="0"/>
              <a:pPr/>
              <a:t>21</a:t>
            </a:fld>
            <a:endParaRPr lang="en-US" altLang="en-US" sz="1400"/>
          </a:p>
        </p:txBody>
      </p:sp>
    </p:spTree>
    <p:extLst>
      <p:ext uri="{BB962C8B-B14F-4D97-AF65-F5344CB8AC3E}">
        <p14:creationId xmlns:p14="http://schemas.microsoft.com/office/powerpoint/2010/main" val="385138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sz="3000" dirty="0"/>
              <a:t>Characteristics/Attributes of Information</a:t>
            </a:r>
          </a:p>
        </p:txBody>
      </p:sp>
      <p:sp>
        <p:nvSpPr>
          <p:cNvPr id="36867" name="Content Placeholder 2"/>
          <p:cNvSpPr>
            <a:spLocks noGrp="1"/>
          </p:cNvSpPr>
          <p:nvPr>
            <p:ph idx="1"/>
          </p:nvPr>
        </p:nvSpPr>
        <p:spPr/>
        <p:txBody>
          <a:bodyPr/>
          <a:lstStyle/>
          <a:p>
            <a:pPr algn="just"/>
            <a:r>
              <a:rPr lang="en-US" altLang="en-US" b="1" dirty="0"/>
              <a:t>Time Dimension: </a:t>
            </a:r>
            <a:r>
              <a:rPr lang="en-US" altLang="en-US" dirty="0"/>
              <a:t>Timeliness; currency; frequency </a:t>
            </a:r>
          </a:p>
          <a:p>
            <a:pPr algn="just"/>
            <a:r>
              <a:rPr lang="en-US" altLang="en-US" b="1" dirty="0"/>
              <a:t>Content Dimension: </a:t>
            </a:r>
            <a:r>
              <a:rPr lang="en-US" altLang="en-US" dirty="0"/>
              <a:t>accuracy; relevance; completeness; auditability; conciseness </a:t>
            </a:r>
          </a:p>
          <a:p>
            <a:pPr algn="just"/>
            <a:r>
              <a:rPr lang="en-US" altLang="en-US" b="1" dirty="0"/>
              <a:t>Form Dimension: </a:t>
            </a:r>
            <a:r>
              <a:rPr lang="en-US" altLang="en-US" dirty="0"/>
              <a:t>clarity; detail; order; presentation and media.</a:t>
            </a:r>
          </a:p>
          <a:p>
            <a:endParaRPr lang="en-US" altLang="en-US" dirty="0"/>
          </a:p>
        </p:txBody>
      </p:sp>
      <p:sp>
        <p:nvSpPr>
          <p:cNvPr id="3686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DF510A8-5E4A-423D-9DEA-DD768F59AAEF}" type="datetime2">
              <a:rPr lang="en-US" altLang="en-US" sz="1400" smtClean="0"/>
              <a:pPr/>
              <a:t>Thursday, September 4, 2025</a:t>
            </a:fld>
            <a:endParaRPr lang="en-US" altLang="en-US" sz="1400"/>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C2E2E23-5879-4C65-A3CD-910C8790D184}" type="slidenum">
              <a:rPr lang="en-US" altLang="en-US" sz="1400" smtClean="0"/>
              <a:pPr/>
              <a:t>22</a:t>
            </a:fld>
            <a:endParaRPr lang="en-US" altLang="en-US" sz="1400"/>
          </a:p>
        </p:txBody>
      </p:sp>
    </p:spTree>
    <p:extLst>
      <p:ext uri="{BB962C8B-B14F-4D97-AF65-F5344CB8AC3E}">
        <p14:creationId xmlns:p14="http://schemas.microsoft.com/office/powerpoint/2010/main" val="35138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43491" y="798973"/>
            <a:ext cx="6571343" cy="953627"/>
          </a:xfrm>
        </p:spPr>
        <p:txBody>
          <a:bodyPr>
            <a:normAutofit/>
          </a:bodyPr>
          <a:lstStyle/>
          <a:p>
            <a:pPr algn="ctr"/>
            <a:r>
              <a:rPr lang="en-US" altLang="en-US" sz="2800" dirty="0"/>
              <a:t>Elements/Aspects of Information Qualities of a good information.</a:t>
            </a:r>
          </a:p>
        </p:txBody>
      </p:sp>
      <p:sp>
        <p:nvSpPr>
          <p:cNvPr id="37891" name="Content Placeholder 2"/>
          <p:cNvSpPr>
            <a:spLocks noGrp="1"/>
          </p:cNvSpPr>
          <p:nvPr>
            <p:ph idx="1"/>
          </p:nvPr>
        </p:nvSpPr>
        <p:spPr>
          <a:xfrm>
            <a:off x="304800" y="1600200"/>
            <a:ext cx="8229600" cy="4233672"/>
          </a:xfrm>
        </p:spPr>
        <p:txBody>
          <a:bodyPr>
            <a:normAutofit lnSpcReduction="10000"/>
          </a:bodyPr>
          <a:lstStyle/>
          <a:p>
            <a:pPr algn="just"/>
            <a:r>
              <a:rPr lang="en-US" altLang="en-US" sz="2800" b="1" dirty="0"/>
              <a:t>Accurate for purpose</a:t>
            </a:r>
            <a:r>
              <a:rPr lang="en-US" altLang="en-US" sz="2800" dirty="0"/>
              <a:t>; managers rely on information to effectively manage their 'value-adding' activities and free of errors. </a:t>
            </a:r>
          </a:p>
          <a:p>
            <a:pPr algn="just"/>
            <a:r>
              <a:rPr lang="en-US" altLang="en-US" sz="2800" b="1" dirty="0"/>
              <a:t>Currency</a:t>
            </a:r>
            <a:r>
              <a:rPr lang="en-US" altLang="en-US" sz="2800" dirty="0"/>
              <a:t>, that is, information should be up-to-date when it is provided.</a:t>
            </a:r>
          </a:p>
          <a:p>
            <a:pPr algn="just"/>
            <a:r>
              <a:rPr lang="en-US" altLang="en-US" sz="2800" b="1" dirty="0"/>
              <a:t>Communicated in an appropriate channel</a:t>
            </a:r>
            <a:r>
              <a:rPr lang="en-US" altLang="en-US" sz="2800" dirty="0"/>
              <a:t>; for a manager to use information effectively it must be transmitted in the communication process. </a:t>
            </a:r>
          </a:p>
        </p:txBody>
      </p:sp>
      <p:sp>
        <p:nvSpPr>
          <p:cNvPr id="3789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A39DD91-93DE-41E7-87FA-7D7DF74AEC12}" type="datetime2">
              <a:rPr lang="en-US" altLang="en-US" sz="1400" smtClean="0"/>
              <a:pPr/>
              <a:t>Thursday, September 4, 2025</a:t>
            </a:fld>
            <a:endParaRPr lang="en-US" altLang="en-US" sz="1400"/>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7C840AE-6B82-493F-878D-9E82CDA7E92B}" type="slidenum">
              <a:rPr lang="en-US" altLang="en-US" sz="1400" smtClean="0"/>
              <a:pPr/>
              <a:t>23</a:t>
            </a:fld>
            <a:endParaRPr lang="en-US" altLang="en-US" sz="1400"/>
          </a:p>
        </p:txBody>
      </p:sp>
    </p:spTree>
    <p:extLst>
      <p:ext uri="{BB962C8B-B14F-4D97-AF65-F5344CB8AC3E}">
        <p14:creationId xmlns:p14="http://schemas.microsoft.com/office/powerpoint/2010/main" val="92325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Qualities </a:t>
            </a:r>
            <a:r>
              <a:rPr lang="en-US" altLang="en-US" dirty="0" err="1"/>
              <a:t>Cont</a:t>
            </a:r>
            <a:r>
              <a:rPr lang="en-US" altLang="en-US" dirty="0"/>
              <a:t>’</a:t>
            </a:r>
          </a:p>
        </p:txBody>
      </p:sp>
      <p:sp>
        <p:nvSpPr>
          <p:cNvPr id="38915" name="Content Placeholder 2"/>
          <p:cNvSpPr>
            <a:spLocks noGrp="1"/>
          </p:cNvSpPr>
          <p:nvPr>
            <p:ph idx="1"/>
          </p:nvPr>
        </p:nvSpPr>
        <p:spPr/>
        <p:txBody>
          <a:bodyPr>
            <a:normAutofit fontScale="85000" lnSpcReduction="20000"/>
          </a:bodyPr>
          <a:lstStyle/>
          <a:p>
            <a:pPr algn="just"/>
            <a:r>
              <a:rPr lang="en-US" altLang="en-US" sz="2800" b="1" dirty="0"/>
              <a:t>Understandable</a:t>
            </a:r>
            <a:r>
              <a:rPr lang="en-US" altLang="en-US" sz="2800" dirty="0"/>
              <a:t>; managers can only use information to good effect if they understand its purpose. </a:t>
            </a:r>
          </a:p>
          <a:p>
            <a:pPr algn="just"/>
            <a:r>
              <a:rPr lang="en-US" altLang="en-US" sz="2800" b="1" dirty="0"/>
              <a:t>Relevance for purpose</a:t>
            </a:r>
            <a:r>
              <a:rPr lang="en-US" altLang="en-US" sz="2800" dirty="0"/>
              <a:t>; information should always be relevant to the issue being considered. </a:t>
            </a:r>
          </a:p>
          <a:p>
            <a:pPr algn="just"/>
            <a:r>
              <a:rPr lang="en-US" altLang="en-US" sz="2800" b="1" dirty="0"/>
              <a:t>Auditability</a:t>
            </a:r>
            <a:r>
              <a:rPr lang="en-US" altLang="en-US" sz="2800" dirty="0"/>
              <a:t>; that is, auditability of data refers to the ability to verify the accuracy and completeness of the data. </a:t>
            </a:r>
          </a:p>
          <a:p>
            <a:pPr algn="just"/>
            <a:endParaRPr lang="en-US" altLang="en-US" dirty="0"/>
          </a:p>
          <a:p>
            <a:endParaRPr lang="en-US" altLang="en-US" dirty="0"/>
          </a:p>
        </p:txBody>
      </p:sp>
      <p:sp>
        <p:nvSpPr>
          <p:cNvPr id="389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3AAA842-5AC9-4405-B41C-E0767A6225FA}" type="datetime2">
              <a:rPr lang="en-US" altLang="en-US" sz="1400" smtClean="0"/>
              <a:pPr/>
              <a:t>Thursday, September 4, 2025</a:t>
            </a:fld>
            <a:endParaRPr lang="en-US" altLang="en-US" sz="1400"/>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D94300A-9B0A-437C-A19C-603C968B29F4}" type="slidenum">
              <a:rPr lang="en-US" altLang="en-US" sz="1400" smtClean="0"/>
              <a:pPr/>
              <a:t>24</a:t>
            </a:fld>
            <a:endParaRPr lang="en-US" altLang="en-US" sz="1400"/>
          </a:p>
        </p:txBody>
      </p:sp>
    </p:spTree>
    <p:extLst>
      <p:ext uri="{BB962C8B-B14F-4D97-AF65-F5344CB8AC3E}">
        <p14:creationId xmlns:p14="http://schemas.microsoft.com/office/powerpoint/2010/main" val="423589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Qualities Cont’</a:t>
            </a:r>
          </a:p>
        </p:txBody>
      </p:sp>
      <p:sp>
        <p:nvSpPr>
          <p:cNvPr id="39939" name="Content Placeholder 2"/>
          <p:cNvSpPr>
            <a:spLocks noGrp="1"/>
          </p:cNvSpPr>
          <p:nvPr>
            <p:ph idx="1"/>
          </p:nvPr>
        </p:nvSpPr>
        <p:spPr/>
        <p:txBody>
          <a:bodyPr>
            <a:normAutofit fontScale="77500" lnSpcReduction="20000"/>
          </a:bodyPr>
          <a:lstStyle/>
          <a:p>
            <a:pPr algn="just"/>
            <a:r>
              <a:rPr lang="en-US" altLang="en-US" sz="2800" b="1" dirty="0"/>
              <a:t>Timely</a:t>
            </a:r>
            <a:r>
              <a:rPr lang="en-US" altLang="en-US" sz="2800" dirty="0"/>
              <a:t>; for effective decisions to be taken, information needs to be reported to management on a timely basis. </a:t>
            </a:r>
          </a:p>
          <a:p>
            <a:pPr algn="just"/>
            <a:r>
              <a:rPr lang="en-US" altLang="en-US" sz="2800" b="1" dirty="0"/>
              <a:t>Ease to understand</a:t>
            </a:r>
            <a:r>
              <a:rPr lang="en-US" altLang="en-US" sz="2800" dirty="0"/>
              <a:t> or clarity, that is, information should be provided in a form that is easy to understand.</a:t>
            </a:r>
          </a:p>
          <a:p>
            <a:pPr algn="just"/>
            <a:r>
              <a:rPr lang="en-US" altLang="en-US" sz="2800" b="1" dirty="0"/>
              <a:t>Completeness;</a:t>
            </a:r>
            <a:r>
              <a:rPr lang="en-US" altLang="en-US" sz="2800" dirty="0"/>
              <a:t> it is desirable that all information required for decision making is made available. </a:t>
            </a:r>
          </a:p>
          <a:p>
            <a:endParaRPr lang="en-US" altLang="en-US" dirty="0"/>
          </a:p>
        </p:txBody>
      </p:sp>
      <p:sp>
        <p:nvSpPr>
          <p:cNvPr id="3994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DEA5402-A63D-4212-8BDA-43052C4C9190}" type="datetime2">
              <a:rPr lang="en-US" altLang="en-US" sz="1400" smtClean="0"/>
              <a:pPr/>
              <a:t>Thursday, September 4, 2025</a:t>
            </a:fld>
            <a:endParaRPr lang="en-US" altLang="en-US" sz="1400"/>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BA9278E-A526-425B-90E8-D4DE17AC2930}" type="slidenum">
              <a:rPr lang="en-US" altLang="en-US" sz="1400" smtClean="0"/>
              <a:pPr/>
              <a:t>25</a:t>
            </a:fld>
            <a:endParaRPr lang="en-US" altLang="en-US" sz="1400"/>
          </a:p>
        </p:txBody>
      </p:sp>
    </p:spTree>
    <p:extLst>
      <p:ext uri="{BB962C8B-B14F-4D97-AF65-F5344CB8AC3E}">
        <p14:creationId xmlns:p14="http://schemas.microsoft.com/office/powerpoint/2010/main" val="195778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Qualities Cont’</a:t>
            </a:r>
          </a:p>
        </p:txBody>
      </p:sp>
      <p:sp>
        <p:nvSpPr>
          <p:cNvPr id="40963" name="Content Placeholder 2"/>
          <p:cNvSpPr>
            <a:spLocks noGrp="1"/>
          </p:cNvSpPr>
          <p:nvPr>
            <p:ph idx="1"/>
          </p:nvPr>
        </p:nvSpPr>
        <p:spPr/>
        <p:txBody>
          <a:bodyPr>
            <a:normAutofit fontScale="77500" lnSpcReduction="20000"/>
          </a:bodyPr>
          <a:lstStyle/>
          <a:p>
            <a:pPr algn="just"/>
            <a:r>
              <a:rPr lang="en-US" altLang="en-US" sz="2700" b="1" dirty="0"/>
              <a:t>Communicated to the right person</a:t>
            </a:r>
            <a:r>
              <a:rPr lang="en-US" altLang="en-US" sz="2700" dirty="0"/>
              <a:t>; managers have a clear &amp; defined level of responsibility &amp; must achieve their predetermined objectives. </a:t>
            </a:r>
          </a:p>
          <a:p>
            <a:pPr algn="just"/>
            <a:r>
              <a:rPr lang="en-US" altLang="en-US" sz="2700" b="1" dirty="0"/>
              <a:t>Cost-effective</a:t>
            </a:r>
            <a:r>
              <a:rPr lang="en-US" altLang="en-US" sz="2700" dirty="0"/>
              <a:t>; the costs of providing the information must not outweigh the 'value-added' benefits derived from its use. </a:t>
            </a:r>
          </a:p>
          <a:p>
            <a:pPr algn="just"/>
            <a:r>
              <a:rPr lang="en-US" altLang="en-US" sz="2700" b="1" dirty="0"/>
              <a:t>Others include</a:t>
            </a:r>
            <a:r>
              <a:rPr lang="en-US" altLang="en-US" sz="2700" dirty="0"/>
              <a:t>: frequency, reputable source, volume, conciseness, performance, detail, order, presentation, scope and media etc.</a:t>
            </a:r>
          </a:p>
          <a:p>
            <a:endParaRPr lang="en-US" altLang="en-US" dirty="0"/>
          </a:p>
        </p:txBody>
      </p:sp>
      <p:sp>
        <p:nvSpPr>
          <p:cNvPr id="409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2E030D-E115-44CA-B3E5-1B6E683B0392}" type="datetime2">
              <a:rPr lang="en-US" altLang="en-US" sz="1400" smtClean="0"/>
              <a:pPr/>
              <a:t>Thursday, September 4, 2025</a:t>
            </a:fld>
            <a:endParaRPr lang="en-US" altLang="en-US" sz="1400"/>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6FCC06A-D165-494B-B47D-3F3D325EDC63}" type="slidenum">
              <a:rPr lang="en-US" altLang="en-US" sz="1400" smtClean="0"/>
              <a:pPr/>
              <a:t>26</a:t>
            </a:fld>
            <a:endParaRPr lang="en-US" altLang="en-US" sz="1400"/>
          </a:p>
        </p:txBody>
      </p:sp>
    </p:spTree>
    <p:extLst>
      <p:ext uri="{BB962C8B-B14F-4D97-AF65-F5344CB8AC3E}">
        <p14:creationId xmlns:p14="http://schemas.microsoft.com/office/powerpoint/2010/main" val="210473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normAutofit lnSpcReduction="10000"/>
          </a:bodyPr>
          <a:lstStyle/>
          <a:p>
            <a:r>
              <a:rPr lang="en-US" dirty="0"/>
              <a:t>Definition of ICT, IS, IT </a:t>
            </a:r>
          </a:p>
          <a:p>
            <a:r>
              <a:rPr lang="en-GB" dirty="0"/>
              <a:t>Data and Information</a:t>
            </a:r>
          </a:p>
          <a:p>
            <a:r>
              <a:rPr lang="en-GB" sz="5400" u="sng" dirty="0">
                <a:effectLst>
                  <a:outerShdw blurRad="38100" dist="38100" dir="2700000" algn="tl">
                    <a:srgbClr val="000000">
                      <a:alpha val="43137"/>
                    </a:srgbClr>
                  </a:outerShdw>
                </a:effectLst>
              </a:rPr>
              <a:t>Data Processing</a:t>
            </a:r>
          </a:p>
          <a:p>
            <a:r>
              <a:rPr lang="en-US" dirty="0"/>
              <a:t>Digital Literacy and Digital Citizenship</a:t>
            </a:r>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12581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Data Processing defined</a:t>
            </a:r>
          </a:p>
        </p:txBody>
      </p:sp>
      <p:sp>
        <p:nvSpPr>
          <p:cNvPr id="23555" name="Content Placeholder 2"/>
          <p:cNvSpPr>
            <a:spLocks noGrp="1"/>
          </p:cNvSpPr>
          <p:nvPr>
            <p:ph idx="1"/>
          </p:nvPr>
        </p:nvSpPr>
        <p:spPr/>
        <p:txBody>
          <a:bodyPr>
            <a:normAutofit fontScale="85000" lnSpcReduction="10000"/>
          </a:bodyPr>
          <a:lstStyle/>
          <a:p>
            <a:pPr algn="just"/>
            <a:r>
              <a:rPr lang="en-US" sz="2800"/>
              <a:t>Data processing is the process of producing meaningful information by collecting all items of data together and performing operation on them to extract the required information about them. </a:t>
            </a:r>
          </a:p>
          <a:p>
            <a:pPr algn="just"/>
            <a:r>
              <a:rPr lang="en-US" sz="2800"/>
              <a:t>The major types of data processing modes today are </a:t>
            </a:r>
            <a:r>
              <a:rPr lang="en-US" sz="2800">
                <a:solidFill>
                  <a:srgbClr val="FF0000"/>
                </a:solidFill>
              </a:rPr>
              <a:t>batch processing, distributed, centralized and real-time or online processing modes</a:t>
            </a:r>
            <a:r>
              <a:rPr lang="en-US" sz="2800" b="1">
                <a:solidFill>
                  <a:srgbClr val="FF0000"/>
                </a:solidFill>
              </a:rPr>
              <a:t>.</a:t>
            </a:r>
          </a:p>
          <a:p>
            <a:pPr algn="just">
              <a:buFont typeface="Wingdings" pitchFamily="2" charset="2"/>
              <a:buNone/>
            </a:pPr>
            <a:endParaRPr lang="en-US" sz="2400"/>
          </a:p>
          <a:p>
            <a:pPr algn="just"/>
            <a:endParaRPr lang="en-US"/>
          </a:p>
        </p:txBody>
      </p:sp>
      <p:sp>
        <p:nvSpPr>
          <p:cNvPr id="235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38F1151-72CF-4B93-B57C-39B7C943FF61}" type="datetime2">
              <a:rPr lang="en-US" sz="1400" smtClean="0"/>
              <a:pPr/>
              <a:t>Thursday, September 4, 2025</a:t>
            </a:fld>
            <a:endParaRPr lang="en-US" sz="1400"/>
          </a:p>
        </p:txBody>
      </p:sp>
      <p:sp>
        <p:nvSpPr>
          <p:cNvPr id="235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7EEE58E-591B-4A32-8D1B-D519F210DEA7}" type="slidenum">
              <a:rPr lang="en-US" sz="1400" smtClean="0"/>
              <a:pPr/>
              <a:t>28</a:t>
            </a:fld>
            <a:endParaRPr lang="en-US" sz="1400"/>
          </a:p>
        </p:txBody>
      </p:sp>
    </p:spTree>
    <p:extLst>
      <p:ext uri="{BB962C8B-B14F-4D97-AF65-F5344CB8AC3E}">
        <p14:creationId xmlns:p14="http://schemas.microsoft.com/office/powerpoint/2010/main" val="2024291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sz="3600"/>
              <a:t>Data Processing Cycle / Process</a:t>
            </a:r>
          </a:p>
        </p:txBody>
      </p:sp>
      <p:sp>
        <p:nvSpPr>
          <p:cNvPr id="24581" name="Content Placeholder 5"/>
          <p:cNvSpPr>
            <a:spLocks noGrp="1"/>
          </p:cNvSpPr>
          <p:nvPr>
            <p:ph idx="1"/>
          </p:nvPr>
        </p:nvSpPr>
        <p:spPr/>
        <p:txBody>
          <a:bodyPr>
            <a:normAutofit fontScale="77500" lnSpcReduction="20000"/>
          </a:bodyPr>
          <a:lstStyle/>
          <a:p>
            <a:pPr algn="just"/>
            <a:r>
              <a:rPr lang="en-US" sz="2700">
                <a:solidFill>
                  <a:srgbClr val="FF0000"/>
                </a:solidFill>
              </a:rPr>
              <a:t>Origination of data </a:t>
            </a:r>
            <a:r>
              <a:rPr lang="en-US" sz="2700"/>
              <a:t>which looks at the sources of data e.g. customer orders; goods received notes, price lists, etc.</a:t>
            </a:r>
          </a:p>
          <a:p>
            <a:pPr algn="just"/>
            <a:r>
              <a:rPr lang="en-US" sz="2700">
                <a:solidFill>
                  <a:srgbClr val="FF0000"/>
                </a:solidFill>
              </a:rPr>
              <a:t>Preparation of data</a:t>
            </a:r>
            <a:r>
              <a:rPr lang="en-US" sz="2700"/>
              <a:t>; that is, getting the data ready for input e.g. thru sorting, editing, etc.</a:t>
            </a:r>
          </a:p>
          <a:p>
            <a:pPr algn="just"/>
            <a:r>
              <a:rPr lang="en-US" sz="2700">
                <a:solidFill>
                  <a:srgbClr val="FF0000"/>
                </a:solidFill>
              </a:rPr>
              <a:t>Input of data </a:t>
            </a:r>
            <a:r>
              <a:rPr lang="en-US" sz="2700"/>
              <a:t>which is the act of passing the data to the processor in the processing stage.  This could be by the clerk on the computer through the use of the keyboard.</a:t>
            </a:r>
          </a:p>
          <a:p>
            <a:endParaRPr lang="en-US"/>
          </a:p>
        </p:txBody>
      </p:sp>
      <p:sp>
        <p:nvSpPr>
          <p:cNvPr id="2457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7C10512-79EC-490B-8FDD-FAE69B629BA7}" type="datetime2">
              <a:rPr lang="en-US" sz="1400" smtClean="0"/>
              <a:pPr/>
              <a:t>Thursday, September 4, 2025</a:t>
            </a:fld>
            <a:endParaRPr lang="en-US" sz="1400"/>
          </a:p>
        </p:txBody>
      </p:sp>
      <p:sp>
        <p:nvSpPr>
          <p:cNvPr id="2458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759258-9A01-4B85-9B52-51CD485E870E}" type="slidenum">
              <a:rPr lang="en-US" sz="1400" smtClean="0"/>
              <a:pPr/>
              <a:t>29</a:t>
            </a:fld>
            <a:endParaRPr lang="en-US" sz="1400"/>
          </a:p>
        </p:txBody>
      </p:sp>
    </p:spTree>
    <p:extLst>
      <p:ext uri="{BB962C8B-B14F-4D97-AF65-F5344CB8AC3E}">
        <p14:creationId xmlns:p14="http://schemas.microsoft.com/office/powerpoint/2010/main" val="320273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lstStyle/>
          <a:p>
            <a:r>
              <a:rPr lang="en-US" dirty="0"/>
              <a:t>Definition of ICT, IS, IT: </a:t>
            </a:r>
          </a:p>
          <a:p>
            <a:r>
              <a:rPr lang="en-US" dirty="0"/>
              <a:t>Importance of ICT/IS/IT</a:t>
            </a:r>
          </a:p>
          <a:p>
            <a:r>
              <a:rPr lang="en-GB" dirty="0"/>
              <a:t>Data and Information:</a:t>
            </a:r>
          </a:p>
          <a:p>
            <a:r>
              <a:rPr lang="en-GB" dirty="0"/>
              <a:t>Data Processing:</a:t>
            </a:r>
          </a:p>
          <a:p>
            <a:r>
              <a:rPr lang="en-US" dirty="0"/>
              <a:t>ICT for Sustainable Development Goals (ICT4SDGs):</a:t>
            </a:r>
          </a:p>
          <a:p>
            <a:pPr marL="0" indent="0">
              <a:buNone/>
            </a:pPr>
            <a:endParaRPr lang="en-US" dirty="0"/>
          </a:p>
        </p:txBody>
      </p:sp>
    </p:spTree>
    <p:extLst>
      <p:ext uri="{BB962C8B-B14F-4D97-AF65-F5344CB8AC3E}">
        <p14:creationId xmlns:p14="http://schemas.microsoft.com/office/powerpoint/2010/main" val="417626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61975" y="711174"/>
            <a:ext cx="8201026" cy="889026"/>
          </a:xfrm>
        </p:spPr>
        <p:txBody>
          <a:bodyPr>
            <a:normAutofit/>
          </a:bodyPr>
          <a:lstStyle/>
          <a:p>
            <a:pPr algn="just"/>
            <a:r>
              <a:rPr lang="en-US" sz="3000" dirty="0"/>
              <a:t>Data Processing Cycle / Process </a:t>
            </a:r>
            <a:r>
              <a:rPr lang="en-US" sz="3000" dirty="0" err="1"/>
              <a:t>Cont</a:t>
            </a:r>
            <a:r>
              <a:rPr lang="en-US" sz="3000" dirty="0"/>
              <a:t>’</a:t>
            </a:r>
          </a:p>
        </p:txBody>
      </p:sp>
      <p:sp>
        <p:nvSpPr>
          <p:cNvPr id="25603" name="Content Placeholder 2"/>
          <p:cNvSpPr>
            <a:spLocks noGrp="1"/>
          </p:cNvSpPr>
          <p:nvPr>
            <p:ph idx="1"/>
          </p:nvPr>
        </p:nvSpPr>
        <p:spPr>
          <a:xfrm>
            <a:off x="1443491" y="2015733"/>
            <a:ext cx="6571343" cy="4511897"/>
          </a:xfrm>
        </p:spPr>
        <p:txBody>
          <a:bodyPr>
            <a:normAutofit fontScale="70000" lnSpcReduction="20000"/>
          </a:bodyPr>
          <a:lstStyle/>
          <a:p>
            <a:pPr algn="just"/>
            <a:r>
              <a:rPr lang="en-US" sz="2800" dirty="0">
                <a:solidFill>
                  <a:srgbClr val="FF0000"/>
                </a:solidFill>
              </a:rPr>
              <a:t>Processing</a:t>
            </a:r>
            <a:r>
              <a:rPr lang="en-US" sz="2800" dirty="0"/>
              <a:t> which includes all the necessary operations to arrive at the end-product (information) and to keep data up to-date.</a:t>
            </a:r>
          </a:p>
          <a:p>
            <a:pPr algn="just"/>
            <a:r>
              <a:rPr lang="en-US" sz="2800" dirty="0"/>
              <a:t>Lastly, </a:t>
            </a:r>
            <a:r>
              <a:rPr lang="en-US" sz="2800" dirty="0">
                <a:solidFill>
                  <a:srgbClr val="FF0000"/>
                </a:solidFill>
              </a:rPr>
              <a:t>output</a:t>
            </a:r>
            <a:r>
              <a:rPr lang="en-US" sz="2800" dirty="0"/>
              <a:t> which involves the production of the end product e.g. annual reports, financial statements, payroll, etc.</a:t>
            </a:r>
          </a:p>
          <a:p>
            <a:pPr algn="just"/>
            <a:r>
              <a:rPr lang="en-US" sz="2800" dirty="0"/>
              <a:t>Data processing Methods</a:t>
            </a:r>
          </a:p>
          <a:p>
            <a:pPr lvl="1" algn="just"/>
            <a:r>
              <a:rPr lang="en-US" sz="2400" dirty="0"/>
              <a:t>Manual</a:t>
            </a:r>
          </a:p>
          <a:p>
            <a:pPr lvl="1" algn="just"/>
            <a:r>
              <a:rPr lang="en-US" sz="2400" dirty="0"/>
              <a:t>Mechanical</a:t>
            </a:r>
          </a:p>
          <a:p>
            <a:pPr lvl="1" algn="just"/>
            <a:r>
              <a:rPr lang="en-US" sz="2400" dirty="0"/>
              <a:t>Electronic</a:t>
            </a:r>
          </a:p>
          <a:p>
            <a:pPr algn="just"/>
            <a:r>
              <a:rPr lang="en-US" sz="2800" dirty="0"/>
              <a:t>Data processing modes</a:t>
            </a:r>
          </a:p>
          <a:p>
            <a:pPr lvl="1" algn="just"/>
            <a:r>
              <a:rPr lang="en-US" sz="2400" dirty="0"/>
              <a:t>Real-time, Centralized, distributed, time-sharing, batch processing, multitasking, multiprocessing</a:t>
            </a:r>
          </a:p>
        </p:txBody>
      </p:sp>
      <p:sp>
        <p:nvSpPr>
          <p:cNvPr id="256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C4AA2DB-304E-4B62-9BDF-D8C6F64044BC}" type="datetime2">
              <a:rPr lang="en-US" sz="1400" smtClean="0"/>
              <a:pPr/>
              <a:t>Thursday, September 4, 2025</a:t>
            </a:fld>
            <a:endParaRPr lang="en-US" sz="1400"/>
          </a:p>
        </p:txBody>
      </p:sp>
      <p:sp>
        <p:nvSpPr>
          <p:cNvPr id="256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1614449-1BC0-4CEC-8758-8598AD1FCA8D}" type="slidenum">
              <a:rPr lang="en-US" sz="1400" smtClean="0"/>
              <a:pPr/>
              <a:t>30</a:t>
            </a:fld>
            <a:endParaRPr lang="en-US" sz="1400"/>
          </a:p>
        </p:txBody>
      </p:sp>
    </p:spTree>
    <p:extLst>
      <p:ext uri="{BB962C8B-B14F-4D97-AF65-F5344CB8AC3E}">
        <p14:creationId xmlns:p14="http://schemas.microsoft.com/office/powerpoint/2010/main" val="62291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lstStyle/>
          <a:p>
            <a:r>
              <a:rPr lang="en-US" dirty="0"/>
              <a:t>Definition of ICT, IS, IT </a:t>
            </a:r>
          </a:p>
          <a:p>
            <a:r>
              <a:rPr lang="en-GB" dirty="0"/>
              <a:t>Data and Information</a:t>
            </a:r>
          </a:p>
          <a:p>
            <a:r>
              <a:rPr lang="en-GB" dirty="0"/>
              <a:t>Data Processing</a:t>
            </a:r>
            <a:endParaRPr lang="en-US" dirty="0"/>
          </a:p>
          <a:p>
            <a:r>
              <a:rPr lang="en-US" sz="3200" b="1" u="sng" dirty="0">
                <a:effectLst>
                  <a:outerShdw blurRad="38100" dist="38100" dir="2700000" algn="tl">
                    <a:srgbClr val="000000">
                      <a:alpha val="43137"/>
                    </a:srgbClr>
                  </a:outerShdw>
                </a:effectLst>
              </a:rPr>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2333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Vision 2040</a:t>
            </a:r>
          </a:p>
        </p:txBody>
      </p:sp>
      <p:sp>
        <p:nvSpPr>
          <p:cNvPr id="2" name="Content Placeholder 1"/>
          <p:cNvSpPr>
            <a:spLocks noGrp="1"/>
          </p:cNvSpPr>
          <p:nvPr>
            <p:ph idx="1"/>
          </p:nvPr>
        </p:nvSpPr>
        <p:spPr/>
        <p:txBody>
          <a:bodyPr>
            <a:normAutofit fontScale="77500" lnSpcReduction="20000"/>
          </a:bodyPr>
          <a:lstStyle/>
          <a:p>
            <a:endParaRPr lang="en-US" dirty="0"/>
          </a:p>
          <a:p>
            <a:pPr algn="just"/>
            <a:r>
              <a:rPr lang="en-US" dirty="0"/>
              <a:t>National Vision Statement, </a:t>
            </a:r>
            <a:r>
              <a:rPr lang="en-US" b="1" dirty="0"/>
              <a:t>“A Transformed Ugandan Society from a Peasant to a Modern and Prosperous Country within 30 years”. </a:t>
            </a:r>
            <a:endParaRPr lang="en-US" dirty="0"/>
          </a:p>
          <a:p>
            <a:pPr algn="just"/>
            <a:endParaRPr lang="en-US" dirty="0"/>
          </a:p>
          <a:p>
            <a:pPr algn="just"/>
            <a:r>
              <a:rPr lang="en-US" dirty="0"/>
              <a:t>Uganda Vision 2040 aspirations are to change the country from a predominantly low income to a competitive upper middle income country within 30 years with a per capita income of USD 9,500. </a:t>
            </a:r>
          </a:p>
          <a:p>
            <a:endParaRPr lang="en-US" dirty="0"/>
          </a:p>
          <a:p>
            <a:r>
              <a:rPr lang="en-US" dirty="0"/>
              <a:t>Knowledge and ICT Sector is one of the opportunities targeted under Uganda Vision 2040.</a:t>
            </a:r>
          </a:p>
          <a:p>
            <a:pPr algn="just"/>
            <a:endParaRPr lang="en-US" dirty="0"/>
          </a:p>
          <a:p>
            <a:endParaRPr lang="en-US" dirty="0"/>
          </a:p>
        </p:txBody>
      </p:sp>
    </p:spTree>
    <p:extLst>
      <p:ext uri="{BB962C8B-B14F-4D97-AF65-F5344CB8AC3E}">
        <p14:creationId xmlns:p14="http://schemas.microsoft.com/office/powerpoint/2010/main" val="3103081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just"/>
            <a:r>
              <a:rPr lang="en-US" sz="3200" dirty="0"/>
              <a:t>Knowledge and ICT Sector Opportunities</a:t>
            </a:r>
          </a:p>
        </p:txBody>
      </p:sp>
      <p:sp>
        <p:nvSpPr>
          <p:cNvPr id="2" name="Content Placeholder 1"/>
          <p:cNvSpPr>
            <a:spLocks noGrp="1"/>
          </p:cNvSpPr>
          <p:nvPr>
            <p:ph idx="1"/>
          </p:nvPr>
        </p:nvSpPr>
        <p:spPr>
          <a:xfrm>
            <a:off x="1443491" y="2015733"/>
            <a:ext cx="6571343" cy="4037747"/>
          </a:xfrm>
        </p:spPr>
        <p:txBody>
          <a:bodyPr>
            <a:normAutofit fontScale="85000" lnSpcReduction="20000"/>
          </a:bodyPr>
          <a:lstStyle/>
          <a:p>
            <a:pPr marL="624078" indent="-514350" algn="just">
              <a:buFont typeface="+mj-lt"/>
              <a:buAutoNum type="arabicPeriod"/>
            </a:pPr>
            <a:r>
              <a:rPr lang="en-US" dirty="0"/>
              <a:t>ICT and ICT Enabled Services (ITES)</a:t>
            </a:r>
          </a:p>
          <a:p>
            <a:pPr lvl="1" algn="just"/>
            <a:r>
              <a:rPr lang="en-US" dirty="0"/>
              <a:t>Job Creation</a:t>
            </a:r>
          </a:p>
          <a:p>
            <a:pPr lvl="1" algn="just"/>
            <a:r>
              <a:rPr lang="en-US" dirty="0"/>
              <a:t>Accelerated economic growth</a:t>
            </a:r>
          </a:p>
          <a:p>
            <a:pPr lvl="1" algn="just"/>
            <a:r>
              <a:rPr lang="en-US" dirty="0"/>
              <a:t>Increased productivity </a:t>
            </a:r>
          </a:p>
          <a:p>
            <a:pPr marL="624078" indent="-514350" algn="just">
              <a:buFont typeface="+mj-lt"/>
              <a:buAutoNum type="arabicPeriod"/>
            </a:pPr>
            <a:r>
              <a:rPr lang="en-US" dirty="0"/>
              <a:t>Improved national productivity by making government and businesses more competitive. </a:t>
            </a:r>
          </a:p>
          <a:p>
            <a:pPr lvl="1" algn="just"/>
            <a:r>
              <a:rPr lang="en-US" dirty="0"/>
              <a:t>Digital Content, e-Products, Automation, inter Agency Connectivity, innovation, commercialization etc. </a:t>
            </a:r>
          </a:p>
          <a:p>
            <a:pPr marL="624078" indent="-514350" algn="just">
              <a:buFont typeface="+mj-lt"/>
              <a:buAutoNum type="arabicPeriod"/>
            </a:pPr>
            <a:r>
              <a:rPr lang="en-US" dirty="0"/>
              <a:t>Manufacturing of IT Products</a:t>
            </a:r>
          </a:p>
          <a:p>
            <a:pPr lvl="1" algn="just"/>
            <a:r>
              <a:rPr lang="en-US" dirty="0"/>
              <a:t>Increased proportion of ICT goods to total Exports</a:t>
            </a:r>
          </a:p>
          <a:p>
            <a:pPr marL="624078" indent="-514350" algn="just">
              <a:buFont typeface="+mj-lt"/>
              <a:buAutoNum type="arabicPeriod"/>
            </a:pPr>
            <a:r>
              <a:rPr lang="en-US" dirty="0"/>
              <a:t>Employment opportunities and GDP growth</a:t>
            </a:r>
          </a:p>
          <a:p>
            <a:pPr marL="624078" indent="-514350" algn="just">
              <a:buFont typeface="+mj-lt"/>
              <a:buAutoNum type="arabicPeriod"/>
            </a:pPr>
            <a:r>
              <a:rPr lang="en-US" dirty="0"/>
              <a:t>Mainstreaming ICT in Education to take advantage of ICT Enabled Learning </a:t>
            </a:r>
          </a:p>
          <a:p>
            <a:endParaRPr lang="en-US" dirty="0"/>
          </a:p>
          <a:p>
            <a:endParaRPr lang="en-US" dirty="0"/>
          </a:p>
          <a:p>
            <a:endParaRPr lang="en-US" dirty="0"/>
          </a:p>
        </p:txBody>
      </p:sp>
    </p:spTree>
    <p:extLst>
      <p:ext uri="{BB962C8B-B14F-4D97-AF65-F5344CB8AC3E}">
        <p14:creationId xmlns:p14="http://schemas.microsoft.com/office/powerpoint/2010/main" val="2987804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t>ICT Opportunities </a:t>
            </a:r>
            <a:r>
              <a:rPr lang="en-US" sz="4400" dirty="0" err="1"/>
              <a:t>con’t</a:t>
            </a:r>
            <a:endParaRPr lang="en-US" dirty="0"/>
          </a:p>
        </p:txBody>
      </p:sp>
      <p:sp>
        <p:nvSpPr>
          <p:cNvPr id="2" name="Content Placeholder 1"/>
          <p:cNvSpPr>
            <a:spLocks noGrp="1"/>
          </p:cNvSpPr>
          <p:nvPr>
            <p:ph idx="1"/>
          </p:nvPr>
        </p:nvSpPr>
        <p:spPr/>
        <p:txBody>
          <a:bodyPr>
            <a:normAutofit/>
          </a:bodyPr>
          <a:lstStyle/>
          <a:p>
            <a:pPr marL="624078" indent="-514350">
              <a:lnSpc>
                <a:spcPct val="170000"/>
              </a:lnSpc>
              <a:spcBef>
                <a:spcPts val="0"/>
              </a:spcBef>
              <a:buFont typeface="+mj-lt"/>
              <a:buAutoNum type="arabicPeriod" startAt="6"/>
            </a:pPr>
            <a:r>
              <a:rPr lang="en-US" dirty="0"/>
              <a:t>Modern ICT Infrastructure all over the country</a:t>
            </a:r>
          </a:p>
          <a:p>
            <a:pPr marL="624078" indent="-514350">
              <a:lnSpc>
                <a:spcPct val="170000"/>
              </a:lnSpc>
              <a:spcBef>
                <a:spcPts val="0"/>
              </a:spcBef>
              <a:buFont typeface="+mj-lt"/>
              <a:buAutoNum type="arabicPeriod" startAt="6"/>
            </a:pPr>
            <a:r>
              <a:rPr lang="en-US" dirty="0"/>
              <a:t>Business Process Outsourcing to promote ICT-ITES Outsourcing Businesses</a:t>
            </a:r>
          </a:p>
          <a:p>
            <a:pPr marL="624078" indent="-514350">
              <a:lnSpc>
                <a:spcPct val="170000"/>
              </a:lnSpc>
              <a:spcBef>
                <a:spcPts val="0"/>
              </a:spcBef>
              <a:buFont typeface="+mj-lt"/>
              <a:buAutoNum type="arabicPeriod" startAt="6"/>
            </a:pPr>
            <a:r>
              <a:rPr lang="en-US" dirty="0"/>
              <a:t>Government will encourage innovation to harness the full potential of the digital economy and technology Innovation (Private &amp; National innovation Hubs)</a:t>
            </a:r>
          </a:p>
          <a:p>
            <a:endParaRPr lang="en-US" dirty="0"/>
          </a:p>
        </p:txBody>
      </p:sp>
    </p:spTree>
    <p:extLst>
      <p:ext uri="{BB962C8B-B14F-4D97-AF65-F5344CB8AC3E}">
        <p14:creationId xmlns:p14="http://schemas.microsoft.com/office/powerpoint/2010/main" val="408294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ICT Opportunities </a:t>
            </a:r>
            <a:r>
              <a:rPr lang="en-US" sz="4000" dirty="0" err="1"/>
              <a:t>con’t</a:t>
            </a:r>
            <a:endParaRPr lang="en-US" dirty="0"/>
          </a:p>
        </p:txBody>
      </p:sp>
      <p:sp>
        <p:nvSpPr>
          <p:cNvPr id="2" name="Content Placeholder 1"/>
          <p:cNvSpPr>
            <a:spLocks noGrp="1"/>
          </p:cNvSpPr>
          <p:nvPr>
            <p:ph idx="1"/>
          </p:nvPr>
        </p:nvSpPr>
        <p:spPr/>
        <p:txBody>
          <a:bodyPr>
            <a:normAutofit/>
          </a:bodyPr>
          <a:lstStyle/>
          <a:p>
            <a:pPr marL="624078" indent="-514350" algn="just">
              <a:spcBef>
                <a:spcPts val="0"/>
              </a:spcBef>
              <a:buFont typeface="+mj-lt"/>
              <a:buAutoNum type="arabicPeriod" startAt="9"/>
            </a:pPr>
            <a:r>
              <a:rPr lang="en-US" dirty="0"/>
              <a:t>Effective interoperability of processes and/or systems across government, private sector  and civil society</a:t>
            </a:r>
          </a:p>
          <a:p>
            <a:pPr marL="624078" indent="-514350" algn="just">
              <a:spcBef>
                <a:spcPts val="0"/>
              </a:spcBef>
              <a:buFont typeface="+mj-lt"/>
              <a:buAutoNum type="arabicPeriod" startAt="9"/>
            </a:pPr>
            <a:r>
              <a:rPr lang="en-US" dirty="0"/>
              <a:t>Government will develop platforms on which private sector can co-create with government offering new value-added services to the public</a:t>
            </a:r>
          </a:p>
          <a:p>
            <a:pPr marL="624078" indent="-514350" algn="just">
              <a:spcBef>
                <a:spcPts val="0"/>
              </a:spcBef>
              <a:buFont typeface="+mj-lt"/>
              <a:buAutoNum type="arabicPeriod" startAt="9"/>
            </a:pPr>
            <a:r>
              <a:rPr lang="en-US" dirty="0"/>
              <a:t>Better delivery of services, open engagement of Government and significant improvement of Government Operations</a:t>
            </a:r>
          </a:p>
          <a:p>
            <a:endParaRPr lang="en-US" dirty="0"/>
          </a:p>
        </p:txBody>
      </p:sp>
    </p:spTree>
    <p:extLst>
      <p:ext uri="{BB962C8B-B14F-4D97-AF65-F5344CB8AC3E}">
        <p14:creationId xmlns:p14="http://schemas.microsoft.com/office/powerpoint/2010/main" val="192006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ICT Opportunities </a:t>
            </a:r>
            <a:r>
              <a:rPr lang="en-US" sz="4000" dirty="0" err="1"/>
              <a:t>con’t</a:t>
            </a:r>
            <a:endParaRPr lang="en-US" dirty="0"/>
          </a:p>
        </p:txBody>
      </p:sp>
      <p:sp>
        <p:nvSpPr>
          <p:cNvPr id="2" name="Content Placeholder 1"/>
          <p:cNvSpPr>
            <a:spLocks noGrp="1"/>
          </p:cNvSpPr>
          <p:nvPr>
            <p:ph idx="1"/>
          </p:nvPr>
        </p:nvSpPr>
        <p:spPr>
          <a:xfrm>
            <a:off x="457200" y="1481328"/>
            <a:ext cx="8382000" cy="4995672"/>
          </a:xfrm>
        </p:spPr>
        <p:txBody>
          <a:bodyPr>
            <a:normAutofit/>
          </a:bodyPr>
          <a:lstStyle/>
          <a:p>
            <a:pPr marL="624078" indent="-514350" algn="just">
              <a:lnSpc>
                <a:spcPct val="150000"/>
              </a:lnSpc>
              <a:spcBef>
                <a:spcPts val="0"/>
              </a:spcBef>
              <a:buFont typeface="+mj-lt"/>
              <a:buAutoNum type="arabicPeriod" startAt="12"/>
            </a:pPr>
            <a:r>
              <a:rPr lang="en-US" dirty="0"/>
              <a:t>Development of High-tech Industry (High Tech City)</a:t>
            </a:r>
          </a:p>
          <a:p>
            <a:pPr marL="624078" indent="-514350" algn="just">
              <a:lnSpc>
                <a:spcPct val="150000"/>
              </a:lnSpc>
              <a:spcBef>
                <a:spcPts val="0"/>
              </a:spcBef>
              <a:buFont typeface="+mj-lt"/>
              <a:buAutoNum type="arabicPeriod" startAt="12"/>
            </a:pPr>
            <a:r>
              <a:rPr lang="en-US" dirty="0"/>
              <a:t>Government to attract the Worlds leading Corporations</a:t>
            </a:r>
          </a:p>
          <a:p>
            <a:pPr marL="624078" indent="-514350" algn="just">
              <a:lnSpc>
                <a:spcPct val="150000"/>
              </a:lnSpc>
              <a:spcBef>
                <a:spcPts val="0"/>
              </a:spcBef>
              <a:buFont typeface="+mj-lt"/>
              <a:buAutoNum type="arabicPeriod" startAt="12"/>
            </a:pPr>
            <a:r>
              <a:rPr lang="en-US" dirty="0"/>
              <a:t>Government will create a facility to provide specialized banking/Financing services to the technology companies based in the hubs</a:t>
            </a:r>
          </a:p>
          <a:p>
            <a:pPr marL="624078" indent="-514350" algn="just">
              <a:lnSpc>
                <a:spcPct val="150000"/>
              </a:lnSpc>
              <a:spcBef>
                <a:spcPts val="0"/>
              </a:spcBef>
              <a:buFont typeface="+mj-lt"/>
              <a:buAutoNum type="arabicPeriod" startAt="12"/>
            </a:pPr>
            <a:r>
              <a:rPr lang="en-US" dirty="0"/>
              <a:t>Legal and Regulatory framework in ICT Sector to allow for efficient operationalization, enforcement and Improvement of cyber laws, and enhance Information Security</a:t>
            </a:r>
          </a:p>
        </p:txBody>
      </p:sp>
    </p:spTree>
    <p:extLst>
      <p:ext uri="{BB962C8B-B14F-4D97-AF65-F5344CB8AC3E}">
        <p14:creationId xmlns:p14="http://schemas.microsoft.com/office/powerpoint/2010/main" val="626366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Assignment: </a:t>
            </a:r>
          </a:p>
        </p:txBody>
      </p:sp>
      <p:sp>
        <p:nvSpPr>
          <p:cNvPr id="2" name="Content Placeholder 1"/>
          <p:cNvSpPr>
            <a:spLocks noGrp="1"/>
          </p:cNvSpPr>
          <p:nvPr>
            <p:ph idx="1"/>
          </p:nvPr>
        </p:nvSpPr>
        <p:spPr/>
        <p:txBody>
          <a:bodyPr/>
          <a:lstStyle/>
          <a:p>
            <a:pPr>
              <a:lnSpc>
                <a:spcPct val="150000"/>
              </a:lnSpc>
              <a:spcBef>
                <a:spcPts val="0"/>
              </a:spcBef>
            </a:pPr>
            <a:r>
              <a:rPr lang="en-US" sz="2400" b="1" dirty="0"/>
              <a:t>To read Uganda Vision 2040, Section 4.1.7: Knowledge and ICT Opportunities and answer the following questions.</a:t>
            </a:r>
            <a:endParaRPr lang="en-US" sz="2400" dirty="0"/>
          </a:p>
          <a:p>
            <a:pPr marL="850392" lvl="1" indent="-457200">
              <a:lnSpc>
                <a:spcPct val="150000"/>
              </a:lnSpc>
              <a:spcBef>
                <a:spcPts val="0"/>
              </a:spcBef>
              <a:buFont typeface="+mj-lt"/>
              <a:buAutoNum type="arabicParenR"/>
            </a:pPr>
            <a:r>
              <a:rPr lang="en-US" dirty="0"/>
              <a:t>What challenges may hinder the attainment of Knowledge and ICT Opportunities in Uganda.</a:t>
            </a:r>
          </a:p>
          <a:p>
            <a:pPr marL="850392" lvl="1" indent="-457200">
              <a:lnSpc>
                <a:spcPct val="150000"/>
              </a:lnSpc>
              <a:spcBef>
                <a:spcPts val="0"/>
              </a:spcBef>
              <a:buFont typeface="+mj-lt"/>
              <a:buAutoNum type="arabicParenR"/>
            </a:pPr>
            <a:r>
              <a:rPr lang="en-US" dirty="0"/>
              <a:t>Discuss the possible solutions to the identified challenges</a:t>
            </a:r>
          </a:p>
          <a:p>
            <a:endParaRPr lang="en-US" dirty="0"/>
          </a:p>
        </p:txBody>
      </p:sp>
    </p:spTree>
    <p:extLst>
      <p:ext uri="{BB962C8B-B14F-4D97-AF65-F5344CB8AC3E}">
        <p14:creationId xmlns:p14="http://schemas.microsoft.com/office/powerpoint/2010/main" val="106990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Cyber Law: What it is</a:t>
            </a:r>
          </a:p>
        </p:txBody>
      </p:sp>
      <p:sp>
        <p:nvSpPr>
          <p:cNvPr id="2" name="Content Placeholder 1"/>
          <p:cNvSpPr>
            <a:spLocks noGrp="1"/>
          </p:cNvSpPr>
          <p:nvPr>
            <p:ph idx="1"/>
          </p:nvPr>
        </p:nvSpPr>
        <p:spPr>
          <a:xfrm>
            <a:off x="228600" y="1265237"/>
            <a:ext cx="8229600" cy="4525963"/>
          </a:xfrm>
        </p:spPr>
        <p:txBody>
          <a:bodyPr>
            <a:normAutofit/>
          </a:bodyPr>
          <a:lstStyle/>
          <a:p>
            <a:pPr marL="624078" indent="-514350">
              <a:buFont typeface="+mj-lt"/>
              <a:buAutoNum type="arabicPeriod"/>
            </a:pPr>
            <a:r>
              <a:rPr lang="en-US" dirty="0"/>
              <a:t>Cyber law is any law that applies to the internet and internet-related technologies. </a:t>
            </a:r>
          </a:p>
          <a:p>
            <a:pPr marL="624078" indent="-514350">
              <a:buFont typeface="+mj-lt"/>
              <a:buAutoNum type="arabicPeriod"/>
            </a:pPr>
            <a:r>
              <a:rPr lang="en-US" dirty="0"/>
              <a:t>Cyber law is the area of law that deals with the Internet's relationship to technological and electronic elements, including computers, software, hardware and information systems (IS). </a:t>
            </a:r>
          </a:p>
          <a:p>
            <a:pPr marL="624078" indent="-514350">
              <a:buFont typeface="+mj-lt"/>
              <a:buAutoNum type="arabicPeriod"/>
            </a:pPr>
            <a:endParaRPr lang="en-US" dirty="0"/>
          </a:p>
          <a:p>
            <a:pPr marL="624078" indent="-514350">
              <a:buFont typeface="+mj-lt"/>
              <a:buAutoNum type="arabicPeriod"/>
            </a:pPr>
            <a:r>
              <a:rPr lang="en-US" dirty="0"/>
              <a:t>Also known as </a:t>
            </a:r>
            <a:r>
              <a:rPr lang="en-US" b="1" dirty="0"/>
              <a:t>Internet Law</a:t>
            </a:r>
            <a:r>
              <a:rPr lang="en-US" dirty="0"/>
              <a:t>.</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506730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979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Cyber Law: What it is </a:t>
            </a:r>
            <a:r>
              <a:rPr lang="en-US" dirty="0" err="1"/>
              <a:t>Con’t</a:t>
            </a:r>
            <a:endParaRPr lang="en-US" dirty="0"/>
          </a:p>
        </p:txBody>
      </p:sp>
      <p:sp>
        <p:nvSpPr>
          <p:cNvPr id="2" name="Content Placeholder 1"/>
          <p:cNvSpPr>
            <a:spLocks noGrp="1"/>
          </p:cNvSpPr>
          <p:nvPr>
            <p:ph idx="1"/>
          </p:nvPr>
        </p:nvSpPr>
        <p:spPr/>
        <p:txBody>
          <a:bodyPr>
            <a:normAutofit/>
          </a:bodyPr>
          <a:lstStyle/>
          <a:p>
            <a:r>
              <a:rPr lang="en-US" dirty="0"/>
              <a:t>Cyber law is one of the newest areas of the legal system. This is because internet technology is s recent development.</a:t>
            </a:r>
          </a:p>
          <a:p>
            <a:endParaRPr lang="en-US" dirty="0"/>
          </a:p>
          <a:p>
            <a:r>
              <a:rPr lang="en-US" dirty="0"/>
              <a:t>Cyber Law has also been referred to as the "law of the internet.</a:t>
            </a:r>
          </a:p>
        </p:txBody>
      </p:sp>
    </p:spTree>
    <p:extLst>
      <p:ext uri="{BB962C8B-B14F-4D97-AF65-F5344CB8AC3E}">
        <p14:creationId xmlns:p14="http://schemas.microsoft.com/office/powerpoint/2010/main" val="735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lstStyle/>
          <a:p>
            <a:r>
              <a:rPr lang="en-US" sz="4800" u="sng" dirty="0">
                <a:effectLst>
                  <a:outerShdw blurRad="38100" dist="38100" dir="2700000" algn="tl">
                    <a:srgbClr val="000000">
                      <a:alpha val="43137"/>
                    </a:srgbClr>
                  </a:outerShdw>
                </a:effectLst>
              </a:rPr>
              <a:t>Definition of ICT, IS, IT </a:t>
            </a:r>
          </a:p>
          <a:p>
            <a:r>
              <a:rPr lang="en-GB" dirty="0"/>
              <a:t>Data and Information</a:t>
            </a:r>
          </a:p>
          <a:p>
            <a:r>
              <a:rPr lang="en-GB" dirty="0"/>
              <a:t>Data Processing</a:t>
            </a:r>
            <a:endParaRPr lang="en-US" dirty="0"/>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2133734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is it important</a:t>
            </a:r>
          </a:p>
        </p:txBody>
      </p:sp>
      <p:sp>
        <p:nvSpPr>
          <p:cNvPr id="2" name="Content Placeholder 1"/>
          <p:cNvSpPr>
            <a:spLocks noGrp="1"/>
          </p:cNvSpPr>
          <p:nvPr>
            <p:ph idx="1"/>
          </p:nvPr>
        </p:nvSpPr>
        <p:spPr>
          <a:xfrm>
            <a:off x="609600" y="1798637"/>
            <a:ext cx="8229600" cy="4525963"/>
          </a:xfrm>
        </p:spPr>
        <p:txBody>
          <a:bodyPr/>
          <a:lstStyle/>
          <a:p>
            <a:endParaRPr lang="en-US" dirty="0"/>
          </a:p>
          <a:p>
            <a:endParaRPr lang="en-US" dirty="0"/>
          </a:p>
          <a:p>
            <a:endParaRPr lang="en-US" dirty="0"/>
          </a:p>
          <a:p>
            <a:r>
              <a:rPr lang="en-US" dirty="0"/>
              <a:t>Cyber law is important because it touches almost all aspects of transactions and activities on and concerning the Internet, the World Wide Web and Cyberspace.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743" y="4876800"/>
            <a:ext cx="438225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9" y="1143000"/>
            <a:ext cx="330717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218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Cyber Laws.</a:t>
            </a:r>
          </a:p>
        </p:txBody>
      </p:sp>
      <p:sp>
        <p:nvSpPr>
          <p:cNvPr id="2" name="Content Placeholder 1"/>
          <p:cNvSpPr>
            <a:spLocks noGrp="1"/>
          </p:cNvSpPr>
          <p:nvPr>
            <p:ph idx="1"/>
          </p:nvPr>
        </p:nvSpPr>
        <p:spPr/>
        <p:txBody>
          <a:bodyPr>
            <a:normAutofit fontScale="92500"/>
          </a:bodyPr>
          <a:lstStyle/>
          <a:p>
            <a:r>
              <a:rPr lang="en-US" sz="2400" b="1" u="sng" dirty="0">
                <a:effectLst>
                  <a:outerShdw blurRad="38100" dist="38100" dir="2700000" algn="tl">
                    <a:srgbClr val="000000">
                      <a:alpha val="43137"/>
                    </a:srgbClr>
                  </a:outerShdw>
                </a:effectLst>
              </a:rPr>
              <a:t>Computer Misuse Act 2011 (Act No. 2 of 2011)</a:t>
            </a:r>
          </a:p>
          <a:p>
            <a:endParaRPr lang="en-US" sz="2400" b="1" u="sng" dirty="0">
              <a:effectLst>
                <a:outerShdw blurRad="38100" dist="38100" dir="2700000" algn="tl">
                  <a:srgbClr val="000000">
                    <a:alpha val="43137"/>
                  </a:srgbClr>
                </a:outerShdw>
              </a:effectLst>
            </a:endParaRPr>
          </a:p>
          <a:p>
            <a:r>
              <a:rPr lang="en-US" sz="2400" dirty="0"/>
              <a:t>Electronic Transactions Act 2011 (Act No. 8 of 2011)</a:t>
            </a:r>
          </a:p>
          <a:p>
            <a:endParaRPr lang="en-US" sz="2400" dirty="0"/>
          </a:p>
          <a:p>
            <a:r>
              <a:rPr lang="en-US" sz="2400" dirty="0"/>
              <a:t>Electronic Signatures Act 2011 (Act No. 7 of 2011)</a:t>
            </a: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8422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400" dirty="0">
                <a:effectLst>
                  <a:outerShdw blurRad="38100" dist="38100" dir="2700000" algn="tl">
                    <a:srgbClr val="000000">
                      <a:alpha val="43137"/>
                    </a:srgbClr>
                  </a:outerShdw>
                </a:effectLst>
              </a:rPr>
              <a:t>Computer Misuse Act 2011 (Act No. 2 of 2011)</a:t>
            </a:r>
          </a:p>
        </p:txBody>
      </p:sp>
      <p:sp>
        <p:nvSpPr>
          <p:cNvPr id="2" name="Content Placeholder 1"/>
          <p:cNvSpPr>
            <a:spLocks noGrp="1"/>
          </p:cNvSpPr>
          <p:nvPr>
            <p:ph idx="1"/>
          </p:nvPr>
        </p:nvSpPr>
        <p:spPr>
          <a:xfrm>
            <a:off x="457200" y="1798637"/>
            <a:ext cx="8229600" cy="4525963"/>
          </a:xfrm>
        </p:spPr>
        <p:txBody>
          <a:bodyPr>
            <a:normAutofit/>
          </a:bodyPr>
          <a:lstStyle/>
          <a:p>
            <a:r>
              <a:rPr lang="en-US" dirty="0"/>
              <a:t>This makes provision for the safety and security of electronic transactions and information systems;</a:t>
            </a:r>
          </a:p>
          <a:p>
            <a:endParaRPr lang="en-US" dirty="0"/>
          </a:p>
          <a:p>
            <a:r>
              <a:rPr lang="en-US" dirty="0"/>
              <a:t>Prevent unlawful access, abuse or misuse of information systems including computers (and electronic devices like mobile phones)</a:t>
            </a:r>
          </a:p>
          <a:p>
            <a:endParaRPr lang="en-US" dirty="0"/>
          </a:p>
          <a:p>
            <a:r>
              <a:rPr lang="en-US" dirty="0"/>
              <a:t>Make provision for securing the conduct of electronic transactions in a trustworthy electronic environment</a:t>
            </a:r>
          </a:p>
        </p:txBody>
      </p:sp>
    </p:spTree>
    <p:extLst>
      <p:ext uri="{BB962C8B-B14F-4D97-AF65-F5344CB8AC3E}">
        <p14:creationId xmlns:p14="http://schemas.microsoft.com/office/powerpoint/2010/main" val="2210420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Importance of Computer Misuse Act </a:t>
            </a:r>
          </a:p>
        </p:txBody>
      </p:sp>
      <p:sp>
        <p:nvSpPr>
          <p:cNvPr id="2" name="Content Placeholder 1"/>
          <p:cNvSpPr>
            <a:spLocks noGrp="1"/>
          </p:cNvSpPr>
          <p:nvPr>
            <p:ph idx="1"/>
          </p:nvPr>
        </p:nvSpPr>
        <p:spPr/>
        <p:txBody>
          <a:bodyPr>
            <a:normAutofit fontScale="85000" lnSpcReduction="10000"/>
          </a:bodyPr>
          <a:lstStyle/>
          <a:p>
            <a:pPr algn="just" fontAlgn="base"/>
            <a:r>
              <a:rPr lang="en-US" dirty="0"/>
              <a:t>All computer operations are susceptible to computer crimes and yet the existing (2011) legal system did not recognize computer crimes thus the importance of a legislation to provide for computer crimes.</a:t>
            </a:r>
          </a:p>
          <a:p>
            <a:pPr algn="just" fontAlgn="base"/>
            <a:endParaRPr lang="en-US" dirty="0"/>
          </a:p>
          <a:p>
            <a:pPr algn="just" fontAlgn="base"/>
            <a:r>
              <a:rPr lang="en-US" dirty="0"/>
              <a:t>It creates several computer misuse offences e.g. unauthorized modification of computer material</a:t>
            </a:r>
          </a:p>
          <a:p>
            <a:pPr algn="just" fontAlgn="base"/>
            <a:endParaRPr lang="en-US" dirty="0"/>
          </a:p>
          <a:p>
            <a:pPr algn="just" fontAlgn="base"/>
            <a:r>
              <a:rPr lang="en-US" dirty="0"/>
              <a:t>Lays down mechanisms for investigation and prosecution of the offences.</a:t>
            </a:r>
          </a:p>
          <a:p>
            <a:endParaRPr lang="en-US" dirty="0"/>
          </a:p>
        </p:txBody>
      </p:sp>
    </p:spTree>
    <p:extLst>
      <p:ext uri="{BB962C8B-B14F-4D97-AF65-F5344CB8AC3E}">
        <p14:creationId xmlns:p14="http://schemas.microsoft.com/office/powerpoint/2010/main" val="2485771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Cyber Laws.</a:t>
            </a:r>
          </a:p>
        </p:txBody>
      </p:sp>
      <p:sp>
        <p:nvSpPr>
          <p:cNvPr id="2" name="Content Placeholder 1"/>
          <p:cNvSpPr>
            <a:spLocks noGrp="1"/>
          </p:cNvSpPr>
          <p:nvPr>
            <p:ph idx="1"/>
          </p:nvPr>
        </p:nvSpPr>
        <p:spPr/>
        <p:txBody>
          <a:bodyPr>
            <a:normAutofit lnSpcReduction="10000"/>
          </a:bodyPr>
          <a:lstStyle/>
          <a:p>
            <a:r>
              <a:rPr lang="en-US" sz="2400" dirty="0"/>
              <a:t>Computer Misuse Act 2011 (Act No. 2 of 2011)</a:t>
            </a:r>
          </a:p>
          <a:p>
            <a:endParaRPr lang="en-US" sz="2400" b="1" u="sng" dirty="0">
              <a:effectLst>
                <a:outerShdw blurRad="38100" dist="38100" dir="2700000" algn="tl">
                  <a:srgbClr val="000000">
                    <a:alpha val="43137"/>
                  </a:srgbClr>
                </a:outerShdw>
              </a:effectLst>
            </a:endParaRPr>
          </a:p>
          <a:p>
            <a:r>
              <a:rPr lang="en-US" sz="2400" b="1" u="sng" dirty="0">
                <a:effectLst>
                  <a:outerShdw blurRad="38100" dist="38100" dir="2700000" algn="tl">
                    <a:srgbClr val="000000">
                      <a:alpha val="43137"/>
                    </a:srgbClr>
                  </a:outerShdw>
                </a:effectLst>
              </a:rPr>
              <a:t>Electronic Transactions Act 2011 (Act No. 8 of 2011)</a:t>
            </a:r>
          </a:p>
          <a:p>
            <a:endParaRPr lang="en-US" sz="2400" dirty="0"/>
          </a:p>
          <a:p>
            <a:r>
              <a:rPr lang="en-US" sz="2400" dirty="0"/>
              <a:t>Electronic Signatures Act 2011 (Act No. 7 of 2011)</a:t>
            </a: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31378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Electronic Transactions Act 2011 (Act No. 8 of 2011)</a:t>
            </a:r>
          </a:p>
        </p:txBody>
      </p:sp>
      <p:sp>
        <p:nvSpPr>
          <p:cNvPr id="2" name="Content Placeholder 1"/>
          <p:cNvSpPr>
            <a:spLocks noGrp="1"/>
          </p:cNvSpPr>
          <p:nvPr>
            <p:ph idx="1"/>
          </p:nvPr>
        </p:nvSpPr>
        <p:spPr/>
        <p:txBody>
          <a:bodyPr/>
          <a:lstStyle/>
          <a:p>
            <a:pPr algn="just">
              <a:spcBef>
                <a:spcPts val="0"/>
              </a:spcBef>
            </a:pPr>
            <a:endParaRPr lang="en-US" dirty="0"/>
          </a:p>
          <a:p>
            <a:pPr algn="just">
              <a:spcBef>
                <a:spcPts val="0"/>
              </a:spcBef>
            </a:pPr>
            <a:endParaRPr lang="en-US" dirty="0"/>
          </a:p>
          <a:p>
            <a:pPr algn="just">
              <a:spcBef>
                <a:spcPts val="0"/>
              </a:spcBef>
            </a:pPr>
            <a:r>
              <a:rPr lang="en-US" dirty="0"/>
              <a:t>Provides for the use, security, facilitation and regulation of electronic communications and transactions; </a:t>
            </a:r>
          </a:p>
          <a:p>
            <a:pPr algn="just">
              <a:spcBef>
                <a:spcPts val="0"/>
              </a:spcBef>
            </a:pPr>
            <a:endParaRPr lang="en-US" dirty="0"/>
          </a:p>
          <a:p>
            <a:pPr algn="just">
              <a:spcBef>
                <a:spcPts val="0"/>
              </a:spcBef>
            </a:pPr>
            <a:r>
              <a:rPr lang="en-US" dirty="0"/>
              <a:t>Encourage the use of e-Government services and provide for related matters;</a:t>
            </a:r>
          </a:p>
          <a:p>
            <a:pPr algn="just"/>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416" y="5229225"/>
            <a:ext cx="2809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981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Importance of Electronic Transactions Act </a:t>
            </a:r>
          </a:p>
        </p:txBody>
      </p:sp>
      <p:sp>
        <p:nvSpPr>
          <p:cNvPr id="2" name="Content Placeholder 1"/>
          <p:cNvSpPr>
            <a:spLocks noGrp="1"/>
          </p:cNvSpPr>
          <p:nvPr>
            <p:ph idx="1"/>
          </p:nvPr>
        </p:nvSpPr>
        <p:spPr/>
        <p:txBody>
          <a:bodyPr>
            <a:normAutofit fontScale="85000" lnSpcReduction="20000"/>
          </a:bodyPr>
          <a:lstStyle/>
          <a:p>
            <a:pPr marL="624078" indent="-514350" algn="just" fontAlgn="base">
              <a:buFont typeface="+mj-lt"/>
              <a:buAutoNum type="arabicPeriod"/>
            </a:pPr>
            <a:r>
              <a:rPr lang="en-US" dirty="0"/>
              <a:t>The Act creates a light handed regulatory regime for electronic transactions.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It facilitates the development of e-commerce in Uganda by broadly removing existing legal impediments that may prevent a person from transacting electronically because of omission in the traditional laws.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It makes provision for functional equivalence, thus paper transactions and electronic transactions are treated equally before the law.</a:t>
            </a:r>
          </a:p>
          <a:p>
            <a:endParaRPr lang="en-US" dirty="0"/>
          </a:p>
        </p:txBody>
      </p:sp>
    </p:spTree>
    <p:extLst>
      <p:ext uri="{BB962C8B-B14F-4D97-AF65-F5344CB8AC3E}">
        <p14:creationId xmlns:p14="http://schemas.microsoft.com/office/powerpoint/2010/main" val="2167228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Importance </a:t>
            </a:r>
            <a:r>
              <a:rPr lang="en-US" sz="4400" dirty="0" err="1"/>
              <a:t>Con’t</a:t>
            </a:r>
            <a:endParaRPr lang="en-US" dirty="0"/>
          </a:p>
        </p:txBody>
      </p:sp>
      <p:sp>
        <p:nvSpPr>
          <p:cNvPr id="2" name="Content Placeholder 1"/>
          <p:cNvSpPr>
            <a:spLocks noGrp="1"/>
          </p:cNvSpPr>
          <p:nvPr>
            <p:ph idx="1"/>
          </p:nvPr>
        </p:nvSpPr>
        <p:spPr>
          <a:xfrm>
            <a:off x="1443491" y="2015733"/>
            <a:ext cx="6571343" cy="4037747"/>
          </a:xfrm>
        </p:spPr>
        <p:txBody>
          <a:bodyPr>
            <a:normAutofit fontScale="85000" lnSpcReduction="10000"/>
          </a:bodyPr>
          <a:lstStyle/>
          <a:p>
            <a:pPr marL="624078" indent="-514350" algn="just" fontAlgn="base">
              <a:buFont typeface="+mj-lt"/>
              <a:buAutoNum type="arabicPeriod" startAt="4"/>
            </a:pPr>
            <a:r>
              <a:rPr lang="en-US" dirty="0"/>
              <a:t>Establishes rules that validate and recognizes contracts formed through electronic means</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a:t>Sets default rules for contract formation and governance of electronic contract performance</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a:t>Defines the characteristics of a valid electronic writing and an original document</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a:t>Supports the admission of computer evidence in courts and arbitration proceedings</a:t>
            </a:r>
          </a:p>
        </p:txBody>
      </p:sp>
    </p:spTree>
    <p:extLst>
      <p:ext uri="{BB962C8B-B14F-4D97-AF65-F5344CB8AC3E}">
        <p14:creationId xmlns:p14="http://schemas.microsoft.com/office/powerpoint/2010/main" val="2726805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Cyber Laws.</a:t>
            </a:r>
          </a:p>
        </p:txBody>
      </p:sp>
      <p:sp>
        <p:nvSpPr>
          <p:cNvPr id="2" name="Content Placeholder 1"/>
          <p:cNvSpPr>
            <a:spLocks noGrp="1"/>
          </p:cNvSpPr>
          <p:nvPr>
            <p:ph idx="1"/>
          </p:nvPr>
        </p:nvSpPr>
        <p:spPr/>
        <p:txBody>
          <a:bodyPr>
            <a:normAutofit lnSpcReduction="10000"/>
          </a:bodyPr>
          <a:lstStyle/>
          <a:p>
            <a:r>
              <a:rPr lang="en-US" sz="2400" dirty="0"/>
              <a:t>Computer Misuse Act 2011 (Act No. 2 of 2011)</a:t>
            </a:r>
          </a:p>
          <a:p>
            <a:endParaRPr lang="en-US" sz="2400" b="1" u="sng" dirty="0">
              <a:effectLst>
                <a:outerShdw blurRad="38100" dist="38100" dir="2700000" algn="tl">
                  <a:srgbClr val="000000">
                    <a:alpha val="43137"/>
                  </a:srgbClr>
                </a:outerShdw>
              </a:effectLst>
            </a:endParaRPr>
          </a:p>
          <a:p>
            <a:r>
              <a:rPr lang="en-US" sz="2400" dirty="0"/>
              <a:t>Electronic Transactions Act 2011 (Act No. 8 of 2011)</a:t>
            </a:r>
          </a:p>
          <a:p>
            <a:endParaRPr lang="en-US" sz="2400" dirty="0"/>
          </a:p>
          <a:p>
            <a:r>
              <a:rPr lang="en-US" sz="2400" b="1" u="sng" dirty="0">
                <a:effectLst>
                  <a:outerShdw blurRad="38100" dist="38100" dir="2700000" algn="tl">
                    <a:srgbClr val="000000">
                      <a:alpha val="43137"/>
                    </a:srgbClr>
                  </a:outerShdw>
                </a:effectLst>
              </a:rPr>
              <a:t>Electronic Signatures Act 2011 (Act No. 7 of 2011)</a:t>
            </a: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31378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an electronic Signature</a:t>
            </a:r>
          </a:p>
        </p:txBody>
      </p:sp>
      <p:sp>
        <p:nvSpPr>
          <p:cNvPr id="2" name="Content Placeholder 1"/>
          <p:cNvSpPr>
            <a:spLocks noGrp="1"/>
          </p:cNvSpPr>
          <p:nvPr>
            <p:ph idx="1"/>
          </p:nvPr>
        </p:nvSpPr>
        <p:spPr>
          <a:xfrm>
            <a:off x="1443491" y="2015733"/>
            <a:ext cx="6571343" cy="3927867"/>
          </a:xfrm>
        </p:spPr>
        <p:txBody>
          <a:bodyPr>
            <a:normAutofit fontScale="85000" lnSpcReduction="20000"/>
          </a:bodyPr>
          <a:lstStyle/>
          <a:p>
            <a:pPr algn="just"/>
            <a:r>
              <a:rPr lang="en-US" dirty="0"/>
              <a:t>An </a:t>
            </a:r>
            <a:r>
              <a:rPr lang="en-US" b="1" dirty="0"/>
              <a:t>electronic signature</a:t>
            </a:r>
            <a:r>
              <a:rPr lang="en-US" dirty="0"/>
              <a:t>, or e-signature, refers to data in electronic form, which is logically associated with other data in electronic form and which is used by the signatory to sign</a:t>
            </a:r>
          </a:p>
          <a:p>
            <a:pPr algn="just"/>
            <a:endParaRPr lang="en-US" dirty="0"/>
          </a:p>
          <a:p>
            <a:pPr algn="just"/>
            <a:r>
              <a:rPr lang="en-US" dirty="0"/>
              <a:t>An e-signature (electronic signature) is a digital version of a traditional pen and ink signature</a:t>
            </a:r>
          </a:p>
          <a:p>
            <a:pPr algn="just"/>
            <a:endParaRPr lang="en-US" dirty="0"/>
          </a:p>
          <a:p>
            <a:pPr algn="just"/>
            <a:r>
              <a:rPr lang="en-US" dirty="0"/>
              <a:t>According to current U.S. legislation and the Electronic Signature &amp; Records Association (ESRA), </a:t>
            </a:r>
            <a:r>
              <a:rPr lang="en-US" dirty="0" err="1"/>
              <a:t>eSignatures</a:t>
            </a:r>
            <a:r>
              <a:rPr lang="en-US" dirty="0"/>
              <a:t> are defined as: </a:t>
            </a:r>
            <a:r>
              <a:rPr lang="en-US" b="1" dirty="0">
                <a:effectLst>
                  <a:outerShdw blurRad="38100" dist="38100" dir="2700000" algn="tl">
                    <a:srgbClr val="000000">
                      <a:alpha val="43137"/>
                    </a:srgbClr>
                  </a:outerShdw>
                </a:effectLst>
              </a:rPr>
              <a:t>“an electronic sound, symbol or process that is attached to or logically associated with a record and executed or adopted by a person with the intent to sign the record.”</a:t>
            </a:r>
          </a:p>
        </p:txBody>
      </p:sp>
    </p:spTree>
    <p:extLst>
      <p:ext uri="{BB962C8B-B14F-4D97-AF65-F5344CB8AC3E}">
        <p14:creationId xmlns:p14="http://schemas.microsoft.com/office/powerpoint/2010/main" val="271411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just"/>
            <a:r>
              <a:rPr lang="en-US" altLang="en-US"/>
              <a:t>ICT defined</a:t>
            </a:r>
          </a:p>
        </p:txBody>
      </p:sp>
      <p:sp>
        <p:nvSpPr>
          <p:cNvPr id="10243" name="Content Placeholder 2"/>
          <p:cNvSpPr>
            <a:spLocks noGrp="1"/>
          </p:cNvSpPr>
          <p:nvPr>
            <p:ph idx="1"/>
          </p:nvPr>
        </p:nvSpPr>
        <p:spPr>
          <a:xfrm>
            <a:off x="1182688" y="1752600"/>
            <a:ext cx="7772400" cy="4535488"/>
          </a:xfrm>
        </p:spPr>
        <p:txBody>
          <a:bodyPr>
            <a:normAutofit fontScale="92500"/>
          </a:bodyPr>
          <a:lstStyle/>
          <a:p>
            <a:pPr algn="just">
              <a:defRPr/>
            </a:pPr>
            <a:r>
              <a:rPr lang="en-US" altLang="en-US" sz="2600" dirty="0"/>
              <a:t>ICT is being defined by many scholars &amp; technology specialists as consisting of </a:t>
            </a:r>
            <a:r>
              <a:rPr lang="en-US" altLang="en-US" sz="2600" b="1" dirty="0">
                <a:effectLst>
                  <a:outerShdw blurRad="38100" dist="38100" dir="2700000" algn="tl">
                    <a:srgbClr val="000000">
                      <a:alpha val="43137"/>
                    </a:srgbClr>
                  </a:outerShdw>
                </a:effectLst>
              </a:rPr>
              <a:t>hardware</a:t>
            </a:r>
            <a:r>
              <a:rPr lang="en-US" altLang="en-US" sz="2600" dirty="0"/>
              <a:t>, </a:t>
            </a:r>
            <a:r>
              <a:rPr lang="en-US" altLang="en-US" sz="2600" b="1" dirty="0">
                <a:effectLst>
                  <a:outerShdw blurRad="38100" dist="38100" dir="2700000" algn="tl">
                    <a:srgbClr val="000000">
                      <a:alpha val="43137"/>
                    </a:srgbClr>
                  </a:outerShdw>
                </a:effectLst>
              </a:rPr>
              <a:t>software</a:t>
            </a:r>
            <a:r>
              <a:rPr lang="en-US" altLang="en-US" sz="2600" dirty="0"/>
              <a:t>, </a:t>
            </a:r>
            <a:r>
              <a:rPr lang="en-US" altLang="en-US" sz="2600" b="1" dirty="0">
                <a:effectLst>
                  <a:outerShdw blurRad="38100" dist="38100" dir="2700000" algn="tl">
                    <a:srgbClr val="000000">
                      <a:alpha val="43137"/>
                    </a:srgbClr>
                  </a:outerShdw>
                </a:effectLst>
              </a:rPr>
              <a:t>telecommunications</a:t>
            </a:r>
            <a:r>
              <a:rPr lang="en-US" altLang="en-US" sz="2600" dirty="0"/>
              <a:t>, </a:t>
            </a:r>
            <a:r>
              <a:rPr lang="en-US" altLang="en-US" sz="2600" b="1" dirty="0">
                <a:effectLst>
                  <a:outerShdw blurRad="38100" dist="38100" dir="2700000" algn="tl">
                    <a:srgbClr val="000000">
                      <a:alpha val="43137"/>
                    </a:srgbClr>
                  </a:outerShdw>
                </a:effectLst>
              </a:rPr>
              <a:t>database management</a:t>
            </a:r>
            <a:r>
              <a:rPr lang="en-US" altLang="en-US" sz="2600" dirty="0"/>
              <a:t>, &amp; other information processing technologies used in computer-based information systems. </a:t>
            </a:r>
          </a:p>
          <a:p>
            <a:pPr algn="just">
              <a:defRPr/>
            </a:pPr>
            <a:r>
              <a:rPr lang="en-US" altLang="en-US" sz="2600" dirty="0"/>
              <a:t>It involves the dynamic interaction of computer based information systems while telecommunications forms the backbone of ICT. </a:t>
            </a:r>
          </a:p>
          <a:p>
            <a:pPr algn="just">
              <a:defRPr/>
            </a:pPr>
            <a:r>
              <a:rPr lang="en-US" altLang="en-US" sz="2600" i="1" dirty="0">
                <a:solidFill>
                  <a:srgbClr val="FF0000"/>
                </a:solidFill>
                <a:effectLst>
                  <a:outerShdw blurRad="38100" dist="38100" dir="2700000" algn="tl">
                    <a:srgbClr val="000000">
                      <a:alpha val="43137"/>
                    </a:srgbClr>
                  </a:outerShdw>
                </a:effectLst>
              </a:rPr>
              <a:t>Why is telecommunications considered the backbone of ICT?</a:t>
            </a:r>
          </a:p>
          <a:p>
            <a:pPr algn="just">
              <a:defRPr/>
            </a:pPr>
            <a:endParaRPr lang="en-US" altLang="en-US" dirty="0"/>
          </a:p>
          <a:p>
            <a:pPr algn="just">
              <a:defRPr/>
            </a:pPr>
            <a:endParaRPr lang="en-US" altLang="en-US" sz="3100" dirty="0"/>
          </a:p>
          <a:p>
            <a:pPr algn="just">
              <a:defRPr/>
            </a:pPr>
            <a:endParaRPr lang="en-US" altLang="en-US" dirty="0"/>
          </a:p>
          <a:p>
            <a:pPr algn="just">
              <a:defRPr/>
            </a:pPr>
            <a:endParaRPr lang="en-US" altLang="en-US" dirty="0"/>
          </a:p>
        </p:txBody>
      </p:sp>
      <p:sp>
        <p:nvSpPr>
          <p:cNvPr id="819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449942D-D438-4A80-B93E-A44AD64A14F4}" type="datetime2">
              <a:rPr lang="en-US" altLang="en-US" sz="1200" smtClean="0"/>
              <a:pPr/>
              <a:t>Thursday, September 4, 2025</a:t>
            </a:fld>
            <a:endParaRPr lang="en-US" altLang="en-US" sz="1200"/>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452FEF8-1944-4C4C-9881-76F28FF424AE}" type="slidenum">
              <a:rPr lang="en-US" altLang="en-US" sz="1400" smtClean="0"/>
              <a:pPr/>
              <a:t>5</a:t>
            </a:fld>
            <a:endParaRPr lang="en-US" altLang="en-US" sz="1400"/>
          </a:p>
        </p:txBody>
      </p:sp>
    </p:spTree>
    <p:extLst>
      <p:ext uri="{BB962C8B-B14F-4D97-AF65-F5344CB8AC3E}">
        <p14:creationId xmlns:p14="http://schemas.microsoft.com/office/powerpoint/2010/main" val="4164787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b="0" dirty="0">
                <a:effectLst/>
              </a:rPr>
              <a:t>Electronic Signatures Act 2011 (Act No. 7 of 2011)</a:t>
            </a:r>
            <a:endParaRPr lang="en-US" sz="4000" dirty="0"/>
          </a:p>
        </p:txBody>
      </p:sp>
      <p:sp>
        <p:nvSpPr>
          <p:cNvPr id="2" name="Content Placeholder 1"/>
          <p:cNvSpPr>
            <a:spLocks noGrp="1"/>
          </p:cNvSpPr>
          <p:nvPr>
            <p:ph idx="1"/>
          </p:nvPr>
        </p:nvSpPr>
        <p:spPr/>
        <p:txBody>
          <a:bodyPr/>
          <a:lstStyle/>
          <a:p>
            <a:endParaRPr lang="en-US" dirty="0"/>
          </a:p>
          <a:p>
            <a:endParaRPr lang="en-US" dirty="0"/>
          </a:p>
          <a:p>
            <a:r>
              <a:rPr lang="en-US" dirty="0"/>
              <a:t>This makes provision for and regulating the use of electronic signatures and provide for other related matters;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276600"/>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84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effectLst/>
              </a:rPr>
              <a:t>Importance of Electronic Signatures Act </a:t>
            </a:r>
          </a:p>
        </p:txBody>
      </p:sp>
      <p:sp>
        <p:nvSpPr>
          <p:cNvPr id="2" name="Content Placeholder 1"/>
          <p:cNvSpPr>
            <a:spLocks noGrp="1"/>
          </p:cNvSpPr>
          <p:nvPr>
            <p:ph idx="1"/>
          </p:nvPr>
        </p:nvSpPr>
        <p:spPr/>
        <p:txBody>
          <a:bodyPr>
            <a:normAutofit fontScale="77500" lnSpcReduction="20000"/>
          </a:bodyPr>
          <a:lstStyle/>
          <a:p>
            <a:pPr marL="624078" indent="-514350" algn="just" fontAlgn="base">
              <a:buFont typeface="+mj-lt"/>
              <a:buAutoNum type="arabicPeriod"/>
            </a:pPr>
            <a:r>
              <a:rPr lang="en-US" dirty="0"/>
              <a:t>The Act makes provision for the use of electronic signatures in order to ensure that transactions are carried out in a secure environment.</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It establishes a public key infrastructure for authenticity and security of documents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Recognizes the different signature creating technologies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Provides effective administrative structures e.g. establishment of Certification Authorities</a:t>
            </a:r>
          </a:p>
          <a:p>
            <a:endParaRPr lang="en-US" dirty="0"/>
          </a:p>
        </p:txBody>
      </p:sp>
    </p:spTree>
    <p:extLst>
      <p:ext uri="{BB962C8B-B14F-4D97-AF65-F5344CB8AC3E}">
        <p14:creationId xmlns:p14="http://schemas.microsoft.com/office/powerpoint/2010/main" val="2710459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Assignment</a:t>
            </a:r>
          </a:p>
        </p:txBody>
      </p:sp>
      <p:sp>
        <p:nvSpPr>
          <p:cNvPr id="2" name="Content Placeholder 1"/>
          <p:cNvSpPr>
            <a:spLocks noGrp="1"/>
          </p:cNvSpPr>
          <p:nvPr>
            <p:ph idx="1"/>
          </p:nvPr>
        </p:nvSpPr>
        <p:spPr/>
        <p:txBody>
          <a:bodyPr/>
          <a:lstStyle/>
          <a:p>
            <a:pPr marL="624078" indent="-514350" algn="just">
              <a:buFont typeface="+mj-lt"/>
              <a:buAutoNum type="arabicPeriod"/>
            </a:pPr>
            <a:r>
              <a:rPr lang="en-US" dirty="0"/>
              <a:t>Discuss the difference between Electronic Signature and Digital Signature</a:t>
            </a:r>
          </a:p>
          <a:p>
            <a:pPr marL="624078" indent="-514350" algn="just">
              <a:buFont typeface="+mj-lt"/>
              <a:buAutoNum type="arabicPeriod"/>
            </a:pPr>
            <a:endParaRPr lang="en-US" dirty="0"/>
          </a:p>
          <a:p>
            <a:pPr marL="624078" indent="-514350" algn="just">
              <a:buFont typeface="+mj-lt"/>
              <a:buAutoNum type="arabicPeriod"/>
            </a:pPr>
            <a:r>
              <a:rPr lang="en-US" dirty="0"/>
              <a:t>Discuss  examples of common Cyber Crimes in Uganda.</a:t>
            </a:r>
          </a:p>
          <a:p>
            <a:pPr marL="624078" indent="-514350">
              <a:buFont typeface="+mj-lt"/>
              <a:buAutoNum type="arabicPeriod"/>
            </a:pPr>
            <a:endParaRPr lang="en-US" dirty="0"/>
          </a:p>
        </p:txBody>
      </p:sp>
    </p:spTree>
    <p:extLst>
      <p:ext uri="{BB962C8B-B14F-4D97-AF65-F5344CB8AC3E}">
        <p14:creationId xmlns:p14="http://schemas.microsoft.com/office/powerpoint/2010/main" val="352145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normAutofit fontScale="92500" lnSpcReduction="10000"/>
          </a:bodyPr>
          <a:lstStyle/>
          <a:p>
            <a:r>
              <a:rPr lang="en-US" dirty="0"/>
              <a:t>Definition of ICT, IS, IT </a:t>
            </a:r>
          </a:p>
          <a:p>
            <a:r>
              <a:rPr lang="en-GB" dirty="0"/>
              <a:t>Data and Information</a:t>
            </a:r>
          </a:p>
          <a:p>
            <a:r>
              <a:rPr lang="en-GB" dirty="0"/>
              <a:t>Data Processing</a:t>
            </a:r>
          </a:p>
          <a:p>
            <a:r>
              <a:rPr lang="en-US" dirty="0"/>
              <a:t>Digital Literacy and Digital Citizenship</a:t>
            </a:r>
          </a:p>
          <a:p>
            <a:r>
              <a:rPr lang="en-US" dirty="0"/>
              <a:t>Uganda ICT Sector</a:t>
            </a:r>
          </a:p>
          <a:p>
            <a:r>
              <a:rPr lang="en-US" sz="3200" b="1" u="sng" dirty="0">
                <a:effectLst>
                  <a:outerShdw blurRad="38100" dist="38100" dir="2700000" algn="tl">
                    <a:srgbClr val="000000">
                      <a:alpha val="43137"/>
                    </a:srgbClr>
                  </a:outerShdw>
                </a:effectLst>
              </a:rPr>
              <a:t>ICT for Sustainable Development Goals (ICT4SDGs)</a:t>
            </a:r>
          </a:p>
          <a:p>
            <a:endParaRPr lang="en-US" dirty="0"/>
          </a:p>
        </p:txBody>
      </p:sp>
    </p:spTree>
    <p:extLst>
      <p:ext uri="{BB962C8B-B14F-4D97-AF65-F5344CB8AC3E}">
        <p14:creationId xmlns:p14="http://schemas.microsoft.com/office/powerpoint/2010/main" val="991723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a:t>ICT for Sustainable Development Goals (ICT4SDGs)</a:t>
            </a:r>
          </a:p>
        </p:txBody>
      </p:sp>
      <p:sp>
        <p:nvSpPr>
          <p:cNvPr id="2" name="Content Placeholder 1"/>
          <p:cNvSpPr>
            <a:spLocks noGrp="1"/>
          </p:cNvSpPr>
          <p:nvPr>
            <p:ph idx="1"/>
          </p:nvPr>
        </p:nvSpPr>
        <p:spPr>
          <a:xfrm>
            <a:off x="381000" y="2133600"/>
            <a:ext cx="8229600" cy="2286000"/>
          </a:xfrm>
        </p:spPr>
        <p:txBody>
          <a:bodyPr>
            <a:normAutofit/>
          </a:bodyPr>
          <a:lstStyle/>
          <a:p>
            <a:pPr algn="just"/>
            <a:r>
              <a:rPr lang="en-US" dirty="0"/>
              <a:t>The Sustainable Development Goals (SDGs)/Global Goals, are a universal call to action to end poverty, protect the planet and ensure that all people enjoy peace and prosperity.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593" y="542925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394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a:xfrm>
            <a:off x="457200" y="1828800"/>
            <a:ext cx="8229600" cy="4525963"/>
          </a:xfrm>
        </p:spPr>
        <p:txBody>
          <a:bodyPr/>
          <a:lstStyle/>
          <a:p>
            <a:pPr algn="just"/>
            <a:r>
              <a:rPr lang="en-US" dirty="0"/>
              <a:t>These 17 Goals are based on the Millennium Development Goals, with additional emphasis on climate change, economic inequality, innovation, sustainable consumption, peace and justice.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15400" cy="98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26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862"/>
            <a:ext cx="9144000" cy="6250276"/>
          </a:xfrm>
          <a:prstGeom prst="rect">
            <a:avLst/>
          </a:prstGeom>
        </p:spPr>
      </p:pic>
    </p:spTree>
    <p:extLst>
      <p:ext uri="{BB962C8B-B14F-4D97-AF65-F5344CB8AC3E}">
        <p14:creationId xmlns:p14="http://schemas.microsoft.com/office/powerpoint/2010/main" val="52034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ICT4SDGs</a:t>
            </a:r>
            <a:endParaRPr lang="en-US" dirty="0"/>
          </a:p>
        </p:txBody>
      </p:sp>
      <p:sp>
        <p:nvSpPr>
          <p:cNvPr id="2" name="Content Placeholder 1"/>
          <p:cNvSpPr>
            <a:spLocks noGrp="1"/>
          </p:cNvSpPr>
          <p:nvPr>
            <p:ph idx="1"/>
          </p:nvPr>
        </p:nvSpPr>
        <p:spPr/>
        <p:txBody>
          <a:bodyPr>
            <a:normAutofit/>
          </a:bodyPr>
          <a:lstStyle/>
          <a:p>
            <a:pPr algn="just"/>
            <a:r>
              <a:rPr lang="en-US" dirty="0"/>
              <a:t>ICTs form the backbone of today's digital economy and have enormous potential to </a:t>
            </a:r>
            <a:r>
              <a:rPr lang="en-US" i="1" dirty="0"/>
              <a:t>fast forward</a:t>
            </a:r>
            <a:r>
              <a:rPr lang="en-US" dirty="0"/>
              <a:t> progress on the SDGs and improve people's lives in fundamental ways.</a:t>
            </a:r>
          </a:p>
          <a:p>
            <a:pPr algn="just"/>
            <a:endParaRPr lang="en-US" dirty="0"/>
          </a:p>
          <a:p>
            <a:pPr algn="just"/>
            <a:r>
              <a:rPr lang="en-US" i="1" dirty="0"/>
              <a:t>“ICTs are the main enablers that will accelerate the achievement of all 17 Sustainable Development Goals (SDGs), and the voices of people must be included”, </a:t>
            </a:r>
            <a:r>
              <a:rPr lang="en-US" dirty="0" err="1"/>
              <a:t>Majed</a:t>
            </a:r>
            <a:r>
              <a:rPr lang="en-US" dirty="0"/>
              <a:t> Sultan Al </a:t>
            </a:r>
            <a:r>
              <a:rPr lang="en-US" dirty="0" err="1"/>
              <a:t>Mesmar</a:t>
            </a:r>
            <a:r>
              <a:rPr lang="en-US" dirty="0"/>
              <a:t>, 2018. </a:t>
            </a:r>
          </a:p>
        </p:txBody>
      </p:sp>
    </p:spTree>
    <p:extLst>
      <p:ext uri="{BB962C8B-B14F-4D97-AF65-F5344CB8AC3E}">
        <p14:creationId xmlns:p14="http://schemas.microsoft.com/office/powerpoint/2010/main" val="143289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364" y="533400"/>
            <a:ext cx="8263436" cy="4724400"/>
          </a:xfrm>
        </p:spPr>
        <p:txBody>
          <a:bodyPr>
            <a:normAutofit/>
          </a:bodyPr>
          <a:lstStyle/>
          <a:p>
            <a:pPr algn="just">
              <a:lnSpc>
                <a:spcPct val="150000"/>
              </a:lnSpc>
              <a:spcBef>
                <a:spcPts val="0"/>
              </a:spcBef>
            </a:pPr>
            <a:r>
              <a:rPr lang="en-US" dirty="0"/>
              <a:t>Through digital financial services, many unbanked people are participating in the digital economy for the first time; and access to financial services has proven to be a pivotal step in helping people lead out of poverty. In addition, timely and accurate information services will help ensure equal rights to economic resources and market insights that can benefit all.​</a:t>
            </a:r>
          </a:p>
          <a:p>
            <a:pPr algn="just">
              <a:lnSpc>
                <a:spcPct val="150000"/>
              </a:lnSpc>
              <a:spcBef>
                <a:spcPts val="0"/>
              </a:spcBef>
            </a:pPr>
            <a:r>
              <a:rPr lang="en-US" dirty="0"/>
              <a:t>Job creation</a:t>
            </a:r>
          </a:p>
          <a:p>
            <a:pPr algn="just">
              <a:lnSpc>
                <a:spcPct val="150000"/>
              </a:lnSpc>
              <a:spcBef>
                <a:spcPts val="0"/>
              </a:spcBef>
            </a:pPr>
            <a:r>
              <a:rPr lang="en-US" dirty="0"/>
              <a:t>Information services brought closer</a:t>
            </a:r>
          </a:p>
        </p:txBody>
      </p:sp>
      <p:sp>
        <p:nvSpPr>
          <p:cNvPr id="4" name="AutoShape 2" descr="No Pove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812"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393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82000" cy="4114800"/>
          </a:xfrm>
        </p:spPr>
        <p:txBody>
          <a:bodyPr>
            <a:normAutofit/>
          </a:bodyPr>
          <a:lstStyle/>
          <a:p>
            <a:pPr algn="just">
              <a:lnSpc>
                <a:spcPct val="150000"/>
              </a:lnSpc>
              <a:spcBef>
                <a:spcPts val="0"/>
              </a:spcBef>
            </a:pPr>
            <a:r>
              <a:rPr lang="en-US" dirty="0"/>
              <a:t>To feed a growing population, agriculture is increasingly knowledge-intensive. ICTs help farmers improve crop yields and business productivity through better access to market information, weather forecasts, training </a:t>
            </a:r>
            <a:r>
              <a:rPr lang="en-US" dirty="0" err="1"/>
              <a:t>programmes</a:t>
            </a:r>
            <a:r>
              <a:rPr lang="en-US" dirty="0"/>
              <a:t>, and other online content tailored to their needs.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06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ICT</a:t>
            </a:r>
          </a:p>
        </p:txBody>
      </p:sp>
      <p:sp>
        <p:nvSpPr>
          <p:cNvPr id="921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17F9884-BE6E-4D4E-9E05-E3D03AA4D41D}" type="datetime2">
              <a:rPr lang="en-US" sz="1400" smtClean="0"/>
              <a:pPr/>
              <a:t>Thursday, September 4, 2025</a:t>
            </a:fld>
            <a:endParaRPr lang="en-US" sz="1400"/>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2550B8E-ABC2-4F48-8F2A-532C32FFD191}" type="slidenum">
              <a:rPr lang="en-US" altLang="en-US" sz="1400" smtClean="0"/>
              <a:pPr/>
              <a:t>6</a:t>
            </a:fld>
            <a:endParaRPr lang="en-US" altLang="en-US" sz="1400"/>
          </a:p>
        </p:txBody>
      </p:sp>
      <p:pic>
        <p:nvPicPr>
          <p:cNvPr id="9221" name="Picture 5" descr="communication-technology-in-socie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94995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049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8600"/>
            <a:ext cx="8686800" cy="4648200"/>
          </a:xfrm>
        </p:spPr>
        <p:txBody>
          <a:bodyPr>
            <a:normAutofit/>
          </a:bodyPr>
          <a:lstStyle/>
          <a:p>
            <a:pPr algn="just">
              <a:lnSpc>
                <a:spcPct val="160000"/>
              </a:lnSpc>
              <a:spcBef>
                <a:spcPts val="0"/>
              </a:spcBef>
            </a:pPr>
            <a:r>
              <a:rPr lang="en-US" dirty="0"/>
              <a:t>​ICTs have the potential to deliver benefits across the global healthcare ecosystem. Patients can contact health care services remotely regardless of their proximity to a healthcare </a:t>
            </a:r>
            <a:r>
              <a:rPr lang="en-US" dirty="0" err="1"/>
              <a:t>centre</a:t>
            </a:r>
            <a:r>
              <a:rPr lang="en-US" dirty="0"/>
              <a:t>. Health care workers can, for example, learn and prepare for disease outbreaks, identify patient symptoms, follow established treatment protocols, perform remote diagnostics, access expert support and so on. Big Data analytics can help produce snapshots, analyze trends, and make projections about disease outbreaks, health service usage, and patient knowledge, attitudes, and practices.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0834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887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229600" cy="4525963"/>
          </a:xfrm>
        </p:spPr>
        <p:txBody>
          <a:bodyPr>
            <a:normAutofit/>
          </a:bodyPr>
          <a:lstStyle/>
          <a:p>
            <a:pPr algn="just">
              <a:lnSpc>
                <a:spcPct val="160000"/>
              </a:lnSpc>
              <a:spcBef>
                <a:spcPts val="0"/>
              </a:spcBef>
            </a:pPr>
            <a:r>
              <a:rPr lang="en-US" dirty="0"/>
              <a:t>ICTs are powering a revolution in digital learning, which has become one of the world's fastest-growing industries. Mobile devices now allow students to access learning assets anytime, anywhere. Teachers are now using mobile devices for everything from literacy and numerical training to interactive tutoring. Indeed, mobile learning has the ability to help break down economic barriers, divides between rural and urban, as well as the gender divide.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500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8763000" cy="5257800"/>
          </a:xfrm>
        </p:spPr>
        <p:txBody>
          <a:bodyPr>
            <a:normAutofit/>
          </a:bodyPr>
          <a:lstStyle/>
          <a:p>
            <a:pPr algn="just">
              <a:lnSpc>
                <a:spcPct val="170000"/>
              </a:lnSpc>
              <a:spcBef>
                <a:spcPts val="0"/>
              </a:spcBef>
            </a:pPr>
            <a:r>
              <a:rPr lang="en-US" dirty="0"/>
              <a:t>ICTs can provide great opportunities for gender equality by enabling everyone to have access to the same online resources and opportunities. They enable women to gain a stronger voice in their communities, their government and at the global level. ICTs can also provide new opportunities for women’s economic empowerment by creating business and employment opportunities for women as owners and managers of ICT-accessed projects, as well as employees of new business ventures. Yet, over 250 million fewer women are online than man. The gender gap in access to ICTs needs to be urgently addressed if the benefits of ICTs to gender equality and gender empowerment are to be achieved.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09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08037"/>
            <a:ext cx="8229600" cy="4525963"/>
          </a:xfrm>
        </p:spPr>
        <p:txBody>
          <a:bodyPr>
            <a:normAutofit lnSpcReduction="10000"/>
          </a:bodyPr>
          <a:lstStyle/>
          <a:p>
            <a:pPr algn="just">
              <a:lnSpc>
                <a:spcPct val="170000"/>
              </a:lnSpc>
              <a:spcBef>
                <a:spcPts val="0"/>
              </a:spcBef>
            </a:pPr>
            <a:r>
              <a:rPr lang="en-US" dirty="0"/>
              <a:t>More than 800’000 deaths are caused each year by unsafe water and poor sanitation. ICTs are particularly important for smart water management, facilitating the measurement and monitoring of water supplies as well as necessary interventions, and enabling practitioners at the local level to ensure the equitable and sustainable extension of water, sanitation and hygiene (WASH) services. As the costs of ICTs continues to fall, governments will be able to better integrate ICTs into monitoring and evaluation frameworks to optimize operations and improve the quality of service.​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052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98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229600" cy="4525963"/>
          </a:xfrm>
        </p:spPr>
        <p:txBody>
          <a:bodyPr>
            <a:normAutofit lnSpcReduction="10000"/>
          </a:bodyPr>
          <a:lstStyle/>
          <a:p>
            <a:pPr algn="just">
              <a:lnSpc>
                <a:spcPct val="170000"/>
              </a:lnSpc>
              <a:spcBef>
                <a:spcPts val="0"/>
              </a:spcBef>
            </a:pPr>
            <a:r>
              <a:rPr lang="en-US" dirty="0"/>
              <a:t>ICTs and energy efficiency can be connected in two ways: ‘Greening of ICTs’ and ‘Greening through ICTs’. In the first case, ICTs are being transformed and developed to be more environmentally sound and less carbon-intensive. In the second case, ICT-enabled solutions (for example smart grids, smart buildings, smart logistics and industrial processes) are helping to transform the world towards a more sustainable and energy efficient future. These green technologies and processes have the potential to play a significant role in significantly reducing global greenhouse gas emissions.​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705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525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a:bodyPr>
          <a:lstStyle/>
          <a:p>
            <a:pPr algn="just">
              <a:lnSpc>
                <a:spcPct val="150000"/>
              </a:lnSpc>
              <a:spcBef>
                <a:spcPts val="0"/>
              </a:spcBef>
            </a:pPr>
            <a:r>
              <a:rPr lang="en-US" dirty="0"/>
              <a:t>​ICT skills have already become a prerequisite for almost all forms of employment, and ICT capacity-building must therefore be prioritized in national youth employment and entrepreneurship strategies in all countries. It is not simply that most jobs and businesses now require ICT skills, but also that ICTs themselves are transforming the way that business is being done everywhere and creating new employment opportunities.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58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90563"/>
            <a:ext cx="8534400" cy="5253037"/>
          </a:xfrm>
        </p:spPr>
        <p:txBody>
          <a:bodyPr>
            <a:normAutofit/>
          </a:bodyPr>
          <a:lstStyle/>
          <a:p>
            <a:pPr algn="just">
              <a:lnSpc>
                <a:spcPct val="170000"/>
              </a:lnSpc>
              <a:spcBef>
                <a:spcPts val="0"/>
              </a:spcBef>
            </a:pPr>
            <a:r>
              <a:rPr lang="en-US" dirty="0"/>
              <a:t>To “significantly increase access to ICT and strive to provide universal and affordable access to Internet in the LDCs (least-developed countries) by 2020”. Without the digital infrastructure that powers our wireless world and forms the backbone of our digital economy, the world would not be able to deliver the ICT applications that  enable scalable solutions to the SDGs. ITU believes broadband must be considered essential infrastructure for the 21st-century due to its capacity to power industry and innovation. And ITU’s role in the adopt­ing of globally harmonized spectrum and standards is essential to facilitate the development of transformative digital infrastructure, such as 5G systems, that will drive scalable solutions to all 17 SDGs..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153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normAutofit/>
          </a:bodyPr>
          <a:lstStyle/>
          <a:p>
            <a:pPr algn="just">
              <a:lnSpc>
                <a:spcPct val="160000"/>
              </a:lnSpc>
              <a:spcBef>
                <a:spcPts val="0"/>
              </a:spcBef>
            </a:pPr>
            <a:r>
              <a:rPr lang="en-US" dirty="0"/>
              <a:t>ICTs have the potential to help reduce inequality both within and between countries by enabling access to information and knowledge to disadvantaged segments of society – including those living with disabilities, as well as women and girls. However, by the end of 2016, more than half of the world's population – 3.9 billion people – were not yet using the Internet and access was uneven between genders and geographically. Reducing inequalities cannot be achieved without addressing these underlying issues.​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74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a:bodyPr>
          <a:lstStyle/>
          <a:p>
            <a:pPr algn="just">
              <a:lnSpc>
                <a:spcPct val="170000"/>
              </a:lnSpc>
              <a:spcBef>
                <a:spcPts val="0"/>
              </a:spcBef>
            </a:pPr>
            <a:r>
              <a:rPr lang="en-US" dirty="0"/>
              <a:t>With more than half the world’s population already living in urban environments, ICTs will be essential in offering innovative approaches to managing cities more effectively and holistically – through applications such as smart buildings, smart water management, intelligent transport systems, and new efficiencies in energy consumption and waste management. Using ICTs to make cities more eco-friendly and sustainable is vital – not just for the well-being of urban inhabitants, but also for the sustainability of the planet..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4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4525963"/>
          </a:xfrm>
        </p:spPr>
        <p:txBody>
          <a:bodyPr>
            <a:normAutofit/>
          </a:bodyPr>
          <a:lstStyle/>
          <a:p>
            <a:pPr algn="just">
              <a:lnSpc>
                <a:spcPct val="170000"/>
              </a:lnSpc>
              <a:spcBef>
                <a:spcPts val="0"/>
              </a:spcBef>
            </a:pPr>
            <a:r>
              <a:rPr lang="en-US" dirty="0"/>
              <a:t>ICTs and responsible consumption and production are linked in two ways: increased dematerialization and virtualization as well as innovative ICT applications enabling sustainable production and consumption. Cloud computing, smart grids, smart metering, and reduced energy consumption of ICTs all have a positive impact on reducing our consumption. However, ICTs themselves require energy consumption. Therefore, effective policies are needed to ensure the negative impacts of ICTs, such as e-waste, are minimized.​</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68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ICT Consists of… </a:t>
            </a:r>
          </a:p>
        </p:txBody>
      </p:sp>
      <p:sp>
        <p:nvSpPr>
          <p:cNvPr id="10243" name="Content Placeholder 2"/>
          <p:cNvSpPr>
            <a:spLocks noGrp="1"/>
          </p:cNvSpPr>
          <p:nvPr>
            <p:ph idx="1"/>
          </p:nvPr>
        </p:nvSpPr>
        <p:spPr>
          <a:xfrm>
            <a:off x="914400" y="2246313"/>
            <a:ext cx="7467600" cy="4306887"/>
          </a:xfrm>
        </p:spPr>
        <p:txBody>
          <a:bodyPr/>
          <a:lstStyle/>
          <a:p>
            <a:pPr lvl="1"/>
            <a:r>
              <a:rPr lang="en-US" sz="3200"/>
              <a:t>IT </a:t>
            </a:r>
          </a:p>
          <a:p>
            <a:pPr lvl="1"/>
            <a:r>
              <a:rPr lang="en-US" sz="3200"/>
              <a:t>telephony, </a:t>
            </a:r>
          </a:p>
          <a:p>
            <a:pPr lvl="1"/>
            <a:r>
              <a:rPr lang="en-US" sz="3200"/>
              <a:t>broadcast media, </a:t>
            </a:r>
          </a:p>
          <a:p>
            <a:pPr lvl="1"/>
            <a:r>
              <a:rPr lang="en-US" sz="3200"/>
              <a:t>all types of audio and video processing and transmission and network based control and monitoring functions. </a:t>
            </a:r>
          </a:p>
          <a:p>
            <a:endParaRPr lang="en-US"/>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A25505B-F5C9-4F30-8FBE-AAA0D0AD6ECA}" type="datetime2">
              <a:rPr lang="en-US" sz="1400" smtClean="0"/>
              <a:pPr/>
              <a:t>Thursday, September 4, 2025</a:t>
            </a:fld>
            <a:endParaRPr lang="en-US" sz="1400"/>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21684CB-5C04-456A-BC68-DB767D3AB6BA}" type="slidenum">
              <a:rPr lang="en-US" altLang="en-US" sz="1400" smtClean="0"/>
              <a:pPr/>
              <a:t>7</a:t>
            </a:fld>
            <a:endParaRPr lang="en-US" altLang="en-US" sz="1400"/>
          </a:p>
        </p:txBody>
      </p:sp>
    </p:spTree>
    <p:extLst>
      <p:ext uri="{BB962C8B-B14F-4D97-AF65-F5344CB8AC3E}">
        <p14:creationId xmlns:p14="http://schemas.microsoft.com/office/powerpoint/2010/main" val="9149771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7"/>
            <a:ext cx="8229600" cy="4525963"/>
          </a:xfrm>
        </p:spPr>
        <p:txBody>
          <a:bodyPr>
            <a:normAutofit/>
          </a:bodyPr>
          <a:lstStyle/>
          <a:p>
            <a:pPr algn="just">
              <a:lnSpc>
                <a:spcPct val="150000"/>
              </a:lnSpc>
              <a:spcBef>
                <a:spcPts val="0"/>
              </a:spcBef>
            </a:pPr>
            <a:r>
              <a:rPr lang="en-US" dirty="0"/>
              <a:t>ICTs, including satellite monitoring, play a crucial role in earth monitoring, sharing climate and weather information, forecasting, and early warning systems. ICTs therefore enable both the global monitoring of climate change as well as strengthen resilience by helping mitigate the effects of climate change through forecasting and early warning systems.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207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a:bodyPr>
          <a:lstStyle/>
          <a:p>
            <a:pPr algn="just">
              <a:lnSpc>
                <a:spcPct val="150000"/>
              </a:lnSpc>
              <a:spcBef>
                <a:spcPts val="0"/>
              </a:spcBef>
            </a:pPr>
            <a:r>
              <a:rPr lang="en-US" dirty="0"/>
              <a:t>ICTs can play a significant role in the conservation and sustainable use of the oceans – notably through improved monitoring and reporting which leads to increased accountability. Satellite-based monitoring delivers timely and accurate data on a global basis, while local sensors deliver on the spot updates in real-time. Big data can be used to </a:t>
            </a:r>
            <a:r>
              <a:rPr lang="en-US" dirty="0" err="1"/>
              <a:t>analyse</a:t>
            </a:r>
            <a:r>
              <a:rPr lang="en-US" dirty="0"/>
              <a:t> short- and long-term trends in terms of biodiversity, pollution, weather patterns and ecosystem evolution, and to plan mitigation activities.​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915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458200" cy="5105400"/>
          </a:xfrm>
        </p:spPr>
        <p:txBody>
          <a:bodyPr>
            <a:normAutofit/>
          </a:bodyPr>
          <a:lstStyle/>
          <a:p>
            <a:pPr algn="just">
              <a:lnSpc>
                <a:spcPct val="170000"/>
              </a:lnSpc>
              <a:spcBef>
                <a:spcPts val="0"/>
              </a:spcBef>
            </a:pPr>
            <a:r>
              <a:rPr lang="en-US" dirty="0"/>
              <a:t>ICTs can play a significant role in the conservation and sustainable use of terrestrial ecosystems and the prevention of the loss of biodiversity – notably through improved monitoring and reporting which leads to increased accountability. Satellite-based monitoring delivers timely and accurate data on a global basis, while local sensors can deliver on the spot updates in real-time. Big data can be used to </a:t>
            </a:r>
            <a:r>
              <a:rPr lang="en-US" dirty="0" err="1"/>
              <a:t>analyse</a:t>
            </a:r>
            <a:r>
              <a:rPr lang="en-US" dirty="0"/>
              <a:t> short- and long-term trends in terms of biodiversity, pollution, weather patterns and ecosystem evolution, and to plan mitigation activities.​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8773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fontScale="92500" lnSpcReduction="20000"/>
          </a:bodyPr>
          <a:lstStyle/>
          <a:p>
            <a:pPr algn="just">
              <a:lnSpc>
                <a:spcPct val="170000"/>
              </a:lnSpc>
              <a:spcBef>
                <a:spcPts val="0"/>
              </a:spcBef>
            </a:pPr>
            <a:r>
              <a:rPr lang="en-US" dirty="0"/>
              <a:t>ICTs can play an important role in crisis management, humanitarian aid and peace building, and have proved to be a powerful aid in areas such as electoral monitoring. The growing use of open data by governments increases transparency, empowers citizens, and helps to drive economic growth. ICTs are also essential in terms of record-keeping and tracking government data and local demographics. When natural or man-made disasters occur, ICTs are crucial in obtaining, communicating and transmitting accurate and timely crisis information, allowing appropriate responses to be made. In the future, big data analysis and data mining should allow better use to be made of the vast amount of data that is already openly accessible online.</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362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525963"/>
          </a:xfrm>
        </p:spPr>
        <p:txBody>
          <a:bodyPr>
            <a:normAutofit/>
          </a:bodyPr>
          <a:lstStyle/>
          <a:p>
            <a:pPr algn="just">
              <a:lnSpc>
                <a:spcPct val="170000"/>
              </a:lnSpc>
              <a:spcBef>
                <a:spcPts val="0"/>
              </a:spcBef>
            </a:pPr>
            <a:r>
              <a:rPr lang="en-US" dirty="0"/>
              <a:t>ICTs are specifically mentioned as a means of implementation under SDG17, highlighting the cross-cutting transformative potential of ICTs. Indeed, ICTs are crucial in achieving all of the SDGs, since ICTs are catalysts that accelerate all three pillars of sustainable development – economic growth, social inclusion and environmental sustainability – as well as providing an innovative and effective means of implementation in today’s inter-connected world.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7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457200"/>
            <a:ext cx="8305800" cy="1143000"/>
          </a:xfrm>
        </p:spPr>
        <p:txBody>
          <a:bodyPr>
            <a:normAutofit/>
          </a:bodyPr>
          <a:lstStyle/>
          <a:p>
            <a:r>
              <a:rPr lang="en-US" sz="3600" dirty="0"/>
              <a:t>Information Technology (IT)</a:t>
            </a:r>
            <a:r>
              <a:rPr lang="en-US" sz="3600" b="1" dirty="0"/>
              <a:t> </a:t>
            </a:r>
            <a:r>
              <a:rPr lang="en-US" sz="3600" dirty="0"/>
              <a:t>Defined</a:t>
            </a:r>
          </a:p>
        </p:txBody>
      </p:sp>
      <p:sp>
        <p:nvSpPr>
          <p:cNvPr id="7171" name="Content Placeholder 2"/>
          <p:cNvSpPr>
            <a:spLocks noGrp="1"/>
          </p:cNvSpPr>
          <p:nvPr>
            <p:ph idx="1"/>
          </p:nvPr>
        </p:nvSpPr>
        <p:spPr>
          <a:xfrm>
            <a:off x="34834" y="1676400"/>
            <a:ext cx="8726487" cy="4306888"/>
          </a:xfrm>
        </p:spPr>
        <p:txBody>
          <a:bodyPr/>
          <a:lstStyle/>
          <a:p>
            <a:r>
              <a:rPr lang="en-US" dirty="0"/>
              <a:t>An acronym that stands for information technology</a:t>
            </a:r>
          </a:p>
          <a:p>
            <a:r>
              <a:rPr lang="en-US" dirty="0"/>
              <a:t>IT is the use of computer hardware and computer software to convert, store, protect, process, transmit, and retrieve information.</a:t>
            </a:r>
          </a:p>
          <a:p>
            <a:r>
              <a:rPr lang="en-US" dirty="0"/>
              <a:t>IT involves the acquisition, processing, storage and dissemination of vocal, pictorial, textual and numerical information.</a:t>
            </a:r>
          </a:p>
        </p:txBody>
      </p:sp>
      <p:sp>
        <p:nvSpPr>
          <p:cNvPr id="717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E232596-D398-4BE6-A3F5-6FF26E96A937}" type="datetime2">
              <a:rPr lang="en-US" sz="1400" smtClean="0"/>
              <a:pPr/>
              <a:t>Thursday, September 4, 2025</a:t>
            </a:fld>
            <a:endParaRPr lang="en-US" sz="1400"/>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F0EAC5-53D8-4DBB-8758-E3ACE0157C76}" type="slidenum">
              <a:rPr lang="en-US" altLang="en-US" sz="1400" smtClean="0"/>
              <a:pPr/>
              <a:t>8</a:t>
            </a:fld>
            <a:endParaRPr lang="en-US" altLang="en-US" sz="1400"/>
          </a:p>
        </p:txBody>
      </p:sp>
    </p:spTree>
    <p:extLst>
      <p:ext uri="{BB962C8B-B14F-4D97-AF65-F5344CB8AC3E}">
        <p14:creationId xmlns:p14="http://schemas.microsoft.com/office/powerpoint/2010/main" val="191429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sz="4000" dirty="0"/>
              <a:t>Information System (IS) defined</a:t>
            </a:r>
          </a:p>
        </p:txBody>
      </p:sp>
      <p:sp>
        <p:nvSpPr>
          <p:cNvPr id="11267" name="Content Placeholder 2"/>
          <p:cNvSpPr>
            <a:spLocks noGrp="1"/>
          </p:cNvSpPr>
          <p:nvPr>
            <p:ph idx="1"/>
          </p:nvPr>
        </p:nvSpPr>
        <p:spPr>
          <a:xfrm>
            <a:off x="1143000" y="1828800"/>
            <a:ext cx="7772400" cy="4230688"/>
          </a:xfrm>
        </p:spPr>
        <p:txBody>
          <a:bodyPr>
            <a:normAutofit fontScale="92500"/>
          </a:bodyPr>
          <a:lstStyle/>
          <a:p>
            <a:pPr algn="just">
              <a:defRPr/>
            </a:pPr>
            <a:r>
              <a:rPr lang="en-US" altLang="en-US" sz="2700" dirty="0"/>
              <a:t>Information system is defined as any organized combination of </a:t>
            </a:r>
            <a:r>
              <a:rPr lang="en-US" altLang="en-US" sz="2700" dirty="0">
                <a:effectLst>
                  <a:outerShdw blurRad="38100" dist="38100" dir="2700000" algn="tl">
                    <a:srgbClr val="000000">
                      <a:alpha val="43137"/>
                    </a:srgbClr>
                  </a:outerShdw>
                </a:effectLst>
              </a:rPr>
              <a:t>people,</a:t>
            </a:r>
            <a:r>
              <a:rPr lang="en-US" altLang="en-US" sz="2700" dirty="0"/>
              <a:t> </a:t>
            </a:r>
            <a:r>
              <a:rPr lang="en-US" altLang="en-US" sz="2700" dirty="0">
                <a:effectLst>
                  <a:outerShdw blurRad="38100" dist="38100" dir="2700000" algn="tl">
                    <a:srgbClr val="000000">
                      <a:alpha val="43137"/>
                    </a:srgbClr>
                  </a:outerShdw>
                </a:effectLst>
              </a:rPr>
              <a:t>hardware</a:t>
            </a:r>
            <a:r>
              <a:rPr lang="en-US" altLang="en-US" sz="2700" dirty="0"/>
              <a:t>, </a:t>
            </a:r>
            <a:r>
              <a:rPr lang="en-US" altLang="en-US" sz="2700" dirty="0">
                <a:effectLst>
                  <a:outerShdw blurRad="38100" dist="38100" dir="2700000" algn="tl">
                    <a:srgbClr val="000000">
                      <a:alpha val="43137"/>
                    </a:srgbClr>
                  </a:outerShdw>
                </a:effectLst>
              </a:rPr>
              <a:t>software</a:t>
            </a:r>
            <a:r>
              <a:rPr lang="en-US" altLang="en-US" sz="2700" dirty="0"/>
              <a:t>, </a:t>
            </a:r>
            <a:r>
              <a:rPr lang="en-US" altLang="en-US" sz="2700" dirty="0">
                <a:effectLst>
                  <a:outerShdw blurRad="38100" dist="38100" dir="2700000" algn="tl">
                    <a:srgbClr val="000000">
                      <a:alpha val="43137"/>
                    </a:srgbClr>
                  </a:outerShdw>
                </a:effectLst>
              </a:rPr>
              <a:t>communications network</a:t>
            </a:r>
            <a:r>
              <a:rPr lang="en-US" altLang="en-US" sz="2700" dirty="0"/>
              <a:t>, and </a:t>
            </a:r>
            <a:r>
              <a:rPr lang="en-US" altLang="en-US" sz="2700" dirty="0">
                <a:effectLst>
                  <a:outerShdw blurRad="38100" dist="38100" dir="2700000" algn="tl">
                    <a:srgbClr val="000000">
                      <a:alpha val="43137"/>
                    </a:srgbClr>
                  </a:outerShdw>
                </a:effectLst>
              </a:rPr>
              <a:t>data resources </a:t>
            </a:r>
            <a:r>
              <a:rPr lang="en-US" altLang="en-US" sz="2700" dirty="0"/>
              <a:t>to perform the activities of input, processing, output, and control activities that collect, transform data resources into information products in an organization or disseminates information in an organization.</a:t>
            </a:r>
          </a:p>
          <a:p>
            <a:pPr algn="just">
              <a:defRPr/>
            </a:pPr>
            <a:r>
              <a:rPr lang="en-US" altLang="en-US" sz="2700" i="1" dirty="0">
                <a:solidFill>
                  <a:srgbClr val="FF0000"/>
                </a:solidFill>
                <a:effectLst>
                  <a:outerShdw blurRad="38100" dist="38100" dir="2700000" algn="tl">
                    <a:srgbClr val="000000">
                      <a:alpha val="43137"/>
                    </a:srgbClr>
                  </a:outerShdw>
                </a:effectLst>
              </a:rPr>
              <a:t>Just visualize the types of IS in your locality.</a:t>
            </a:r>
          </a:p>
          <a:p>
            <a:pPr algn="just">
              <a:defRPr/>
            </a:pPr>
            <a:endParaRPr lang="en-US" altLang="en-US" sz="3000" dirty="0"/>
          </a:p>
        </p:txBody>
      </p:sp>
      <p:sp>
        <p:nvSpPr>
          <p:cNvPr id="1434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AFF687E-F18E-46A4-B6CA-35ED608054EC}" type="datetime2">
              <a:rPr lang="en-US" altLang="en-US" sz="1400" smtClean="0"/>
              <a:pPr/>
              <a:t>Thursday, September 4, 2025</a:t>
            </a:fld>
            <a:endParaRPr lang="en-US" altLang="en-US" sz="1400"/>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BC9AD7-E810-4DD5-AE71-076BB9FED38C}" type="slidenum">
              <a:rPr lang="en-US" altLang="en-US" sz="1400" smtClean="0"/>
              <a:pPr/>
              <a:t>9</a:t>
            </a:fld>
            <a:endParaRPr lang="en-US" altLang="en-US" sz="1400"/>
          </a:p>
        </p:txBody>
      </p:sp>
    </p:spTree>
    <p:extLst>
      <p:ext uri="{BB962C8B-B14F-4D97-AF65-F5344CB8AC3E}">
        <p14:creationId xmlns:p14="http://schemas.microsoft.com/office/powerpoint/2010/main" val="210123209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2130</TotalTime>
  <Words>4493</Words>
  <Application>Microsoft Office PowerPoint</Application>
  <PresentationFormat>On-screen Show (4:3)</PresentationFormat>
  <Paragraphs>418</Paragraphs>
  <Slides>74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Black</vt:lpstr>
      <vt:lpstr>Calibri</vt:lpstr>
      <vt:lpstr>Gill Sans MT</vt:lpstr>
      <vt:lpstr>Times New Roman</vt:lpstr>
      <vt:lpstr>Wingdings</vt:lpstr>
      <vt:lpstr>Gallery</vt:lpstr>
      <vt:lpstr>MAKERERE UNIVERSITY MAKERERE UNIVERSITY BUSINESS SCHOOL FACULTY OF COMPUTING AND INFORMATICS DEPARTMENT OF APPLIED COMPUTING AND IT</vt:lpstr>
      <vt:lpstr>Outline</vt:lpstr>
      <vt:lpstr>Introduction to ICT and Key Concepts</vt:lpstr>
      <vt:lpstr>Introduction to ICT and Key Concepts</vt:lpstr>
      <vt:lpstr>ICT defined</vt:lpstr>
      <vt:lpstr>ICT</vt:lpstr>
      <vt:lpstr>ICT Consists of… </vt:lpstr>
      <vt:lpstr>Information Technology (IT) Defined</vt:lpstr>
      <vt:lpstr>Information System (IS) defined</vt:lpstr>
      <vt:lpstr>Information Systems</vt:lpstr>
      <vt:lpstr>Introduction to ICT and Key Concepts</vt:lpstr>
      <vt:lpstr>Importance of IT in different Business/  Reasons for studying ICT in the University</vt:lpstr>
      <vt:lpstr>Strategic Uses of ICT / IS</vt:lpstr>
      <vt:lpstr>Strategic Uses of IT</vt:lpstr>
      <vt:lpstr>Strategic Uses of IT Cont’</vt:lpstr>
      <vt:lpstr>Introduction to ICT and Key Concepts</vt:lpstr>
      <vt:lpstr>Data defined</vt:lpstr>
      <vt:lpstr>Why Data is Critical</vt:lpstr>
      <vt:lpstr>Cont’ Why Data is Critical</vt:lpstr>
      <vt:lpstr>Information defined</vt:lpstr>
      <vt:lpstr>Information Products &amp; Information Quality</vt:lpstr>
      <vt:lpstr>Characteristics/Attributes of Information</vt:lpstr>
      <vt:lpstr>Elements/Aspects of Information Qualities of a good information.</vt:lpstr>
      <vt:lpstr>Qualities Cont’</vt:lpstr>
      <vt:lpstr>Qualities Cont’</vt:lpstr>
      <vt:lpstr>Qualities Cont’</vt:lpstr>
      <vt:lpstr>Introduction to ICT and Key Concepts</vt:lpstr>
      <vt:lpstr>Data Processing defined</vt:lpstr>
      <vt:lpstr>Data Processing Cycle / Process</vt:lpstr>
      <vt:lpstr>Data Processing Cycle / Process Cont’</vt:lpstr>
      <vt:lpstr>Introduction to ICT and Key Concepts</vt:lpstr>
      <vt:lpstr>Uganda Vision 2040</vt:lpstr>
      <vt:lpstr>Knowledge and ICT Sector Opportunities</vt:lpstr>
      <vt:lpstr>ICT Opportunities con’t</vt:lpstr>
      <vt:lpstr>ICT Opportunities con’t</vt:lpstr>
      <vt:lpstr>ICT Opportunities con’t</vt:lpstr>
      <vt:lpstr>Assignment: </vt:lpstr>
      <vt:lpstr>Cyber Law: What it is</vt:lpstr>
      <vt:lpstr>Cyber Law: What it is Con’t</vt:lpstr>
      <vt:lpstr>Why is it important</vt:lpstr>
      <vt:lpstr>Uganda Cyber Laws.</vt:lpstr>
      <vt:lpstr>Computer Misuse Act 2011 (Act No. 2 of 2011)</vt:lpstr>
      <vt:lpstr>Importance of Computer Misuse Act </vt:lpstr>
      <vt:lpstr>Uganda Cyber Laws.</vt:lpstr>
      <vt:lpstr>Electronic Transactions Act 2011 (Act No. 8 of 2011)</vt:lpstr>
      <vt:lpstr>Importance of Electronic Transactions Act </vt:lpstr>
      <vt:lpstr>Importance Con’t</vt:lpstr>
      <vt:lpstr>Uganda Cyber Laws.</vt:lpstr>
      <vt:lpstr>What is an electronic Signature</vt:lpstr>
      <vt:lpstr>Electronic Signatures Act 2011 (Act No. 7 of 2011)</vt:lpstr>
      <vt:lpstr>Importance of Electronic Signatures Act </vt:lpstr>
      <vt:lpstr>Assignment</vt:lpstr>
      <vt:lpstr>Introduction to ICT and Key Concepts</vt:lpstr>
      <vt:lpstr>ICT for Sustainable Development Goals (ICT4SDGs)</vt:lpstr>
      <vt:lpstr>PowerPoint Presentation</vt:lpstr>
      <vt:lpstr>PowerPoint Presentation</vt:lpstr>
      <vt:lpstr>ICT4SDGs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Bryan Augustine Lugemwa</cp:lastModifiedBy>
  <cp:revision>100</cp:revision>
  <cp:lastPrinted>2019-01-29T14:48:12Z</cp:lastPrinted>
  <dcterms:created xsi:type="dcterms:W3CDTF">2019-01-29T13:08:44Z</dcterms:created>
  <dcterms:modified xsi:type="dcterms:W3CDTF">2025-09-04T15:06:22Z</dcterms:modified>
</cp:coreProperties>
</file>