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20"/>
  </p:notesMasterIdLst>
  <p:handoutMasterIdLst>
    <p:handoutMasterId r:id="rId21"/>
  </p:handoutMasterIdLst>
  <p:sldIdLst>
    <p:sldId id="315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29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388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4" r:id="rId12"/>
    <p:sldLayoutId id="2147483709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/>
              <a:t>Topic-3</a:t>
            </a:r>
            <a:br>
              <a:rPr lang="en-US"/>
            </a:br>
            <a:r>
              <a:rPr lang="en-US"/>
              <a:t>HTML </a:t>
            </a:r>
            <a:r>
              <a:rPr lang="en-US" dirty="0"/>
              <a:t>Intermediate elements</a:t>
            </a:r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9C6C7-CBF1-3A1D-8DC1-8E4D15698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3BF42-FB95-F1A6-C454-47C045043EE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AutoNum type="alphaLcParenR"/>
            </a:pPr>
            <a:r>
              <a:rPr lang="en-US" sz="2800" b="1" dirty="0"/>
              <a:t>Basic Button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&lt;button&gt;Click Me&lt;/button&gt;</a:t>
            </a:r>
          </a:p>
          <a:p>
            <a:r>
              <a:rPr lang="en-US" sz="2800" b="1" dirty="0"/>
              <a:t>b) Submit Button (inside a form)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&lt;input type="submit" value="Submit"&gt;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c) Reset Button (clears form fields)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&lt;input type="reset" value="Reset"&gt;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45289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868C9-CE0F-A084-055D-BB2CAD9EC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Radio Buttons, Select, and Checkboxes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026DA-6D1A-2160-5FF5-002C3B21819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436077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/>
              <a:t>a) Radio Buttons: </a:t>
            </a:r>
            <a:r>
              <a:rPr lang="en-US" sz="2800" dirty="0"/>
              <a:t>Allows users to </a:t>
            </a:r>
            <a:r>
              <a:rPr lang="en-US" sz="2800" b="1" dirty="0"/>
              <a:t>select one option</a:t>
            </a:r>
            <a:r>
              <a:rPr lang="en-US" sz="2800" dirty="0"/>
              <a:t> from multiple choices.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&lt;p&gt;Choose your gender:&lt;/p&gt;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&lt;input type="radio" name="gender" value="male"&gt; Male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&lt;input type="radio" name="gender" value="female"&gt; Female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6904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E38BD-DC28-FBB5-CA72-74AAE1CE3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E3EFE-1375-6F8A-7D95-32D8E9922A7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/>
              <a:t>b) Dropdown (&lt;select&gt;): </a:t>
            </a:r>
            <a:r>
              <a:rPr lang="en-US" sz="2400" dirty="0"/>
              <a:t>Provides a </a:t>
            </a:r>
            <a:r>
              <a:rPr lang="en-US" sz="2400" b="1" dirty="0"/>
              <a:t>drop-down menu</a:t>
            </a:r>
            <a:r>
              <a:rPr lang="en-US" sz="2400" dirty="0"/>
              <a:t> for selecting an option.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&lt;label for="cars"&gt;Choose a car:&lt;/label&gt;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&lt;select id="cars" name="car"&gt;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&lt;option value="</a:t>
            </a:r>
            <a:r>
              <a:rPr lang="en-US" sz="2400" dirty="0" err="1">
                <a:solidFill>
                  <a:srgbClr val="FF0000"/>
                </a:solidFill>
              </a:rPr>
              <a:t>toyota</a:t>
            </a:r>
            <a:r>
              <a:rPr lang="en-US" sz="2400" dirty="0">
                <a:solidFill>
                  <a:srgbClr val="FF0000"/>
                </a:solidFill>
              </a:rPr>
              <a:t>"&gt;Toyota&lt;/option&gt;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&lt;option value="</a:t>
            </a:r>
            <a:r>
              <a:rPr lang="en-US" sz="2400" dirty="0" err="1">
                <a:solidFill>
                  <a:srgbClr val="FF0000"/>
                </a:solidFill>
              </a:rPr>
              <a:t>honda</a:t>
            </a:r>
            <a:r>
              <a:rPr lang="en-US" sz="2400" dirty="0">
                <a:solidFill>
                  <a:srgbClr val="FF0000"/>
                </a:solidFill>
              </a:rPr>
              <a:t>"&gt;Honda&lt;/option&gt;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&lt;/select&gt;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0080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56FA4-3F32-EAE8-4635-B68BC51B1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6A185-FA70-95A9-1D7C-18F129C2985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/>
              <a:t>c) Checkboxes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Allows users to </a:t>
            </a:r>
            <a:r>
              <a:rPr lang="en-US" sz="2400" b="1" dirty="0"/>
              <a:t>select multiple options</a:t>
            </a:r>
            <a:r>
              <a:rPr lang="en-US" sz="2400" dirty="0"/>
              <a:t>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&lt;p&gt;Select your hobbies:&lt;/p&gt;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&lt;input type="checkbox" name="hobby" value="reading"&gt; Reading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&lt;input type="checkbox" name="hobby" value="traveling"&gt; Traveling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0944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3862-3919-A0C7-7B95-F2AA3D4C7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16999-33C0-D897-7662-467BB3E6317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/>
          </a:bodyPr>
          <a:lstStyle/>
          <a:p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6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ea</a:t>
            </a:r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6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</a:t>
            </a:r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6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</a:t>
            </a:r>
            <a:r>
              <a:rPr lang="en-US" sz="60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6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 page for your Project to include various elements above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6910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0DF34-3E4B-F5B1-3B04-E59A42BFC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1. &lt;div&gt; and &lt;span&gt;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1755A-A2FD-277F-39C6-1B0D7D2CA1C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458937" cy="371855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These are generic </a:t>
            </a:r>
            <a:r>
              <a:rPr lang="en-US" b="1" dirty="0"/>
              <a:t>container elements</a:t>
            </a:r>
            <a:r>
              <a:rPr lang="en-US" dirty="0"/>
              <a:t> used for structuring and styling web content.</a:t>
            </a:r>
          </a:p>
          <a:p>
            <a:pPr marL="342900" indent="-342900">
              <a:buAutoNum type="alphaLcParenR"/>
            </a:pPr>
            <a:r>
              <a:rPr lang="en-US" b="1" dirty="0"/>
              <a:t>The &lt;div&gt; Element</a:t>
            </a:r>
          </a:p>
          <a:p>
            <a:r>
              <a:rPr lang="en-US" dirty="0">
                <a:solidFill>
                  <a:srgbClr val="FF0000"/>
                </a:solidFill>
              </a:rPr>
              <a:t>A block-level container used to group elements for styling or layout purposes.</a:t>
            </a:r>
          </a:p>
          <a:p>
            <a:r>
              <a:rPr lang="en-US" dirty="0">
                <a:solidFill>
                  <a:srgbClr val="FF0000"/>
                </a:solidFill>
              </a:rPr>
              <a:t>&lt;div style="background-color: </a:t>
            </a:r>
            <a:r>
              <a:rPr lang="en-US" dirty="0" err="1">
                <a:solidFill>
                  <a:srgbClr val="FF0000"/>
                </a:solidFill>
              </a:rPr>
              <a:t>lightgray</a:t>
            </a:r>
            <a:r>
              <a:rPr lang="en-US" dirty="0">
                <a:solidFill>
                  <a:srgbClr val="FF0000"/>
                </a:solidFill>
              </a:rPr>
              <a:t>; padding: 10px;"&gt;</a:t>
            </a:r>
          </a:p>
          <a:p>
            <a:r>
              <a:rPr lang="en-US" dirty="0">
                <a:solidFill>
                  <a:srgbClr val="FF0000"/>
                </a:solidFill>
              </a:rPr>
              <a:t>    &lt;h2&gt;Section Title&lt;/h2&gt;</a:t>
            </a:r>
          </a:p>
          <a:p>
            <a:r>
              <a:rPr lang="en-US" dirty="0">
                <a:solidFill>
                  <a:srgbClr val="FF0000"/>
                </a:solidFill>
              </a:rPr>
              <a:t>    &lt;p&gt;This is a paragraph inside a div.&lt;/p&gt;</a:t>
            </a:r>
          </a:p>
          <a:p>
            <a:r>
              <a:rPr lang="en-US" dirty="0">
                <a:solidFill>
                  <a:srgbClr val="FF0000"/>
                </a:solidFill>
              </a:rPr>
              <a:t>&lt;/div&gt;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532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5257-C633-C71F-8E47-347AEC478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8BCA5-8B35-8C07-6595-F9DC40F41E9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The &lt;span&gt; Element</a:t>
            </a:r>
          </a:p>
          <a:p>
            <a:r>
              <a:rPr lang="en-US" sz="3600" dirty="0">
                <a:solidFill>
                  <a:srgbClr val="FF0000"/>
                </a:solidFill>
              </a:rPr>
              <a:t>&lt;p&gt;</a:t>
            </a:r>
            <a:r>
              <a:rPr lang="en-US" sz="3600" dirty="0"/>
              <a:t>This is a &lt;span style="color: red;"&gt;highlighted&lt;/span&gt; word</a:t>
            </a:r>
            <a:r>
              <a:rPr lang="en-US" sz="3600" dirty="0">
                <a:solidFill>
                  <a:srgbClr val="FF0000"/>
                </a:solidFill>
              </a:rPr>
              <a:t>.&lt;/p&gt;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4590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695F5-E3A7-54C2-9852-D1F245BEF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2. HTML Table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C1EFE-7206-6E06-A496-2FAC1373772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901440"/>
          </a:xfrm>
        </p:spPr>
        <p:txBody>
          <a:bodyPr>
            <a:noAutofit/>
          </a:bodyPr>
          <a:lstStyle/>
          <a:p>
            <a:r>
              <a:rPr lang="en-US" sz="2800" b="1" dirty="0"/>
              <a:t>Table Elements</a:t>
            </a:r>
          </a:p>
          <a:p>
            <a:r>
              <a:rPr lang="en-US" sz="2800" dirty="0"/>
              <a:t>&lt;table&gt; → Defines the table.</a:t>
            </a:r>
          </a:p>
          <a:p>
            <a:r>
              <a:rPr lang="en-US" sz="2800" dirty="0"/>
              <a:t>&lt;tr&gt; → Defines a table row.</a:t>
            </a:r>
          </a:p>
          <a:p>
            <a:r>
              <a:rPr lang="en-US" sz="2800" dirty="0"/>
              <a:t>&lt;</a:t>
            </a:r>
            <a:r>
              <a:rPr lang="en-US" sz="2800" dirty="0" err="1"/>
              <a:t>th</a:t>
            </a:r>
            <a:r>
              <a:rPr lang="en-US" sz="2800" dirty="0"/>
              <a:t>&gt; → Defines a header cell (bold &amp; centered).</a:t>
            </a:r>
          </a:p>
          <a:p>
            <a:r>
              <a:rPr lang="en-US" sz="2800" dirty="0"/>
              <a:t>&lt;td&gt; → Defines a data cell.</a:t>
            </a:r>
          </a:p>
        </p:txBody>
      </p:sp>
    </p:spTree>
    <p:extLst>
      <p:ext uri="{BB962C8B-B14F-4D97-AF65-F5344CB8AC3E}">
        <p14:creationId xmlns:p14="http://schemas.microsoft.com/office/powerpoint/2010/main" val="2583269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0C60C-D89D-D26D-962C-975E4A6C2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3. HTML Form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FE01F-70F8-3354-2FA0-3C0FE9F2422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98917" cy="3878580"/>
          </a:xfrm>
        </p:spPr>
        <p:txBody>
          <a:bodyPr>
            <a:normAutofit fontScale="85000" lnSpcReduction="20000"/>
          </a:bodyPr>
          <a:lstStyle/>
          <a:p>
            <a:r>
              <a:rPr lang="en-US" sz="3800" dirty="0"/>
              <a:t>Forms allow users to </a:t>
            </a:r>
            <a:r>
              <a:rPr lang="en-US" sz="3800" b="1" dirty="0"/>
              <a:t>input and submit data</a:t>
            </a:r>
            <a:r>
              <a:rPr lang="en-US" sz="2400" dirty="0"/>
              <a:t>.</a:t>
            </a:r>
            <a:endParaRPr lang="en-US" sz="2400" b="1" dirty="0"/>
          </a:p>
          <a:p>
            <a:r>
              <a:rPr lang="en-US" sz="2400" b="1" dirty="0"/>
              <a:t>Basic Form Structure</a:t>
            </a:r>
          </a:p>
          <a:p>
            <a:r>
              <a:rPr lang="en-US" sz="2400" dirty="0"/>
              <a:t>&lt;form action="</a:t>
            </a:r>
            <a:r>
              <a:rPr lang="en-US" sz="2400" dirty="0" err="1"/>
              <a:t>submit.php</a:t>
            </a:r>
            <a:r>
              <a:rPr lang="en-US" sz="2400" dirty="0"/>
              <a:t>" method="POST"&gt;</a:t>
            </a:r>
          </a:p>
          <a:p>
            <a:r>
              <a:rPr lang="en-US" sz="2400" dirty="0"/>
              <a:t>    &lt;label for="name"&gt;Name:&lt;/label&gt;</a:t>
            </a:r>
          </a:p>
          <a:p>
            <a:r>
              <a:rPr lang="en-US" sz="2400" dirty="0"/>
              <a:t>    &lt;input type="text" id="name" name="name"&gt;</a:t>
            </a:r>
          </a:p>
          <a:p>
            <a:r>
              <a:rPr lang="en-US" sz="2400" dirty="0"/>
              <a:t>    &lt;button type="submit"&gt;Submit&lt;/button&gt;</a:t>
            </a:r>
          </a:p>
          <a:p>
            <a:r>
              <a:rPr lang="en-US" sz="2400" dirty="0"/>
              <a:t>&lt;/form&gt;</a:t>
            </a:r>
          </a:p>
        </p:txBody>
      </p:sp>
    </p:spTree>
    <p:extLst>
      <p:ext uri="{BB962C8B-B14F-4D97-AF65-F5344CB8AC3E}">
        <p14:creationId xmlns:p14="http://schemas.microsoft.com/office/powerpoint/2010/main" val="1908101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56830-6748-DD0C-EE82-487E99104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0144E-3214-1C7F-D6A9-39EE84BB3C5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85000" lnSpcReduction="10000"/>
          </a:bodyPr>
          <a:lstStyle/>
          <a:p>
            <a:r>
              <a:rPr lang="en-US" sz="3600" b="1" dirty="0"/>
              <a:t>Important Attributes</a:t>
            </a:r>
          </a:p>
          <a:p>
            <a:r>
              <a:rPr lang="en-US" sz="3600" b="1" dirty="0"/>
              <a:t>action </a:t>
            </a:r>
            <a:r>
              <a:rPr lang="en-US" sz="3600" dirty="0"/>
              <a:t>→ Specifies where to send form data.</a:t>
            </a:r>
          </a:p>
          <a:p>
            <a:r>
              <a:rPr lang="en-US" sz="3600" b="1" dirty="0"/>
              <a:t>method</a:t>
            </a:r>
            <a:r>
              <a:rPr lang="en-US" sz="3600" dirty="0"/>
              <a:t> → Specifies the HTTP method </a:t>
            </a:r>
            <a:r>
              <a:rPr lang="en-US" sz="3600" dirty="0">
                <a:solidFill>
                  <a:srgbClr val="FF0000"/>
                </a:solidFill>
              </a:rPr>
              <a:t>(GET or POST).</a:t>
            </a:r>
          </a:p>
          <a:p>
            <a:r>
              <a:rPr lang="en-US" sz="3600" b="1" dirty="0"/>
              <a:t>name</a:t>
            </a:r>
            <a:r>
              <a:rPr lang="en-US" sz="3600" dirty="0"/>
              <a:t> → Identifies form elements.</a:t>
            </a:r>
          </a:p>
        </p:txBody>
      </p:sp>
    </p:spTree>
    <p:extLst>
      <p:ext uri="{BB962C8B-B14F-4D97-AF65-F5344CB8AC3E}">
        <p14:creationId xmlns:p14="http://schemas.microsoft.com/office/powerpoint/2010/main" val="3119485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FDFF2-846F-B935-DEC5-5F1C86474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4. Common Input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2A23A-6A54-83FC-B1DF-B861B88907D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21777" cy="371855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AutoNum type="alphaLcParenR"/>
            </a:pPr>
            <a:r>
              <a:rPr lang="en-US" sz="2400" b="1" dirty="0"/>
              <a:t>Text Input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&lt;input type="text" name="username" placeholder="Enter your name"&gt;</a:t>
            </a:r>
          </a:p>
          <a:p>
            <a:r>
              <a:rPr lang="en-US" sz="2400" b="1" dirty="0"/>
              <a:t>b) Password Input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&lt;input type="password" name="password"&gt;</a:t>
            </a:r>
          </a:p>
          <a:p>
            <a:r>
              <a:rPr lang="en-US" sz="2400" b="1" dirty="0"/>
              <a:t>c) Email Input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&lt;input type="email" name="email"&gt;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650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633CC-1D08-3E92-1888-2C6772E6E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11EAF-6DE2-3D4B-7D92-004AA9611D1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dirty="0"/>
              <a:t>d) Number Input</a:t>
            </a:r>
          </a:p>
          <a:p>
            <a:r>
              <a:rPr lang="en-US" sz="3600" dirty="0">
                <a:solidFill>
                  <a:srgbClr val="FF0000"/>
                </a:solidFill>
              </a:rPr>
              <a:t>&lt;input type="number" name="age" min="1" max="100"&gt;</a:t>
            </a:r>
          </a:p>
          <a:p>
            <a:r>
              <a:rPr lang="en-US" sz="3600" b="1" dirty="0"/>
              <a:t>e) Date Input</a:t>
            </a:r>
          </a:p>
          <a:p>
            <a:r>
              <a:rPr lang="en-US" sz="3600" dirty="0">
                <a:solidFill>
                  <a:srgbClr val="FF0000"/>
                </a:solidFill>
              </a:rPr>
              <a:t>&lt;input type="date" name="dob"&gt;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56491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EF9B9-57CB-ED47-FFF5-F35FECEAA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5. HTML Buttons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C6834-89B6-A97F-DB9A-574F95F124F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44637" cy="3718557"/>
          </a:xfrm>
        </p:spPr>
        <p:txBody>
          <a:bodyPr>
            <a:normAutofit/>
          </a:bodyPr>
          <a:lstStyle/>
          <a:p>
            <a:r>
              <a:rPr lang="en-US" sz="6000" dirty="0"/>
              <a:t>Buttons allow users to </a:t>
            </a:r>
            <a:r>
              <a:rPr lang="en-US" sz="6000" b="1" dirty="0"/>
              <a:t>submit forms</a:t>
            </a:r>
            <a:r>
              <a:rPr lang="en-US" sz="6000" dirty="0"/>
              <a:t> or trigger actions.</a:t>
            </a:r>
          </a:p>
        </p:txBody>
      </p:sp>
    </p:spTree>
    <p:extLst>
      <p:ext uri="{BB962C8B-B14F-4D97-AF65-F5344CB8AC3E}">
        <p14:creationId xmlns:p14="http://schemas.microsoft.com/office/powerpoint/2010/main" val="1609058454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Shoji design</Template>
  <TotalTime>206</TotalTime>
  <Words>595</Words>
  <Application>Microsoft Office PowerPoint</Application>
  <PresentationFormat>Widescreen</PresentationFormat>
  <Paragraphs>69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Meiryo</vt:lpstr>
      <vt:lpstr>Arial</vt:lpstr>
      <vt:lpstr>Calibri</vt:lpstr>
      <vt:lpstr>Corbel</vt:lpstr>
      <vt:lpstr>Times New Roman</vt:lpstr>
      <vt:lpstr>Wingdings</vt:lpstr>
      <vt:lpstr>ShojiVTI</vt:lpstr>
      <vt:lpstr>Topic-3 HTML Intermediate elements</vt:lpstr>
      <vt:lpstr>1. &lt;div&gt; and &lt;span&gt; Elements</vt:lpstr>
      <vt:lpstr>PowerPoint Presentation</vt:lpstr>
      <vt:lpstr>2. HTML Table Elements</vt:lpstr>
      <vt:lpstr>3. HTML Form Elements</vt:lpstr>
      <vt:lpstr>PowerPoint Presentation</vt:lpstr>
      <vt:lpstr>4. Common Input Types</vt:lpstr>
      <vt:lpstr>PowerPoint Presentation</vt:lpstr>
      <vt:lpstr>5. HTML Buttons</vt:lpstr>
      <vt:lpstr>PowerPoint Presentation</vt:lpstr>
      <vt:lpstr>6. Radio Buttons, Select, and Checkboxes</vt:lpstr>
      <vt:lpstr>PowerPoint Presentation</vt:lpstr>
      <vt:lpstr>PowerPoint Presentation</vt:lpstr>
      <vt:lpstr>ACTIVITY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52</cp:revision>
  <dcterms:created xsi:type="dcterms:W3CDTF">2025-02-02T19:00:56Z</dcterms:created>
  <dcterms:modified xsi:type="dcterms:W3CDTF">2025-02-11T14:00:28Z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