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21"/>
  </p:notesMasterIdLst>
  <p:handoutMasterIdLst>
    <p:handoutMasterId r:id="rId22"/>
  </p:handoutMasterIdLst>
  <p:sldIdLst>
    <p:sldId id="315" r:id="rId5"/>
    <p:sldId id="349" r:id="rId6"/>
    <p:sldId id="353" r:id="rId7"/>
    <p:sldId id="357" r:id="rId8"/>
    <p:sldId id="354" r:id="rId9"/>
    <p:sldId id="355" r:id="rId10"/>
    <p:sldId id="356" r:id="rId11"/>
    <p:sldId id="350" r:id="rId12"/>
    <p:sldId id="351" r:id="rId13"/>
    <p:sldId id="352" r:id="rId14"/>
    <p:sldId id="358" r:id="rId15"/>
    <p:sldId id="359" r:id="rId16"/>
    <p:sldId id="360" r:id="rId17"/>
    <p:sldId id="361" r:id="rId18"/>
    <p:sldId id="362" r:id="rId19"/>
    <p:sldId id="37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5388" autoAdjust="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3/7/2025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3/7/2025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0DFAA8-2713-13C7-ADD4-19AF598E6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7E22AE-0B06-3404-CF6E-CACC10D9F4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CA72C1-B8D4-A01C-DAC1-721DFE7C78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4FD90B-717D-AD84-EEC6-E6E49FAFBD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17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3DC2F0A-1748-49AE-AF72-D6BBB4F8F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3DF7B1-E0C5-4E09-BB5C-F11EA14D7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66789"/>
            <a:ext cx="6833381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C678EC-E47C-4AC2-A75A-7022CECD00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34622" y="848455"/>
            <a:ext cx="5102365" cy="2601914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74E69A-5ABD-42DF-A2B0-997A62625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063" y="920164"/>
            <a:ext cx="1070775" cy="24661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2B6D0A-4A1F-4B59-B429-AD3FABC74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B66529-F6B7-4C1C-8291-8139628DF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48456"/>
            <a:ext cx="6833382" cy="717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245B9-34B5-4F89-8EA6-C018B9D4FA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23" y="3442673"/>
            <a:ext cx="5333977" cy="341532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814BE-76E8-43EC-9616-A1F02F053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96996"/>
            <a:ext cx="1219200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8AAA0A6-9D4B-4AA2-82F0-77E5ECF4B64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86762" y="3928342"/>
            <a:ext cx="4162319" cy="228500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7" name="Footer Placeholder 12">
            <a:extLst>
              <a:ext uri="{FF2B5EF4-FFF2-40B4-BE49-F238E27FC236}">
                <a16:creationId xmlns:a16="http://schemas.microsoft.com/office/drawing/2014/main" id="{8E3FFD99-95F0-47A4-8642-FB9FECEC4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5917" y="6309360"/>
            <a:ext cx="4946592" cy="457200"/>
          </a:xfrm>
        </p:spPr>
        <p:txBody>
          <a:bodyPr/>
          <a:lstStyle>
            <a:lvl1pPr>
              <a:defRPr lang="en-US" sz="1200" kern="1200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4727536-E532-4015-A178-0ABB6B09C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Date Placeholder 11">
            <a:extLst>
              <a:ext uri="{FF2B5EF4-FFF2-40B4-BE49-F238E27FC236}">
                <a16:creationId xmlns:a16="http://schemas.microsoft.com/office/drawing/2014/main" id="{22977876-C29D-4D32-9948-303465AEC3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77730" y="6309360"/>
            <a:ext cx="2736329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15">
            <a:extLst>
              <a:ext uri="{FF2B5EF4-FFF2-40B4-BE49-F238E27FC236}">
                <a16:creationId xmlns:a16="http://schemas.microsoft.com/office/drawing/2014/main" id="{6A7BC11E-2EF0-4989-9A7E-7AB377DB8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557ABF-B75C-BD78-1A04-E483A57A9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67712" y="0"/>
            <a:ext cx="5728216" cy="845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38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704" r:id="rId12"/>
    <p:sldLayoutId id="2147483709" r:id="rId13"/>
    <p:sldLayoutId id="2147483682" r:id="rId14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pPr algn="ctr"/>
            <a:r>
              <a:rPr lang="en-US" dirty="0"/>
              <a:t>Topic-8</a:t>
            </a:r>
            <a:br>
              <a:rPr lang="en-US" dirty="0"/>
            </a:br>
            <a:r>
              <a:rPr lang="en-US" dirty="0"/>
              <a:t>CONTENT MANAGEMENT SYSTEMS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82B3E-4270-E371-DBD7-904DDA05B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Content Management System (WCMS)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C687C-216B-7184-4259-1DFB552453E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92500"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WordPress</a:t>
            </a:r>
            <a:r>
              <a:rPr lang="en-US" sz="2800" dirty="0"/>
              <a:t> – The most widely used CMS, known for its ease of use and vast plugin ecosystem.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Joomla</a:t>
            </a:r>
            <a:r>
              <a:rPr lang="en-US" sz="2800" dirty="0"/>
              <a:t> – Offers more advanced user management and is suitable for complex websites.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Drupal </a:t>
            </a:r>
            <a:r>
              <a:rPr lang="en-US" sz="2800" dirty="0"/>
              <a:t>– A highly customizable CMS for complex websites with strong security.</a:t>
            </a:r>
          </a:p>
        </p:txBody>
      </p:sp>
    </p:spTree>
    <p:extLst>
      <p:ext uri="{BB962C8B-B14F-4D97-AF65-F5344CB8AC3E}">
        <p14:creationId xmlns:p14="http://schemas.microsoft.com/office/powerpoint/2010/main" val="2182613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3130E-E140-F49C-B99C-19E3E0DCD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87A7C-F4CC-1038-2391-4AE96F323F7A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dirty="0"/>
              <a:t>Magento </a:t>
            </a:r>
            <a:r>
              <a:rPr lang="en-US" sz="3200" dirty="0"/>
              <a:t>– A specialized CMS for e-commerce websites.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dirty="0"/>
              <a:t>Shopify</a:t>
            </a:r>
            <a:r>
              <a:rPr lang="en-US" sz="3200" dirty="0"/>
              <a:t> – A CMS focused on e-commerce, providing tools for online stores.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dirty="0"/>
              <a:t>Wix &amp; Squarespace </a:t>
            </a:r>
            <a:r>
              <a:rPr lang="en-US" sz="3200" dirty="0"/>
              <a:t>– User-friendly website builders with drag-and-drop functionality.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39170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6FA09-5D54-D08A-C452-A28B05B45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Advantages of CMS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BDC6-B435-9419-CCD0-332A3C7BDCEA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354580"/>
            <a:ext cx="10298917" cy="4297680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✅ </a:t>
            </a:r>
            <a:r>
              <a:rPr lang="en-US" sz="2000" b="1" dirty="0"/>
              <a:t>Ease of Use</a:t>
            </a:r>
            <a:r>
              <a:rPr lang="en-US" sz="2000" dirty="0"/>
              <a:t> – No coding skills required to manage content.</a:t>
            </a:r>
            <a:br>
              <a:rPr lang="en-US" sz="2000" dirty="0"/>
            </a:br>
            <a:r>
              <a:rPr lang="en-US" sz="2000" dirty="0"/>
              <a:t>✅ </a:t>
            </a:r>
            <a:r>
              <a:rPr lang="en-US" sz="2000" b="1" dirty="0"/>
              <a:t>Cost-Effective</a:t>
            </a:r>
            <a:r>
              <a:rPr lang="en-US" sz="2000" dirty="0"/>
              <a:t> – Many CMS platforms are free or have affordable pricing plans. Reduces the need for hiring developers for routine content updates.</a:t>
            </a:r>
            <a:br>
              <a:rPr lang="en-US" sz="2000" dirty="0"/>
            </a:br>
            <a:r>
              <a:rPr lang="en-US" sz="2000" dirty="0"/>
              <a:t>✅ </a:t>
            </a:r>
            <a:r>
              <a:rPr lang="en-US" sz="2000" b="1" dirty="0"/>
              <a:t>Collaboration</a:t>
            </a:r>
            <a:r>
              <a:rPr lang="en-US" sz="2000" dirty="0"/>
              <a:t> – Multiple users can work on content simultaneously.</a:t>
            </a:r>
            <a:br>
              <a:rPr lang="en-US" sz="2000" dirty="0"/>
            </a:br>
            <a:r>
              <a:rPr lang="en-US" sz="2000" dirty="0"/>
              <a:t>✅ </a:t>
            </a:r>
            <a:r>
              <a:rPr lang="en-US" sz="2000" b="1" dirty="0"/>
              <a:t>Scalability</a:t>
            </a:r>
            <a:r>
              <a:rPr lang="en-US" sz="2000" dirty="0"/>
              <a:t> – Supports growing content needs and traffic.</a:t>
            </a:r>
            <a:br>
              <a:rPr lang="en-US" sz="2000" dirty="0"/>
            </a:br>
            <a:r>
              <a:rPr lang="en-US" sz="2000" dirty="0"/>
              <a:t>✅ </a:t>
            </a:r>
            <a:r>
              <a:rPr lang="en-US" sz="2000" b="1" dirty="0"/>
              <a:t>Customization</a:t>
            </a:r>
            <a:r>
              <a:rPr lang="en-US" sz="2000" dirty="0"/>
              <a:t> – Allows design and feature customization with themes and plugins.</a:t>
            </a:r>
            <a:br>
              <a:rPr lang="en-US" sz="2000" dirty="0"/>
            </a:br>
            <a:r>
              <a:rPr lang="en-US" sz="2000" dirty="0"/>
              <a:t>✅ </a:t>
            </a:r>
            <a:r>
              <a:rPr lang="en-US" sz="2000" b="1" dirty="0"/>
              <a:t>SEO-Friendly</a:t>
            </a:r>
            <a:r>
              <a:rPr lang="en-US" sz="2000" dirty="0"/>
              <a:t> – Helps improve search rankings with built-in SEO tools.</a:t>
            </a:r>
            <a:br>
              <a:rPr lang="en-US" sz="2000" dirty="0"/>
            </a:br>
            <a:r>
              <a:rPr lang="en-US" sz="2000" dirty="0"/>
              <a:t>✅ </a:t>
            </a:r>
            <a:r>
              <a:rPr lang="en-US" sz="2000" b="1" dirty="0"/>
              <a:t>Security Updates</a:t>
            </a:r>
            <a:r>
              <a:rPr lang="en-US" sz="2000" dirty="0"/>
              <a:t> – Regular updates help protect against cyber threats.</a:t>
            </a:r>
          </a:p>
        </p:txBody>
      </p:sp>
    </p:spTree>
    <p:extLst>
      <p:ext uri="{BB962C8B-B14F-4D97-AF65-F5344CB8AC3E}">
        <p14:creationId xmlns:p14="http://schemas.microsoft.com/office/powerpoint/2010/main" val="1401809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145E0-CCEB-4397-CB2C-A56DCADC4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 Disadvantages of CMS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8CEAC-68C4-5F1D-B5B7-42FDA7FECEF5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/>
              <a:t>❌ </a:t>
            </a:r>
            <a:r>
              <a:rPr lang="en-US" sz="2800" b="1" dirty="0"/>
              <a:t>Performance Issues</a:t>
            </a:r>
            <a:r>
              <a:rPr lang="en-US" sz="2800" dirty="0"/>
              <a:t> – Poorly optimized CMS can slow down websites.</a:t>
            </a:r>
            <a:br>
              <a:rPr lang="en-US" sz="2800" dirty="0"/>
            </a:br>
            <a:r>
              <a:rPr lang="en-US" sz="2800" dirty="0"/>
              <a:t>❌ </a:t>
            </a:r>
            <a:r>
              <a:rPr lang="en-US" sz="2800" b="1" dirty="0"/>
              <a:t>Security Vulnerabilities</a:t>
            </a:r>
            <a:r>
              <a:rPr lang="en-US" sz="2800" dirty="0"/>
              <a:t> – Popular CMS platforms are often targeted by hackers if not properly maintained..</a:t>
            </a:r>
            <a:br>
              <a:rPr lang="en-US" sz="2800" dirty="0"/>
            </a:br>
            <a:r>
              <a:rPr lang="en-US" sz="2800" dirty="0"/>
              <a:t>❌ </a:t>
            </a:r>
            <a:r>
              <a:rPr lang="en-US" sz="2800" b="1" dirty="0"/>
              <a:t>Customization Limits</a:t>
            </a:r>
            <a:r>
              <a:rPr lang="en-US" sz="2800" dirty="0"/>
              <a:t> – Some platforms may not allow deep customization without coding.</a:t>
            </a:r>
            <a:br>
              <a:rPr lang="en-US" sz="2800" dirty="0"/>
            </a:br>
            <a:r>
              <a:rPr lang="en-US" sz="2800" dirty="0"/>
              <a:t>❌ </a:t>
            </a:r>
            <a:r>
              <a:rPr lang="en-US" sz="2800" b="1" dirty="0"/>
              <a:t>Learning Curve</a:t>
            </a:r>
            <a:r>
              <a:rPr lang="en-US" sz="2800" dirty="0"/>
              <a:t> – Advanced CMS platforms require time to master.</a:t>
            </a:r>
          </a:p>
        </p:txBody>
      </p:sp>
    </p:spTree>
    <p:extLst>
      <p:ext uri="{BB962C8B-B14F-4D97-AF65-F5344CB8AC3E}">
        <p14:creationId xmlns:p14="http://schemas.microsoft.com/office/powerpoint/2010/main" val="3009191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1B24D-1F53-C4B8-D774-55CBB6CE3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 Use Cases of CMS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D1031-7863-1B78-18AA-99AAC0865769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013709" cy="3718557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📌 </a:t>
            </a:r>
            <a:r>
              <a:rPr lang="en-US" sz="2400" b="1" dirty="0"/>
              <a:t>Business Websites</a:t>
            </a:r>
            <a:r>
              <a:rPr lang="en-US" sz="2400" dirty="0"/>
              <a:t> – Corporate websites, product showcases.</a:t>
            </a:r>
            <a:br>
              <a:rPr lang="en-US" sz="2400" dirty="0"/>
            </a:br>
            <a:r>
              <a:rPr lang="en-US" sz="2400" dirty="0"/>
              <a:t>📌 </a:t>
            </a:r>
            <a:r>
              <a:rPr lang="en-US" sz="2400" b="1" dirty="0"/>
              <a:t>Blogs &amp; News Portals</a:t>
            </a:r>
            <a:r>
              <a:rPr lang="en-US" sz="2400" dirty="0"/>
              <a:t> – Personal blogs, online magazines.</a:t>
            </a:r>
            <a:br>
              <a:rPr lang="en-US" sz="2400" dirty="0"/>
            </a:br>
            <a:r>
              <a:rPr lang="en-US" sz="2400" dirty="0"/>
              <a:t>📌 </a:t>
            </a:r>
            <a:r>
              <a:rPr lang="en-US" sz="2400" b="1" dirty="0"/>
              <a:t>E-commerce Stores</a:t>
            </a:r>
            <a:r>
              <a:rPr lang="en-US" sz="2400" dirty="0"/>
              <a:t> – Online shopping platforms.</a:t>
            </a:r>
            <a:br>
              <a:rPr lang="en-US" sz="2400" dirty="0"/>
            </a:br>
            <a:r>
              <a:rPr lang="en-US" sz="2400" dirty="0"/>
              <a:t>📌 </a:t>
            </a:r>
            <a:r>
              <a:rPr lang="en-US" sz="2400" b="1" dirty="0"/>
              <a:t>Educational Websites</a:t>
            </a:r>
            <a:r>
              <a:rPr lang="en-US" sz="2400" dirty="0"/>
              <a:t> – E-learning platforms and university websites.</a:t>
            </a:r>
            <a:br>
              <a:rPr lang="en-US" sz="2400" dirty="0"/>
            </a:br>
            <a:r>
              <a:rPr lang="en-US" sz="2400" dirty="0"/>
              <a:t>📌 </a:t>
            </a:r>
            <a:r>
              <a:rPr lang="en-US" sz="2400" b="1" dirty="0"/>
              <a:t>Government &amp; NGO Websites</a:t>
            </a:r>
            <a:r>
              <a:rPr lang="en-US" sz="2400" dirty="0"/>
              <a:t> – Public service portals.</a:t>
            </a:r>
            <a:br>
              <a:rPr lang="en-US" sz="2400" dirty="0"/>
            </a:br>
            <a:r>
              <a:rPr lang="en-US" sz="2400" dirty="0"/>
              <a:t>📌 </a:t>
            </a:r>
            <a:r>
              <a:rPr lang="en-US" sz="2400" b="1" dirty="0"/>
              <a:t>Community &amp; Membership Sites</a:t>
            </a:r>
            <a:r>
              <a:rPr lang="en-US" sz="2400" dirty="0"/>
              <a:t> – Forums, social networks.</a:t>
            </a:r>
          </a:p>
        </p:txBody>
      </p:sp>
    </p:spTree>
    <p:extLst>
      <p:ext uri="{BB962C8B-B14F-4D97-AF65-F5344CB8AC3E}">
        <p14:creationId xmlns:p14="http://schemas.microsoft.com/office/powerpoint/2010/main" val="12614000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89BD8-A5CC-2CC8-CF57-52F62BAED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 Choosing the Right CMS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63D8D-F13B-BD3E-E80A-445A8B202A4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423160"/>
            <a:ext cx="10207477" cy="4434840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b="1" dirty="0"/>
              <a:t>Purpose of the Website: </a:t>
            </a:r>
            <a:r>
              <a:rPr lang="en-US" sz="2400" dirty="0"/>
              <a:t>Determine whether the site is for blogging, e-commerce, portfolios, etc.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b="1" dirty="0"/>
              <a:t>Ease of Use</a:t>
            </a:r>
            <a:r>
              <a:rPr lang="en-US" sz="2400" dirty="0"/>
              <a:t> – Is the interface user-friendly?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/>
              <a:t> </a:t>
            </a:r>
            <a:r>
              <a:rPr lang="en-US" sz="2400" b="1" dirty="0"/>
              <a:t>Customization &amp; Scalability</a:t>
            </a:r>
            <a:r>
              <a:rPr lang="en-US" sz="2400" dirty="0"/>
              <a:t> – Ensure the CMS can grow with your business or content needs.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b="1" dirty="0"/>
              <a:t>Security Features</a:t>
            </a:r>
            <a:r>
              <a:rPr lang="en-US" sz="2400" dirty="0"/>
              <a:t> – Does it have strong protection against threats?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b="1" dirty="0"/>
              <a:t>Support &amp; Community</a:t>
            </a:r>
            <a:r>
              <a:rPr lang="en-US" sz="2400" dirty="0"/>
              <a:t> – Is there active support and documentation?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b="1" dirty="0"/>
              <a:t>Budget</a:t>
            </a:r>
            <a:r>
              <a:rPr lang="en-US" sz="2400" dirty="0"/>
              <a:t> – Consider the cost of the CMS, including hosting, themes, plugins, and maintenance.</a:t>
            </a:r>
          </a:p>
        </p:txBody>
      </p:sp>
    </p:spTree>
    <p:extLst>
      <p:ext uri="{BB962C8B-B14F-4D97-AF65-F5344CB8AC3E}">
        <p14:creationId xmlns:p14="http://schemas.microsoft.com/office/powerpoint/2010/main" val="21930912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08A67A-7D96-BF00-1EE7-980225C9B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FD17884-6BB0-A575-5461-FF8EA5C63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563" y="827086"/>
            <a:ext cx="5102365" cy="2601914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479032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3ECFB-4D65-57A4-40FB-DE5E611E0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A4795-EAAA-847B-6FA6-64710F94785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dirty="0"/>
              <a:t>A </a:t>
            </a:r>
            <a:r>
              <a:rPr lang="en-US" sz="2800" b="1" dirty="0"/>
              <a:t>Content Management System (CMS)</a:t>
            </a:r>
            <a:r>
              <a:rPr lang="en-US" sz="2800" dirty="0"/>
              <a:t> is a software application that allows users to create, manage, and modify content on a website without requiring specialized technical knowledge.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dirty="0"/>
              <a:t>It provides a user-friendly interface for handling website content, often through a WYSIWYG (What You See Is What You Get) editor.</a:t>
            </a:r>
          </a:p>
        </p:txBody>
      </p:sp>
    </p:spTree>
    <p:extLst>
      <p:ext uri="{BB962C8B-B14F-4D97-AF65-F5344CB8AC3E}">
        <p14:creationId xmlns:p14="http://schemas.microsoft.com/office/powerpoint/2010/main" val="2872139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7D823-5DFB-5033-157E-4D8103DF7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Key Features of a CMS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0C2BF-7C30-E7B0-1457-ED531BA6E663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Content Creation &amp; Editing – Provides a text editor (WYSIWYG) for adding and modifying content.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User Management – Allows different roles (admin, editor, contributor) with varying permissions.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Content Storage – Stores text, images, and other media files in a structured manner.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866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EAF033-448F-2A50-F161-C9B48ADC4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928DD-4D3C-4AB8-6A8F-8097B31BB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Features of a CMS CONTD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0E780-7AA3-3375-895C-4952B18125CE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354580"/>
            <a:ext cx="10006518" cy="4274820"/>
          </a:xfrm>
        </p:spPr>
        <p:txBody>
          <a:bodyPr>
            <a:normAutofit fontScale="85000" lnSpcReduction="10000"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b="1" dirty="0"/>
              <a:t>Templates &amp; Themes</a:t>
            </a:r>
            <a:r>
              <a:rPr lang="en-US" sz="2800" dirty="0"/>
              <a:t> – Enables customization of website appearance through pre-designed templates.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dirty="0"/>
              <a:t>SEO Optimization – Built-in tools for optimizing search engine visibility </a:t>
            </a:r>
            <a:r>
              <a:rPr lang="sv-SE" sz="2800" dirty="0"/>
              <a:t>(e.g., meta tags, URLs).</a:t>
            </a:r>
            <a:endParaRPr lang="en-US" sz="28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dirty="0"/>
              <a:t>Media Management – Supports uploading and managing images, videos, and documents.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dirty="0"/>
              <a:t>Security Features – Includes user authentication, firewalls, and regular updates to prevent attacks.</a:t>
            </a:r>
          </a:p>
        </p:txBody>
      </p:sp>
    </p:spTree>
    <p:extLst>
      <p:ext uri="{BB962C8B-B14F-4D97-AF65-F5344CB8AC3E}">
        <p14:creationId xmlns:p14="http://schemas.microsoft.com/office/powerpoint/2010/main" val="1016165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0EEDF-E066-10AC-1910-858F072A0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18FC8-2C87-46BA-6B46-E61E33F7800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85000" lnSpcReduction="10000"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dirty="0"/>
              <a:t>Multilingual Support – Some CMS platforms support multiple languages for global reach.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dirty="0"/>
              <a:t>Version Control – Tracks changes and allows reverting to previous versions of content..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b="1" dirty="0"/>
              <a:t>Plugins &amp; Extensions</a:t>
            </a:r>
            <a:r>
              <a:rPr lang="en-US" sz="2800" dirty="0"/>
              <a:t> – Allows the addition of extra functionalities through plugins or modules,  such as e-commerce, analytics, and social media integration.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27714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D80AE-D3E2-573E-7002-2EB739E75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/>
              <a:t>3. Types of CMS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D30D3-B63E-1A10-CF2A-E81160D3C65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367497" cy="3718557"/>
          </a:xfrm>
        </p:spPr>
        <p:txBody>
          <a:bodyPr>
            <a:normAutofit fontScale="92500" lnSpcReduction="20000"/>
          </a:bodyPr>
          <a:lstStyle/>
          <a:p>
            <a:r>
              <a:rPr lang="en-US" sz="4000" b="1" dirty="0"/>
              <a:t>1. Traditional CMS (Coupled CMS)</a:t>
            </a:r>
            <a:endParaRPr lang="en-US" sz="4000" dirty="0"/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4000" dirty="0"/>
              <a:t>The front-end and back-end are integrated into one system.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4000" dirty="0"/>
              <a:t>Examples: WordPress, Joomla, Drupal.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36690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D43C5-C3D5-05CC-DF8B-FF2B37FC9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8D1BC-D968-712C-1110-C7AC887DE05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/>
              <a:t>2. Headless CMS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The back-end (content management) is separated from the front-end (presentation layer).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Uses APIs to deliver content to different platforms (websites, mobile apps).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Examples: </a:t>
            </a:r>
            <a:r>
              <a:rPr lang="en-US" sz="2800" dirty="0" err="1"/>
              <a:t>Strapi</a:t>
            </a:r>
            <a:r>
              <a:rPr lang="en-US" sz="2800" dirty="0"/>
              <a:t>, </a:t>
            </a:r>
            <a:r>
              <a:rPr lang="en-US" sz="2800" dirty="0" err="1"/>
              <a:t>Contentful</a:t>
            </a:r>
            <a:r>
              <a:rPr lang="en-US" sz="2800" dirty="0"/>
              <a:t>, Sanity.</a:t>
            </a:r>
          </a:p>
        </p:txBody>
      </p:sp>
    </p:spTree>
    <p:extLst>
      <p:ext uri="{BB962C8B-B14F-4D97-AF65-F5344CB8AC3E}">
        <p14:creationId xmlns:p14="http://schemas.microsoft.com/office/powerpoint/2010/main" val="2642347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AD60D-D74C-286B-FB76-4D0FEA4CD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89764-4CD5-4F31-499E-A081B92A2E5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/>
              <a:t>3. Decoupled CMS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The content management and presentation layers are separate but still connected.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Offers more flexibility compared to a traditional CMS.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Examples: WordPress with REST API, Drupal with </a:t>
            </a:r>
            <a:r>
              <a:rPr lang="en-US" sz="2800" dirty="0" err="1"/>
              <a:t>GraphQL</a:t>
            </a:r>
            <a:r>
              <a:rPr lang="en-US" sz="2800" dirty="0"/>
              <a:t>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9109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94D00-1E4D-EA8E-0945-439E671C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33A78-4E3A-79D1-2ECC-846635A4C25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4. </a:t>
            </a:r>
            <a:r>
              <a:rPr lang="en-US" sz="3200" b="1" dirty="0"/>
              <a:t>Enterprise CMS (ECMS)</a:t>
            </a:r>
            <a:endParaRPr lang="en-US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Designed for large-scale organizations, offering robust security and workflow management.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Examples: Sitecore, Adobe Experience Manager.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79664389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Shoji design</Template>
  <TotalTime>842</TotalTime>
  <Words>807</Words>
  <Application>Microsoft Office PowerPoint</Application>
  <PresentationFormat>Widescreen</PresentationFormat>
  <Paragraphs>54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Meiryo</vt:lpstr>
      <vt:lpstr>Arial</vt:lpstr>
      <vt:lpstr>Calibri</vt:lpstr>
      <vt:lpstr>Corbel</vt:lpstr>
      <vt:lpstr>Wingdings</vt:lpstr>
      <vt:lpstr>ShojiVTI</vt:lpstr>
      <vt:lpstr>Topic-8 CONTENT MANAGEMENT SYSTEMS  </vt:lpstr>
      <vt:lpstr>1. Introduction</vt:lpstr>
      <vt:lpstr>2. Key Features of a CMS</vt:lpstr>
      <vt:lpstr>Key Features of a CMS CONTD</vt:lpstr>
      <vt:lpstr>PowerPoint Presentation</vt:lpstr>
      <vt:lpstr>3. Types of CMS</vt:lpstr>
      <vt:lpstr>PowerPoint Presentation</vt:lpstr>
      <vt:lpstr>PowerPoint Presentation</vt:lpstr>
      <vt:lpstr>PowerPoint Presentation</vt:lpstr>
      <vt:lpstr>Web Content Management System (WCMS)</vt:lpstr>
      <vt:lpstr>PowerPoint Presentation</vt:lpstr>
      <vt:lpstr>5. Advantages of CMS</vt:lpstr>
      <vt:lpstr>6. Disadvantages of CMS</vt:lpstr>
      <vt:lpstr>7. Use Cases of CMS</vt:lpstr>
      <vt:lpstr>8. Choosing the Right CMS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Benedict Solvent</dc:creator>
  <cp:lastModifiedBy>Benedict Solvent</cp:lastModifiedBy>
  <cp:revision>195</cp:revision>
  <dcterms:created xsi:type="dcterms:W3CDTF">2025-02-02T19:00:56Z</dcterms:created>
  <dcterms:modified xsi:type="dcterms:W3CDTF">2025-03-07T10:22:08Z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