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4"/>
  </p:sldMasterIdLst>
  <p:notesMasterIdLst>
    <p:notesMasterId r:id="rId21"/>
  </p:notesMasterIdLst>
  <p:handoutMasterIdLst>
    <p:handoutMasterId r:id="rId22"/>
  </p:handoutMasterIdLst>
  <p:sldIdLst>
    <p:sldId id="315" r:id="rId5"/>
    <p:sldId id="349" r:id="rId6"/>
    <p:sldId id="353" r:id="rId7"/>
    <p:sldId id="357" r:id="rId8"/>
    <p:sldId id="354" r:id="rId9"/>
    <p:sldId id="355" r:id="rId10"/>
    <p:sldId id="356" r:id="rId11"/>
    <p:sldId id="350" r:id="rId12"/>
    <p:sldId id="351" r:id="rId13"/>
    <p:sldId id="352" r:id="rId14"/>
    <p:sldId id="358" r:id="rId15"/>
    <p:sldId id="359" r:id="rId16"/>
    <p:sldId id="360" r:id="rId17"/>
    <p:sldId id="361" r:id="rId18"/>
    <p:sldId id="362" r:id="rId19"/>
    <p:sldId id="37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5AA1BD55-57CD-466E-0725-B6CBA11E0D12}" name="Lauren Weldy (ALLEGIS GROUP SERVICES)" initials="LW" userId="S::v-lweldy@microsoft.com::07a2285c-a352-4b96-8658-ecc34365c15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5388" autoAdjust="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149"/>
    </p:cViewPr>
  </p:sorterViewPr>
  <p:notesViewPr>
    <p:cSldViewPr snapToGrid="0">
      <p:cViewPr>
        <p:scale>
          <a:sx n="1" d="2"/>
          <a:sy n="1" d="2"/>
        </p:scale>
        <p:origin x="2640" y="28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89D207-BE08-4B33-B5B0-5A5A94C951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E58DB9-49DC-495B-A68F-33D105C90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A1AC4-3AE8-4F87-AAED-904EC6054702}" type="datetimeFigureOut">
              <a:rPr lang="en-US" smtClean="0"/>
              <a:t>3/7/2025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6337E-DAD5-442C-9B8F-E10EB7D972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3BDF2-02BD-4181-AC28-FD56172CC6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8A362-CAFC-4987-9A50-4757052839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7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56653-6123-4FE4-861F-5F9583BF59B0}" type="datetimeFigureOut">
              <a:rPr lang="en-US" smtClean="0"/>
              <a:t>3/7/2025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EB602-95FC-483A-B12D-216A7AD7EA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4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B602-95FC-483A-B12D-216A7AD7EA2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8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0DFAA8-2713-13C7-ADD4-19AF598E62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57E22AE-0B06-3404-CF6E-CACC10D9F4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ECA72C1-B8D4-A01C-DAC1-721DFE7C78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4FD90B-717D-AD84-EEC6-E6E49FAFBD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F282E-55F5-4803-B60F-09BA4600E53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17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6206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23653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21572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DF88512-9E62-4695-B350-39488566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CD596D-95F4-4C5C-A0E7-86D747FE70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553E9F-DCBF-4BEE-A261-5AA97361A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49B0EB0-AEBA-44ED-BC77-4188C74861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35371" y="962423"/>
            <a:ext cx="10013710" cy="1216152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52AD8E1-37CB-EB1E-9394-A293E1F2107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542563" y="2590800"/>
            <a:ext cx="6441412" cy="3718557"/>
          </a:xfrm>
        </p:spPr>
        <p:txBody>
          <a:bodyPr anchor="t">
            <a:normAutofit/>
          </a:bodyPr>
          <a:lstStyle>
            <a:lvl1pPr marL="0" indent="0">
              <a:lnSpc>
                <a:spcPct val="125000"/>
              </a:lnSpc>
              <a:spcAft>
                <a:spcPts val="600"/>
              </a:spcAft>
              <a:buNone/>
              <a:defRPr sz="1800" b="0"/>
            </a:lvl1pPr>
            <a:lvl2pPr marL="283464">
              <a:lnSpc>
                <a:spcPct val="125000"/>
              </a:lnSpc>
              <a:spcAft>
                <a:spcPts val="600"/>
              </a:spcAft>
              <a:defRPr sz="1800"/>
            </a:lvl2pPr>
            <a:lvl3pPr marL="566928">
              <a:lnSpc>
                <a:spcPct val="125000"/>
              </a:lnSpc>
              <a:spcAft>
                <a:spcPts val="600"/>
              </a:spcAft>
              <a:defRPr sz="1800"/>
            </a:lvl3pPr>
            <a:lvl4pPr marL="850392">
              <a:lnSpc>
                <a:spcPct val="125000"/>
              </a:lnSpc>
              <a:spcAft>
                <a:spcPts val="600"/>
              </a:spcAft>
              <a:defRPr sz="1800"/>
            </a:lvl4pPr>
            <a:lvl5pPr marL="1133856"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B37B294-6F01-986D-E8E5-119AE9A8F2B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197362" y="2590800"/>
            <a:ext cx="3522849" cy="3718557"/>
          </a:xfrm>
        </p:spPr>
        <p:txBody>
          <a:bodyPr anchor="t">
            <a:normAutofit/>
          </a:bodyPr>
          <a:lstStyle>
            <a:lvl1pPr marL="285750" indent="-285750">
              <a:lnSpc>
                <a:spcPct val="125000"/>
              </a:lnSpc>
              <a:spcAft>
                <a:spcPts val="600"/>
              </a:spcAft>
              <a:buFont typeface="Wingdings" panose="05000000000000000000" pitchFamily="2" charset="2"/>
              <a:buChar char="§"/>
              <a:defRPr sz="1800" b="0"/>
            </a:lvl1pPr>
            <a:lvl2pPr>
              <a:lnSpc>
                <a:spcPct val="125000"/>
              </a:lnSpc>
              <a:spcAft>
                <a:spcPts val="600"/>
              </a:spcAft>
              <a:defRPr sz="1800"/>
            </a:lvl2pPr>
            <a:lvl3pPr>
              <a:lnSpc>
                <a:spcPct val="125000"/>
              </a:lnSpc>
              <a:spcAft>
                <a:spcPts val="600"/>
              </a:spcAft>
              <a:defRPr sz="1800"/>
            </a:lvl3pPr>
            <a:lvl4pPr>
              <a:lnSpc>
                <a:spcPct val="125000"/>
              </a:lnSpc>
              <a:spcAft>
                <a:spcPts val="600"/>
              </a:spcAft>
              <a:defRPr sz="1800"/>
            </a:lvl4pPr>
            <a:lvl5pPr>
              <a:lnSpc>
                <a:spcPct val="125000"/>
              </a:lnSpc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78DD10-67BC-4E87-A788-A45C6093F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769F5-486B-4B48-A543-2C70359DF6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47BB165-F380-48C4-B95B-C09C91893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5371" y="6309360"/>
            <a:ext cx="5049579" cy="4572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0805E9B-6657-4167-BD79-CAC59C0D8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0EFA1AD-93FB-148E-CFC6-A6E5D99674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78168" y="6309360"/>
            <a:ext cx="2148840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9/8/20XX</a:t>
            </a:r>
          </a:p>
        </p:txBody>
      </p:sp>
    </p:spTree>
    <p:extLst>
      <p:ext uri="{BB962C8B-B14F-4D97-AF65-F5344CB8AC3E}">
        <p14:creationId xmlns:p14="http://schemas.microsoft.com/office/powerpoint/2010/main" val="1616477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23DC2F0A-1748-49AE-AF72-D6BBB4F8FE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3DF7B1-E0C5-4E09-BB5C-F11EA14D7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66789"/>
            <a:ext cx="6833381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C678EC-E47C-4AC2-A75A-7022CECD00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34622" y="848455"/>
            <a:ext cx="5102365" cy="2601914"/>
          </a:xfrm>
        </p:spPr>
        <p:txBody>
          <a:bodyPr tIns="182880" anchor="ctr" anchorCtr="0">
            <a:noAutofit/>
          </a:bodyPr>
          <a:lstStyle>
            <a:lvl1pPr>
              <a:lnSpc>
                <a:spcPct val="100000"/>
              </a:lnSpc>
              <a:defRPr sz="32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74E69A-5ABD-42DF-A2B0-997A62625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063" y="920164"/>
            <a:ext cx="1070775" cy="24661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2B6D0A-4A1F-4B59-B429-AD3FABC74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B66529-F6B7-4C1C-8291-8139628DF6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48456"/>
            <a:ext cx="6833382" cy="717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2245B9-34B5-4F89-8EA6-C018B9D4FA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858023" y="3442673"/>
            <a:ext cx="5333977" cy="341532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0814BE-76E8-43EC-9616-A1F02F053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96996"/>
            <a:ext cx="1219200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8AAA0A6-9D4B-4AA2-82F0-77E5ECF4B64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86762" y="3928342"/>
            <a:ext cx="4162319" cy="2285000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sz="1800" b="0"/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7" name="Footer Placeholder 12">
            <a:extLst>
              <a:ext uri="{FF2B5EF4-FFF2-40B4-BE49-F238E27FC236}">
                <a16:creationId xmlns:a16="http://schemas.microsoft.com/office/drawing/2014/main" id="{8E3FFD99-95F0-47A4-8642-FB9FECEC4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5917" y="6309360"/>
            <a:ext cx="4946592" cy="457200"/>
          </a:xfrm>
        </p:spPr>
        <p:txBody>
          <a:bodyPr/>
          <a:lstStyle>
            <a:lvl1pPr>
              <a:defRPr lang="en-US" sz="1200" kern="1200" spc="15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727536-E532-4015-A178-0ABB6B09C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Date Placeholder 11">
            <a:extLst>
              <a:ext uri="{FF2B5EF4-FFF2-40B4-BE49-F238E27FC236}">
                <a16:creationId xmlns:a16="http://schemas.microsoft.com/office/drawing/2014/main" id="{22977876-C29D-4D32-9948-303465AEC3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77730" y="6309360"/>
            <a:ext cx="2736329" cy="457200"/>
          </a:xfrm>
        </p:spPr>
        <p:txBody>
          <a:bodyPr/>
          <a:lstStyle/>
          <a:p>
            <a:r>
              <a:rPr lang="en-US" dirty="0"/>
              <a:t>9/8/20XX</a:t>
            </a:r>
          </a:p>
        </p:txBody>
      </p:sp>
      <p:sp>
        <p:nvSpPr>
          <p:cNvPr id="20" name="Slide Number Placeholder 15">
            <a:extLst>
              <a:ext uri="{FF2B5EF4-FFF2-40B4-BE49-F238E27FC236}">
                <a16:creationId xmlns:a16="http://schemas.microsoft.com/office/drawing/2014/main" id="{6A7BC11E-2EF0-4989-9A7E-7AB377DB8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202" y="6309360"/>
            <a:ext cx="979879" cy="457200"/>
          </a:xfrm>
        </p:spPr>
        <p:txBody>
          <a:bodyPr/>
          <a:lstStyle>
            <a:lvl1pPr>
              <a:defRPr sz="1200" b="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557ABF-B75C-BD78-1A04-E483A57A9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67712" y="0"/>
            <a:ext cx="5728216" cy="845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38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EA8D8870-8337-4ABD-9EA6-3D5AAB7E4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C3B2DB-2CCA-4BD4-8D63-98257049E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324DAAC3-FA37-4838-A298-327679F99F8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6629" y="825687"/>
            <a:ext cx="9643772" cy="5201730"/>
          </a:xfrm>
        </p:spPr>
        <p:txBody>
          <a:bodyPr tIns="182880" anchor="ctr" anchorCtr="0">
            <a:noAutofit/>
          </a:bodyPr>
          <a:lstStyle>
            <a:lvl1pPr algn="l">
              <a:lnSpc>
                <a:spcPct val="100000"/>
              </a:lnSpc>
              <a:defRPr sz="4800" cap="all" baseline="0">
                <a:solidFill>
                  <a:schemeClr val="bg1"/>
                </a:solidFill>
              </a:defRPr>
            </a:lvl1pPr>
          </a:lstStyle>
          <a:p>
            <a:r>
              <a:rPr lang="en-US" sz="4400" dirty="0">
                <a:solidFill>
                  <a:schemeClr val="bg1"/>
                </a:solidFill>
              </a:rPr>
              <a:t>CLICK TO ADD TITLE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B792E4C-AD3B-4E88-8540-E757597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A32632F-9ED1-4328-BBE3-B4E014156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A124D3C-01E3-4B96-BDF0-54851D173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7A64FF-37A7-4837-8033-CBEA22697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C0C09F-8990-542B-199E-E6FADE2FE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0"/>
            <a:ext cx="1070775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6F60C3-341E-9533-2415-66360A254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5" y="6027421"/>
            <a:ext cx="1070775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753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4944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343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5859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5215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3/7/2025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94837D5C-EE88-BE2B-5940-6A8E20CAE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D6331A-AE6C-3009-DDD4-1671FF7E0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25689"/>
            <a:ext cx="12192000" cy="52017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D7D28B-DE67-0B99-CDEB-A037FFC56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889696"/>
            <a:ext cx="1070775" cy="50777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B9F3E3-6134-5423-F75E-B36E71A652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36512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1F677F-A1EC-4CDA-E80E-4B3695465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765851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1E2C06-C49E-A5AA-07A3-D134EFA3D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896046"/>
            <a:ext cx="1070775" cy="50777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2BA39D8-E4F7-CD36-B80A-49D228C0F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6" y="0"/>
            <a:ext cx="1070775" cy="8256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6F4721-4B2C-0638-8409-054F6738E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119515" y="6027421"/>
            <a:ext cx="1070775" cy="8305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947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225541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140893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3196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9/8/20XX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4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704" r:id="rId12"/>
    <p:sldLayoutId id="2147483709" r:id="rId13"/>
    <p:sldLayoutId id="2147483682" r:id="rId14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814B6A3-5F3E-4909-8ED5-87FE824922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109728" tIns="109728" rIns="109728" bIns="91440" rtlCol="0" anchor="ctr">
            <a:normAutofit/>
          </a:bodyPr>
          <a:lstStyle/>
          <a:p>
            <a:pPr algn="ctr"/>
            <a:r>
              <a:rPr lang="en-US" dirty="0"/>
              <a:t>Topic-8</a:t>
            </a:r>
            <a:br>
              <a:rPr lang="en-US" dirty="0"/>
            </a:br>
            <a:r>
              <a:rPr lang="en-US" dirty="0"/>
              <a:t>CONTENT MANAGEMENT SYSTEMS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907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82B3E-4270-E371-DBD7-904DDA05B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Content Management System (WCMS)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C687C-216B-7184-4259-1DFB552453E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 fontScale="92500"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/>
              <a:t>WordPress</a:t>
            </a:r>
            <a:r>
              <a:rPr lang="en-US" sz="2800" dirty="0"/>
              <a:t> – The most widely used CMS, known for its ease of use and vast plugin ecosystem.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/>
              <a:t>Joomla</a:t>
            </a:r>
            <a:r>
              <a:rPr lang="en-US" sz="2800" dirty="0"/>
              <a:t> – Offers more advanced user management and is suitable for complex websites.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/>
              <a:t>Drupal </a:t>
            </a:r>
            <a:r>
              <a:rPr lang="en-US" sz="2800" dirty="0"/>
              <a:t>– A highly customizable CMS for complex websites with strong security.</a:t>
            </a:r>
          </a:p>
        </p:txBody>
      </p:sp>
    </p:spTree>
    <p:extLst>
      <p:ext uri="{BB962C8B-B14F-4D97-AF65-F5344CB8AC3E}">
        <p14:creationId xmlns:p14="http://schemas.microsoft.com/office/powerpoint/2010/main" val="2182613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3130E-E140-F49C-B99C-19E3E0DCD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87A7C-F4CC-1038-2391-4AE96F323F7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dirty="0"/>
              <a:t>Magento </a:t>
            </a:r>
            <a:r>
              <a:rPr lang="en-US" sz="3200" dirty="0"/>
              <a:t>– A specialized CMS for e-commerce websites.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dirty="0"/>
              <a:t>Shopify</a:t>
            </a:r>
            <a:r>
              <a:rPr lang="en-US" sz="3200" dirty="0"/>
              <a:t> – A CMS focused on e-commerce, providing tools for online stores.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dirty="0"/>
              <a:t>Wix &amp; Squarespace </a:t>
            </a:r>
            <a:r>
              <a:rPr lang="en-US" sz="3200" dirty="0"/>
              <a:t>– User-friendly website builders with drag-and-drop functionality.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9170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6FA09-5D54-D08A-C452-A28B05B45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Advantages of CMS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4BDC6-B435-9419-CCD0-332A3C7BDCEA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354580"/>
            <a:ext cx="10298917" cy="429768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✅ </a:t>
            </a:r>
            <a:r>
              <a:rPr lang="en-US" sz="2000" b="1" dirty="0"/>
              <a:t>Ease of Use</a:t>
            </a:r>
            <a:r>
              <a:rPr lang="en-US" sz="2000" dirty="0"/>
              <a:t> – No coding skills required to manage content.</a:t>
            </a:r>
            <a:br>
              <a:rPr lang="en-US" sz="2000" dirty="0"/>
            </a:br>
            <a:r>
              <a:rPr lang="en-US" sz="2000" dirty="0"/>
              <a:t>✅ </a:t>
            </a:r>
            <a:r>
              <a:rPr lang="en-US" sz="2000" b="1" dirty="0"/>
              <a:t>Cost-Effective</a:t>
            </a:r>
            <a:r>
              <a:rPr lang="en-US" sz="2000" dirty="0"/>
              <a:t> – Many CMS platforms are free or have affordable pricing plans. Reduces the need for hiring developers for routine content updates.</a:t>
            </a:r>
            <a:br>
              <a:rPr lang="en-US" sz="2000" dirty="0"/>
            </a:br>
            <a:r>
              <a:rPr lang="en-US" sz="2000" dirty="0"/>
              <a:t>✅ </a:t>
            </a:r>
            <a:r>
              <a:rPr lang="en-US" sz="2000" b="1" dirty="0"/>
              <a:t>Collaboration</a:t>
            </a:r>
            <a:r>
              <a:rPr lang="en-US" sz="2000" dirty="0"/>
              <a:t> – Multiple users can work on content simultaneously.</a:t>
            </a:r>
            <a:br>
              <a:rPr lang="en-US" sz="2000" dirty="0"/>
            </a:br>
            <a:r>
              <a:rPr lang="en-US" sz="2000" dirty="0"/>
              <a:t>✅ </a:t>
            </a:r>
            <a:r>
              <a:rPr lang="en-US" sz="2000" b="1" dirty="0"/>
              <a:t>Scalability</a:t>
            </a:r>
            <a:r>
              <a:rPr lang="en-US" sz="2000" dirty="0"/>
              <a:t> – Supports growing content needs and traffic.</a:t>
            </a:r>
            <a:br>
              <a:rPr lang="en-US" sz="2000" dirty="0"/>
            </a:br>
            <a:r>
              <a:rPr lang="en-US" sz="2000" dirty="0"/>
              <a:t>✅ </a:t>
            </a:r>
            <a:r>
              <a:rPr lang="en-US" sz="2000" b="1" dirty="0"/>
              <a:t>Customization</a:t>
            </a:r>
            <a:r>
              <a:rPr lang="en-US" sz="2000" dirty="0"/>
              <a:t> – Allows design and feature customization with themes and plugins.</a:t>
            </a:r>
            <a:br>
              <a:rPr lang="en-US" sz="2000" dirty="0"/>
            </a:br>
            <a:r>
              <a:rPr lang="en-US" sz="2000" dirty="0"/>
              <a:t>✅ </a:t>
            </a:r>
            <a:r>
              <a:rPr lang="en-US" sz="2000" b="1" dirty="0"/>
              <a:t>SEO-Friendly</a:t>
            </a:r>
            <a:r>
              <a:rPr lang="en-US" sz="2000" dirty="0"/>
              <a:t> – Helps improve search rankings with built-in SEO tools.</a:t>
            </a:r>
            <a:br>
              <a:rPr lang="en-US" sz="2000" dirty="0"/>
            </a:br>
            <a:r>
              <a:rPr lang="en-US" sz="2000" dirty="0"/>
              <a:t>✅ </a:t>
            </a:r>
            <a:r>
              <a:rPr lang="en-US" sz="2000" b="1" dirty="0"/>
              <a:t>Security Updates</a:t>
            </a:r>
            <a:r>
              <a:rPr lang="en-US" sz="2000" dirty="0"/>
              <a:t> – Regular updates help protect against cyber threats.</a:t>
            </a:r>
          </a:p>
        </p:txBody>
      </p:sp>
    </p:spTree>
    <p:extLst>
      <p:ext uri="{BB962C8B-B14F-4D97-AF65-F5344CB8AC3E}">
        <p14:creationId xmlns:p14="http://schemas.microsoft.com/office/powerpoint/2010/main" val="1401809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145E0-CCEB-4397-CB2C-A56DCADC4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Disadvantages of CMS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8CEAC-68C4-5F1D-B5B7-42FDA7FECEF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/>
              <a:t>❌ </a:t>
            </a:r>
            <a:r>
              <a:rPr lang="en-US" sz="2800" b="1" dirty="0"/>
              <a:t>Performance Issues</a:t>
            </a:r>
            <a:r>
              <a:rPr lang="en-US" sz="2800" dirty="0"/>
              <a:t> – Poorly optimized CMS can slow down websites.</a:t>
            </a:r>
            <a:br>
              <a:rPr lang="en-US" sz="2800" dirty="0"/>
            </a:br>
            <a:r>
              <a:rPr lang="en-US" sz="2800" dirty="0"/>
              <a:t>❌ </a:t>
            </a:r>
            <a:r>
              <a:rPr lang="en-US" sz="2800" b="1" dirty="0"/>
              <a:t>Security Vulnerabilities</a:t>
            </a:r>
            <a:r>
              <a:rPr lang="en-US" sz="2800" dirty="0"/>
              <a:t> – Popular CMS platforms are often targeted by hackers if not properly maintained..</a:t>
            </a:r>
            <a:br>
              <a:rPr lang="en-US" sz="2800" dirty="0"/>
            </a:br>
            <a:r>
              <a:rPr lang="en-US" sz="2800" dirty="0"/>
              <a:t>❌ </a:t>
            </a:r>
            <a:r>
              <a:rPr lang="en-US" sz="2800" b="1" dirty="0"/>
              <a:t>Customization Limits</a:t>
            </a:r>
            <a:r>
              <a:rPr lang="en-US" sz="2800" dirty="0"/>
              <a:t> – Some platforms may not allow deep customization without coding.</a:t>
            </a:r>
            <a:br>
              <a:rPr lang="en-US" sz="2800" dirty="0"/>
            </a:br>
            <a:r>
              <a:rPr lang="en-US" sz="2800" dirty="0"/>
              <a:t>❌ </a:t>
            </a:r>
            <a:r>
              <a:rPr lang="en-US" sz="2800" b="1" dirty="0"/>
              <a:t>Learning Curve</a:t>
            </a:r>
            <a:r>
              <a:rPr lang="en-US" sz="2800" dirty="0"/>
              <a:t> – Advanced CMS platforms require time to master.</a:t>
            </a:r>
          </a:p>
        </p:txBody>
      </p:sp>
    </p:spTree>
    <p:extLst>
      <p:ext uri="{BB962C8B-B14F-4D97-AF65-F5344CB8AC3E}">
        <p14:creationId xmlns:p14="http://schemas.microsoft.com/office/powerpoint/2010/main" val="3009191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1B24D-1F53-C4B8-D774-55CBB6CE3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Use Cases of CMS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D1031-7863-1B78-18AA-99AAC0865769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013709" cy="371855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📌 </a:t>
            </a:r>
            <a:r>
              <a:rPr lang="en-US" sz="2400" b="1" dirty="0"/>
              <a:t>Business Websites</a:t>
            </a:r>
            <a:r>
              <a:rPr lang="en-US" sz="2400" dirty="0"/>
              <a:t> – Corporate websites, product showcases.</a:t>
            </a:r>
            <a:br>
              <a:rPr lang="en-US" sz="2400" dirty="0"/>
            </a:br>
            <a:r>
              <a:rPr lang="en-US" sz="2400" dirty="0"/>
              <a:t>📌 </a:t>
            </a:r>
            <a:r>
              <a:rPr lang="en-US" sz="2400" b="1" dirty="0"/>
              <a:t>Blogs &amp; News Portals</a:t>
            </a:r>
            <a:r>
              <a:rPr lang="en-US" sz="2400" dirty="0"/>
              <a:t> – Personal blogs, online magazines.</a:t>
            </a:r>
            <a:br>
              <a:rPr lang="en-US" sz="2400" dirty="0"/>
            </a:br>
            <a:r>
              <a:rPr lang="en-US" sz="2400" dirty="0"/>
              <a:t>📌 </a:t>
            </a:r>
            <a:r>
              <a:rPr lang="en-US" sz="2400" b="1" dirty="0"/>
              <a:t>E-commerce Stores</a:t>
            </a:r>
            <a:r>
              <a:rPr lang="en-US" sz="2400" dirty="0"/>
              <a:t> – Online shopping platforms.</a:t>
            </a:r>
            <a:br>
              <a:rPr lang="en-US" sz="2400" dirty="0"/>
            </a:br>
            <a:r>
              <a:rPr lang="en-US" sz="2400" dirty="0"/>
              <a:t>📌 </a:t>
            </a:r>
            <a:r>
              <a:rPr lang="en-US" sz="2400" b="1" dirty="0"/>
              <a:t>Educational Websites</a:t>
            </a:r>
            <a:r>
              <a:rPr lang="en-US" sz="2400" dirty="0"/>
              <a:t> – E-learning platforms and university websites.</a:t>
            </a:r>
            <a:br>
              <a:rPr lang="en-US" sz="2400" dirty="0"/>
            </a:br>
            <a:r>
              <a:rPr lang="en-US" sz="2400" dirty="0"/>
              <a:t>📌 </a:t>
            </a:r>
            <a:r>
              <a:rPr lang="en-US" sz="2400" b="1" dirty="0"/>
              <a:t>Government &amp; NGO Websites</a:t>
            </a:r>
            <a:r>
              <a:rPr lang="en-US" sz="2400" dirty="0"/>
              <a:t> – Public service portals.</a:t>
            </a:r>
            <a:br>
              <a:rPr lang="en-US" sz="2400" dirty="0"/>
            </a:br>
            <a:r>
              <a:rPr lang="en-US" sz="2400" dirty="0"/>
              <a:t>📌 </a:t>
            </a:r>
            <a:r>
              <a:rPr lang="en-US" sz="2400" b="1" dirty="0"/>
              <a:t>Community &amp; Membership Sites</a:t>
            </a:r>
            <a:r>
              <a:rPr lang="en-US" sz="2400" dirty="0"/>
              <a:t> – Forums, social networks.</a:t>
            </a:r>
          </a:p>
        </p:txBody>
      </p:sp>
    </p:spTree>
    <p:extLst>
      <p:ext uri="{BB962C8B-B14F-4D97-AF65-F5344CB8AC3E}">
        <p14:creationId xmlns:p14="http://schemas.microsoft.com/office/powerpoint/2010/main" val="1261400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9BD8-A5CC-2CC8-CF57-52F62BAED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 Choosing the Right CMS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63D8D-F13B-BD3E-E80A-445A8B202A4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423160"/>
            <a:ext cx="10207477" cy="4434840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/>
              <a:t>Purpose of the Website: </a:t>
            </a:r>
            <a:r>
              <a:rPr lang="en-US" sz="2400" dirty="0"/>
              <a:t>Determine whether the site is for blogging, e-commerce, portfolios, etc.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/>
              <a:t>Ease of Use</a:t>
            </a:r>
            <a:r>
              <a:rPr lang="en-US" sz="2400" dirty="0"/>
              <a:t> – Is the interface user-friendly?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 </a:t>
            </a:r>
            <a:r>
              <a:rPr lang="en-US" sz="2400" b="1" dirty="0"/>
              <a:t>Customization &amp; Scalability</a:t>
            </a:r>
            <a:r>
              <a:rPr lang="en-US" sz="2400" dirty="0"/>
              <a:t> – Ensure the CMS can grow with your business or content needs.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/>
              <a:t>Security Features</a:t>
            </a:r>
            <a:r>
              <a:rPr lang="en-US" sz="2400" dirty="0"/>
              <a:t> – Does it have strong protection against threats?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/>
              <a:t>Support &amp; Community</a:t>
            </a:r>
            <a:r>
              <a:rPr lang="en-US" sz="2400" dirty="0"/>
              <a:t> – Is there active support and documentation?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/>
              <a:t>Budget</a:t>
            </a:r>
            <a:r>
              <a:rPr lang="en-US" sz="2400" dirty="0"/>
              <a:t> – Consider the cost of the CMS, including hosting, themes, plugins, and maintenance.</a:t>
            </a:r>
          </a:p>
        </p:txBody>
      </p:sp>
    </p:spTree>
    <p:extLst>
      <p:ext uri="{BB962C8B-B14F-4D97-AF65-F5344CB8AC3E}">
        <p14:creationId xmlns:p14="http://schemas.microsoft.com/office/powerpoint/2010/main" val="2193091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08A67A-7D96-BF00-1EE7-980225C9BF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D17884-6BB0-A575-5461-FF8EA5C63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563" y="827086"/>
            <a:ext cx="5102365" cy="2601914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479032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3ECFB-4D65-57A4-40FB-DE5E611E0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A4795-EAAA-847B-6FA6-64710F94785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13710" cy="3718557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/>
              <a:t>A </a:t>
            </a:r>
            <a:r>
              <a:rPr lang="en-US" sz="2800" b="1" dirty="0"/>
              <a:t>Content Management System (CMS)</a:t>
            </a:r>
            <a:r>
              <a:rPr lang="en-US" sz="2800" dirty="0"/>
              <a:t> is a software application that allows users to create, manage, and modify content on a website without requiring specialized technical knowledge.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/>
              <a:t>It provides a user-friendly interface for handling website content, often through a WYSIWYG (What You See Is What You Get) editor.</a:t>
            </a:r>
          </a:p>
        </p:txBody>
      </p:sp>
    </p:spTree>
    <p:extLst>
      <p:ext uri="{BB962C8B-B14F-4D97-AF65-F5344CB8AC3E}">
        <p14:creationId xmlns:p14="http://schemas.microsoft.com/office/powerpoint/2010/main" val="2872139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7D823-5DFB-5033-157E-4D8103DF7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Key Features of a CMS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0C2BF-7C30-E7B0-1457-ED531BA6E66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Content Creation &amp; Editing – Provides a text editor (WYSIWYG) for adding and modifying content.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User Management – Allows different roles (admin, editor, contributor) with varying permissions.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Content Storage – Stores text, images, and other media files in a structured manner.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866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EAF033-448F-2A50-F161-C9B48ADC41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928DD-4D3C-4AB8-6A8F-8097B31BB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Features of a CMS CONTD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0E780-7AA3-3375-895C-4952B18125CE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354580"/>
            <a:ext cx="10006518" cy="4274820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b="1" dirty="0"/>
              <a:t>Templates &amp; Themes</a:t>
            </a:r>
            <a:r>
              <a:rPr lang="en-US" sz="2800" dirty="0"/>
              <a:t> – Enables customization of website appearance through pre-designed templates.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/>
              <a:t>SEO Optimization – Built-in tools for optimizing search engine visibility </a:t>
            </a:r>
            <a:r>
              <a:rPr lang="sv-SE" sz="2800" dirty="0"/>
              <a:t>(e.g., meta tags, URLs).</a:t>
            </a: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/>
              <a:t>Media Management – Supports uploading and managing images, videos, and documents.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/>
              <a:t>Security Features – Includes user authentication, firewalls, and regular updates to prevent attacks.</a:t>
            </a:r>
          </a:p>
        </p:txBody>
      </p:sp>
    </p:spTree>
    <p:extLst>
      <p:ext uri="{BB962C8B-B14F-4D97-AF65-F5344CB8AC3E}">
        <p14:creationId xmlns:p14="http://schemas.microsoft.com/office/powerpoint/2010/main" val="1016165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0EEDF-E066-10AC-1910-858F072A0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18FC8-2C87-46BA-6B46-E61E33F7800C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/>
              <a:t>Multilingual Support – Some CMS platforms support multiple languages for global reach.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dirty="0"/>
              <a:t>Version Control – Tracks changes and allows reverting to previous versions of content..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800" b="1" dirty="0"/>
              <a:t>Plugins &amp; Extensions</a:t>
            </a:r>
            <a:r>
              <a:rPr lang="en-US" sz="2800" dirty="0"/>
              <a:t> – Allows the addition of extra functionalities through plugins or modules,  such as e-commerce, analytics, and social media integration.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7714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D80AE-D3E2-573E-7002-2EB739E75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/>
              <a:t>3. Types of CMS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D30D3-B63E-1A10-CF2A-E81160D3C65C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2" y="2590800"/>
            <a:ext cx="10367497" cy="3718557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/>
              <a:t>1. Traditional CMS (Coupled CMS)</a:t>
            </a:r>
            <a:endParaRPr lang="en-US" sz="4000" dirty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/>
              <a:t>The front-end and back-end are integrated into one system.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/>
              <a:t>Examples: WordPress, Joomla, Drupal.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36690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D43C5-C3D5-05CC-DF8B-FF2B37FC9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8D1BC-D968-712C-1110-C7AC887DE05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13710" cy="3718557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2. Headless CMS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 back-end (content management) is separated from the front-end (presentation layer).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Uses APIs to deliver content to different platforms (websites, mobile apps).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Examples: </a:t>
            </a:r>
            <a:r>
              <a:rPr lang="en-US" sz="2800" dirty="0" err="1"/>
              <a:t>Strapi</a:t>
            </a:r>
            <a:r>
              <a:rPr lang="en-US" sz="2800" dirty="0"/>
              <a:t>, </a:t>
            </a:r>
            <a:r>
              <a:rPr lang="en-US" sz="2800" dirty="0" err="1"/>
              <a:t>Contentful</a:t>
            </a:r>
            <a:r>
              <a:rPr lang="en-US" sz="2800" dirty="0"/>
              <a:t>, Sanity.</a:t>
            </a:r>
          </a:p>
        </p:txBody>
      </p:sp>
    </p:spTree>
    <p:extLst>
      <p:ext uri="{BB962C8B-B14F-4D97-AF65-F5344CB8AC3E}">
        <p14:creationId xmlns:p14="http://schemas.microsoft.com/office/powerpoint/2010/main" val="2642347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AD60D-D74C-286B-FB76-4D0FEA4CD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89764-4CD5-4F31-499E-A081B92A2E5B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3. Decoupled CMS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 content management and presentation layers are separate but still connected.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Offers more flexibility compared to a traditional CMS.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Examples: WordPress with REST API, Drupal with </a:t>
            </a:r>
            <a:r>
              <a:rPr lang="en-US" sz="2800" dirty="0" err="1"/>
              <a:t>GraphQL</a:t>
            </a:r>
            <a:r>
              <a:rPr lang="en-US" sz="2800" dirty="0"/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109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94D00-1E4D-EA8E-0945-439E671C0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33A78-4E3A-79D1-2ECC-846635A4C25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542563" y="2590800"/>
            <a:ext cx="10006518" cy="3718557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4. </a:t>
            </a:r>
            <a:r>
              <a:rPr lang="en-US" sz="3200" b="1" dirty="0"/>
              <a:t>Enterprise CMS (ECMS)</a:t>
            </a:r>
            <a:endParaRPr lang="en-US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Designed for large-scale organizations, offering robust security and workflow management.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Examples: Sitecore, Adobe Experience Manager.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9664389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6F36CB81-A037-44A8-88EB-C0C0F17FD4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1AA24C-4CA6-40FF-8947-DA1F6F4745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FF477C-132F-44F8-8C56-EBFF95FAF97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Shoji design</Template>
  <TotalTime>842</TotalTime>
  <Words>807</Words>
  <Application>Microsoft Office PowerPoint</Application>
  <PresentationFormat>Widescreen</PresentationFormat>
  <Paragraphs>54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Meiryo</vt:lpstr>
      <vt:lpstr>Arial</vt:lpstr>
      <vt:lpstr>Calibri</vt:lpstr>
      <vt:lpstr>Corbel</vt:lpstr>
      <vt:lpstr>Wingdings</vt:lpstr>
      <vt:lpstr>ShojiVTI</vt:lpstr>
      <vt:lpstr>Topic-8 CONTENT MANAGEMENT SYSTEMS  </vt:lpstr>
      <vt:lpstr>1. Introduction</vt:lpstr>
      <vt:lpstr>2. Key Features of a CMS</vt:lpstr>
      <vt:lpstr>Key Features of a CMS CONTD</vt:lpstr>
      <vt:lpstr>PowerPoint Presentation</vt:lpstr>
      <vt:lpstr>3. Types of CMS</vt:lpstr>
      <vt:lpstr>PowerPoint Presentation</vt:lpstr>
      <vt:lpstr>PowerPoint Presentation</vt:lpstr>
      <vt:lpstr>PowerPoint Presentation</vt:lpstr>
      <vt:lpstr>Web Content Management System (WCMS)</vt:lpstr>
      <vt:lpstr>PowerPoint Presentation</vt:lpstr>
      <vt:lpstr>5. Advantages of CMS</vt:lpstr>
      <vt:lpstr>6. Disadvantages of CMS</vt:lpstr>
      <vt:lpstr>7. Use Cases of CMS</vt:lpstr>
      <vt:lpstr>8. Choosing the Right CMS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Benedict Solvent</dc:creator>
  <cp:lastModifiedBy>Benedict Solvent</cp:lastModifiedBy>
  <cp:revision>195</cp:revision>
  <dcterms:created xsi:type="dcterms:W3CDTF">2025-02-02T19:00:56Z</dcterms:created>
  <dcterms:modified xsi:type="dcterms:W3CDTF">2025-03-07T10:22:08Z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