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56" r:id="rId5"/>
    <p:sldId id="295" r:id="rId6"/>
    <p:sldId id="257" r:id="rId7"/>
    <p:sldId id="262" r:id="rId8"/>
    <p:sldId id="263" r:id="rId9"/>
    <p:sldId id="264" r:id="rId10"/>
    <p:sldId id="265" r:id="rId11"/>
    <p:sldId id="294" r:id="rId12"/>
    <p:sldId id="266" r:id="rId13"/>
    <p:sldId id="291" r:id="rId14"/>
    <p:sldId id="273" r:id="rId15"/>
    <p:sldId id="274" r:id="rId16"/>
    <p:sldId id="275" r:id="rId17"/>
    <p:sldId id="269" r:id="rId18"/>
    <p:sldId id="296" r:id="rId19"/>
    <p:sldId id="270" r:id="rId20"/>
    <p:sldId id="292" r:id="rId21"/>
    <p:sldId id="271" r:id="rId22"/>
    <p:sldId id="272" r:id="rId23"/>
    <p:sldId id="26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5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8" d="100"/>
          <a:sy n="58" d="100"/>
        </p:scale>
        <p:origin x="197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en-US"/>
              <a:t>10/2/2024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en-US"/>
              <a:t>10/2/2024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>
                <a:latin typeface="Arial" pitchFamily="34" charset="0"/>
                <a:cs typeface="Arial" pitchFamily="34" charset="0"/>
              </a:rPr>
              <a:t>NOTE:</a:t>
            </a:r>
          </a:p>
          <a:p>
            <a:r>
              <a:rPr lang="en-US" i="1" dirty="0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50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10/2/2024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10/2/2024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10/2/2024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10/2/2024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10/2/2024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1" name="Picture Placeholder 10" descr="An empty placeholder to add an image. Click on the placeholder and select the image that you wish to add.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4" name="Group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Group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10/2/2024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10/2/2024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10/2/2024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10/2/2024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10/2/2024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10/2/2024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rqXAZdXM5Wc" TargetMode="External"/><Relationship Id="rId2" Type="http://schemas.openxmlformats.org/officeDocument/2006/relationships/hyperlink" Target="https://youtu.be/ge_GBaiURw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tg1soEWNcF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 fontScale="90000"/>
          </a:bodyPr>
          <a:lstStyle/>
          <a:p>
            <a:r>
              <a:rPr lang="en-US" sz="6600" dirty="0"/>
              <a:t>Printers and Scanners 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6600" dirty="0"/>
              <a:t>Topic 9</a:t>
            </a:r>
          </a:p>
          <a:p>
            <a:endParaRPr lang="en-US" sz="6600" dirty="0"/>
          </a:p>
        </p:txBody>
      </p:sp>
      <p:pic>
        <p:nvPicPr>
          <p:cNvPr id="2050" name="Picture 2" descr="Printer Types and Uses| Global Office Machines">
            <a:extLst>
              <a:ext uri="{FF2B5EF4-FFF2-40B4-BE49-F238E27FC236}">
                <a16:creationId xmlns:a16="http://schemas.microsoft.com/office/drawing/2014/main" id="{811BA83D-AFDF-C452-8D49-B7B31EF25A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507" y="1371601"/>
            <a:ext cx="4803668" cy="4208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Installation, Configuration &amp; Sharing of Printers &amp; Scanners</a:t>
            </a:r>
          </a:p>
        </p:txBody>
      </p:sp>
    </p:spTree>
    <p:extLst>
      <p:ext uri="{BB962C8B-B14F-4D97-AF65-F5344CB8AC3E}">
        <p14:creationId xmlns:p14="http://schemas.microsoft.com/office/powerpoint/2010/main" val="1512550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G" sz="6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Steps for Installing a Printer</a:t>
            </a:r>
            <a:endParaRPr lang="en-UG" sz="6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558800" y="1600200"/>
            <a:ext cx="11112500" cy="5041900"/>
          </a:xfrm>
        </p:spPr>
        <p:txBody>
          <a:bodyPr>
            <a:normAutofit fontScale="47500" lnSpcReduction="20000"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59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G" sz="59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Unpack and Setup:</a:t>
            </a:r>
            <a:r>
              <a:rPr lang="en-UG" sz="5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Remove packaging and place the printer in the desired location.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59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G" sz="59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Connect Power and Network:</a:t>
            </a:r>
            <a:r>
              <a:rPr lang="en-UG" sz="5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Plug in the power cord and connect to the network if applicable.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59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G" sz="59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Install Ink/Toner:</a:t>
            </a:r>
            <a:r>
              <a:rPr lang="en-UG" sz="5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Follow the instructions to install ink or toner cartridges.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59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en-UG" sz="59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Load Paper:</a:t>
            </a:r>
            <a:r>
              <a:rPr lang="en-UG" sz="5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Place paper in the input tray and adjust guides to fit.</a:t>
            </a:r>
            <a:r>
              <a:rPr lang="en-US" sz="5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9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Watch the videos Below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320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https://youtu.be/ge_GBaiURw0</a:t>
            </a:r>
            <a:r>
              <a:rPr lang="en-US" sz="320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36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https://youtu.be/rqXAZdXM5Wc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35773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G" sz="6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Driver Installation</a:t>
            </a:r>
            <a:endParaRPr lang="en-UG" sz="6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4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G" sz="4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Download Drivers:</a:t>
            </a:r>
            <a:r>
              <a:rPr lang="en-UG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From the manufacturer's website or use the provided installation media.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4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G" sz="4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Run Installation Software:</a:t>
            </a:r>
            <a:r>
              <a:rPr lang="en-UG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Follow on-screen prompts to install drivers and software.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4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G" sz="4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Connect to Computer:</a:t>
            </a:r>
            <a:r>
              <a:rPr lang="en-UG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During installation, connect the printer via USB or network as instructed.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694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G" sz="6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Printer Configuration</a:t>
            </a:r>
            <a:endParaRPr lang="en-UG" sz="6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G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Access Printer Settings:</a:t>
            </a:r>
            <a:r>
              <a:rPr lang="en-UG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Through the computer's control panel or settings menu.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G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 Preferences:</a:t>
            </a:r>
            <a:r>
              <a:rPr lang="en-UG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Adjust print quality, paper size, orientation, and other preferences.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G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 Print:</a:t>
            </a:r>
            <a:r>
              <a:rPr lang="en-UG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Print a test page to ensure the printer is working correctly.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96763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G" sz="6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Sharing a Printer</a:t>
            </a:r>
            <a:endParaRPr lang="en-UG" sz="6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G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Enable Sharing:</a:t>
            </a:r>
            <a:r>
              <a:rPr lang="en-UG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Go to printer properties and enable sharing options.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G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 Permissions:</a:t>
            </a:r>
            <a:r>
              <a:rPr lang="en-UG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Configure who can access and use the shared printer.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G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Connect Other Devices:</a:t>
            </a:r>
            <a:r>
              <a:rPr lang="en-UG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Add the shared printer to other devices on the network.</a:t>
            </a:r>
            <a:r>
              <a:rPr lang="en-US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Watch</a:t>
            </a:r>
            <a:r>
              <a:rPr lang="en-US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Video below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48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https://youtu.be/tg1soEWNcFg</a:t>
            </a:r>
            <a:r>
              <a:rPr lang="en-US" sz="4800" dirty="0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79679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34D94-EE17-B2E2-A730-5664A2175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TYPES OF SCANNERS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FE51F-1C36-948F-4BEC-CACF14AE7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900" y="1371600"/>
            <a:ext cx="9982200" cy="5232400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Flatbed Scanners: </a:t>
            </a:r>
            <a:r>
              <a:rPr lang="en-US" sz="3200" dirty="0"/>
              <a:t>The most common type, featuring a flat glass surface where you place the document. They are versatile and can scan a variety of media.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Sheet-fed Scanners: </a:t>
            </a:r>
            <a:r>
              <a:rPr lang="en-US" sz="3200" dirty="0"/>
              <a:t>These automatically feed documents through the scanner, making them faster for multi-page documents.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Handheld Scanners: </a:t>
            </a:r>
            <a:r>
              <a:rPr lang="en-US" sz="3200" dirty="0"/>
              <a:t>Portable devices that you manually slide over the document. They're useful for quick scans on the go.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3D Scanners: </a:t>
            </a:r>
            <a:r>
              <a:rPr lang="en-US" sz="3200" dirty="0"/>
              <a:t>Capture the shape and appearance of a physical object to create a 3D model.</a:t>
            </a:r>
          </a:p>
        </p:txBody>
      </p:sp>
    </p:spTree>
    <p:extLst>
      <p:ext uri="{BB962C8B-B14F-4D97-AF65-F5344CB8AC3E}">
        <p14:creationId xmlns:p14="http://schemas.microsoft.com/office/powerpoint/2010/main" val="473882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G" sz="54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Installing and Configuring a Scanner</a:t>
            </a:r>
            <a:endParaRPr lang="en-UG" sz="5400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G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Connect the Scanner:</a:t>
            </a:r>
            <a:r>
              <a:rPr lang="en-UG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Use USB or network connections.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G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Install Drivers:</a:t>
            </a:r>
            <a:r>
              <a:rPr lang="en-UG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Follow similar steps as with printers.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G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Configure Settings:</a:t>
            </a:r>
            <a:r>
              <a:rPr lang="en-UG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Adjust resolution, </a:t>
            </a:r>
            <a:r>
              <a:rPr lang="en-UG" sz="4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color</a:t>
            </a:r>
            <a:r>
              <a:rPr lang="en-UG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depth, and file formats for scanning.</a:t>
            </a:r>
          </a:p>
        </p:txBody>
      </p:sp>
    </p:spTree>
    <p:extLst>
      <p:ext uri="{BB962C8B-B14F-4D97-AF65-F5344CB8AC3E}">
        <p14:creationId xmlns:p14="http://schemas.microsoft.com/office/powerpoint/2010/main" val="1546165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dirty="0"/>
              <a:t>PRINTERS Maintenance &amp; Troubleshooting</a:t>
            </a:r>
          </a:p>
        </p:txBody>
      </p:sp>
    </p:spTree>
    <p:extLst>
      <p:ext uri="{BB962C8B-B14F-4D97-AF65-F5344CB8AC3E}">
        <p14:creationId xmlns:p14="http://schemas.microsoft.com/office/powerpoint/2010/main" val="2749154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G" sz="6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Printer Maintenance</a:t>
            </a:r>
            <a:endParaRPr lang="en-UG" sz="6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4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G" sz="4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Regular Cleaning:</a:t>
            </a:r>
            <a:r>
              <a:rPr lang="en-UG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Clean print heads, rollers, and paper feed mechanisms.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4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G" sz="4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Replace Consumables:</a:t>
            </a:r>
            <a:r>
              <a:rPr lang="en-UG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Regularly replace ink/toner cartridges and paper.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4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G" sz="4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Firmware Updates:</a:t>
            </a:r>
            <a:r>
              <a:rPr lang="en-UG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Keep the printer firmware up to date for optimal performance.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48950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G" sz="6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Troubleshooting Common Issues</a:t>
            </a:r>
            <a:endParaRPr lang="en-UG" sz="6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G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Paper Jams:</a:t>
            </a:r>
            <a:r>
              <a:rPr lang="en-UG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Open the printer and carefully remove jammed paper. Check for obstructions in the paper path.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G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Poor Print Quality:</a:t>
            </a:r>
            <a:r>
              <a:rPr lang="en-UG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Clean print heads, check ink/toner levels, and ensure correct paper type.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G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Connectivity Issues:</a:t>
            </a:r>
            <a:r>
              <a:rPr lang="en-UG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Verify cables, check network settings, and ensure drivers are correctly installed.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en-UG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Error Messages:</a:t>
            </a:r>
            <a:r>
              <a:rPr lang="en-UG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Refer to the printer manual or manufacturer's website for specific error codes and solutions.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71554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1D43A-5D5F-D544-1828-1372C6400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Printers and Scanners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14BAC-6600-E0DA-F2F6-0A52FC0ED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A printer </a:t>
            </a:r>
            <a:r>
              <a:rPr lang="en-US" sz="3600" dirty="0"/>
              <a:t>is a device that produces physical copies of digital documents or images, typically on paper ( also on cloth/wood/metal </a:t>
            </a:r>
            <a:r>
              <a:rPr lang="en-US" sz="3600" dirty="0" err="1"/>
              <a:t>etc</a:t>
            </a:r>
            <a:r>
              <a:rPr lang="en-US" sz="3600" dirty="0"/>
              <a:t>) 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A scanner </a:t>
            </a:r>
            <a:r>
              <a:rPr lang="en-US" sz="3600" dirty="0"/>
              <a:t>is a device that converts physical documents, photos, or images into digital formats. It captures the content of the original item and translates it into a digital file that can be stored, edited, or shared. </a:t>
            </a:r>
          </a:p>
        </p:txBody>
      </p:sp>
    </p:spTree>
    <p:extLst>
      <p:ext uri="{BB962C8B-B14F-4D97-AF65-F5344CB8AC3E}">
        <p14:creationId xmlns:p14="http://schemas.microsoft.com/office/powerpoint/2010/main" val="2910004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32884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7200" b="1" dirty="0"/>
              <a:t>Types of Printers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G" sz="36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Inkjet Printers</a:t>
            </a:r>
            <a:endParaRPr lang="en-UG" sz="3600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Definition:</a:t>
            </a:r>
            <a:r>
              <a:rPr lang="en-UG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Printers that use liquid ink sprayed through tiny nozzles onto the paper.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Advantages:</a:t>
            </a:r>
            <a:r>
              <a:rPr lang="en-UG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Good quality </a:t>
            </a:r>
            <a:r>
              <a:rPr lang="en-UG" sz="3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color</a:t>
            </a:r>
            <a:r>
              <a:rPr lang="en-UG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prints, relatively low cost.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Disadvantages:</a:t>
            </a:r>
            <a:r>
              <a:rPr lang="en-UG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Ink can be expensive, slower than laser printers.</a:t>
            </a:r>
          </a:p>
        </p:txBody>
      </p:sp>
    </p:spTree>
    <p:extLst>
      <p:ext uri="{BB962C8B-B14F-4D97-AF65-F5344CB8AC3E}">
        <p14:creationId xmlns:p14="http://schemas.microsoft.com/office/powerpoint/2010/main" val="165425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Types of Printers Cont’d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G" sz="32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Laser Printers</a:t>
            </a:r>
            <a:endParaRPr lang="en-UG" sz="3200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Definition:</a:t>
            </a:r>
            <a:r>
              <a:rPr lang="en-UG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Printers that use a laser beam to produce an image on a drum, which is then transferred to paper using toner.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Advantages:</a:t>
            </a:r>
            <a:r>
              <a:rPr lang="en-UG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High speed, high quality, cost-effective for large volume printing.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Disadvantages:</a:t>
            </a:r>
            <a:r>
              <a:rPr lang="en-UG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Higher initial cost, larger and heavier than inkjet printers.</a:t>
            </a:r>
          </a:p>
        </p:txBody>
      </p:sp>
    </p:spTree>
    <p:extLst>
      <p:ext uri="{BB962C8B-B14F-4D97-AF65-F5344CB8AC3E}">
        <p14:creationId xmlns:p14="http://schemas.microsoft.com/office/powerpoint/2010/main" val="1077890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/>
              <a:t>Types of Printers Cont’d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G" sz="36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 Matrix Printers</a:t>
            </a:r>
            <a:endParaRPr lang="en-UG" sz="3600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Definition:</a:t>
            </a:r>
            <a:r>
              <a:rPr lang="en-UG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Impact printers that use a matrix of small pins to create dots on the paper.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Advantages:</a:t>
            </a:r>
            <a:r>
              <a:rPr lang="en-UG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Can print on multi-part forms, low running costs.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Disadvantages:</a:t>
            </a:r>
            <a:r>
              <a:rPr lang="en-UG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Noisy, lower print quality, and slower.</a:t>
            </a:r>
          </a:p>
        </p:txBody>
      </p:sp>
    </p:spTree>
    <p:extLst>
      <p:ext uri="{BB962C8B-B14F-4D97-AF65-F5344CB8AC3E}">
        <p14:creationId xmlns:p14="http://schemas.microsoft.com/office/powerpoint/2010/main" val="235591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7200" b="1" dirty="0"/>
              <a:t>Types of Printers Cont’d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G" sz="36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Thermal Printers</a:t>
            </a:r>
            <a:endParaRPr lang="en-UG" sz="3600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Definition:</a:t>
            </a:r>
            <a:r>
              <a:rPr lang="en-UG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Printers that produce images by heating specially coated paper.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Advantages:</a:t>
            </a:r>
            <a:r>
              <a:rPr lang="en-UG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Quiet operation, no need for ink or toner.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Disadvantages:</a:t>
            </a:r>
            <a:r>
              <a:rPr lang="en-UG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Paper is more expensive, prints can fade over time.</a:t>
            </a:r>
          </a:p>
        </p:txBody>
      </p:sp>
    </p:spTree>
    <p:extLst>
      <p:ext uri="{BB962C8B-B14F-4D97-AF65-F5344CB8AC3E}">
        <p14:creationId xmlns:p14="http://schemas.microsoft.com/office/powerpoint/2010/main" val="108939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/>
              <a:t>Types of Printers Cont’d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G" sz="36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3D Printers</a:t>
            </a:r>
            <a:endParaRPr lang="en-UG" sz="3600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Definition:</a:t>
            </a:r>
            <a:r>
              <a:rPr lang="en-UG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Printers that create three-dimensional objects by laying down successive layers of material.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Advantages:</a:t>
            </a:r>
            <a:r>
              <a:rPr lang="en-UG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Can create complex shapes and prototypes.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Disadvantages:</a:t>
            </a:r>
            <a:r>
              <a:rPr lang="en-UG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Slow printing process, high cost of materials and printers.</a:t>
            </a:r>
          </a:p>
        </p:txBody>
      </p:sp>
    </p:spTree>
    <p:extLst>
      <p:ext uri="{BB962C8B-B14F-4D97-AF65-F5344CB8AC3E}">
        <p14:creationId xmlns:p14="http://schemas.microsoft.com/office/powerpoint/2010/main" val="3247112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utorial At Home">
            <a:extLst>
              <a:ext uri="{FF2B5EF4-FFF2-40B4-BE49-F238E27FC236}">
                <a16:creationId xmlns:a16="http://schemas.microsoft.com/office/drawing/2014/main" id="{A4CD8FCB-1263-2EEE-48D0-81E4681E83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914400"/>
            <a:ext cx="5629835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10 Examples of Printers">
            <a:extLst>
              <a:ext uri="{FF2B5EF4-FFF2-40B4-BE49-F238E27FC236}">
                <a16:creationId xmlns:a16="http://schemas.microsoft.com/office/drawing/2014/main" id="{A5B85BA6-0C58-54AB-9B07-584033EEC5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48" y="914400"/>
            <a:ext cx="5930152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3101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G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Printer Components</a:t>
            </a:r>
            <a:endParaRPr lang="en-US" sz="96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104900" y="1600200"/>
            <a:ext cx="9982200" cy="50292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G" sz="2400" b="1" kern="1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Print Head</a:t>
            </a:r>
            <a:r>
              <a:rPr lang="en-US" sz="2400" b="1" kern="100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G" sz="24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component that applies ink or toner to the paper.</a:t>
            </a:r>
          </a:p>
          <a:p>
            <a:pPr>
              <a:lnSpc>
                <a:spcPct val="107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G" sz="2400" b="1" kern="1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Paper Feed Mechanism</a:t>
            </a:r>
            <a:r>
              <a:rPr lang="en-US" sz="2400" b="1" kern="100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G" sz="24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Feeds paper into the printer and moves it through the printing process.</a:t>
            </a:r>
          </a:p>
          <a:p>
            <a:pPr>
              <a:lnSpc>
                <a:spcPct val="107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G" sz="2400" b="1" kern="1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Ink/Toner Cartridges</a:t>
            </a:r>
            <a:r>
              <a:rPr lang="en-US" sz="2400" b="1" kern="100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G" sz="24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Contain the ink (liquid for inkjet) or toner (powder for laser) used for printing.</a:t>
            </a:r>
            <a:endParaRPr lang="en-US" sz="24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G" sz="2400" b="1" kern="1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Imaging Drum (Laser Printers)</a:t>
            </a:r>
            <a:r>
              <a:rPr lang="en-US" sz="2400" b="1" kern="1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G" sz="24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Attracts the toner particles to form the image that is transferred to the paper.</a:t>
            </a:r>
            <a:endParaRPr lang="en-US" sz="24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G" sz="2400" b="1" kern="1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Control Panel</a:t>
            </a:r>
            <a:r>
              <a:rPr lang="en-US" sz="2400" b="1" kern="1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G" sz="24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Allows users to interact with the printer and adjust settings.</a:t>
            </a:r>
            <a:endParaRPr lang="en-US" sz="24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G" sz="2400" b="1" kern="1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Connectivity Ports</a:t>
            </a:r>
            <a:r>
              <a:rPr lang="en-US" sz="2400" b="1" kern="100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G" sz="24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Interface for connecting the printer to a computer or network (e.g., USB, Ethernet, Wi-Fi).</a:t>
            </a:r>
          </a:p>
        </p:txBody>
      </p:sp>
    </p:spTree>
    <p:extLst>
      <p:ext uri="{BB962C8B-B14F-4D97-AF65-F5344CB8AC3E}">
        <p14:creationId xmlns:p14="http://schemas.microsoft.com/office/powerpoint/2010/main" val="3518401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cademic Literature 16x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F03431380.potx" id="{B573BD99-E105-4D2A-964B-B901A176567A}" vid="{B1D363B9-18DE-4874-9E2B-FD69B5C6548D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CDDBB83-77C1-4099-A0AA-289882E745E2}">
  <ds:schemaRefs>
    <ds:schemaRef ds:uri="http://purl.org/dc/elements/1.1/"/>
    <ds:schemaRef ds:uri="http://schemas.microsoft.com/office/2006/metadata/properties"/>
    <ds:schemaRef ds:uri="4873beb7-5857-4685-be1f-d57550cc96cc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Academic presentation, pinstripe and ribbon design (widescreen)</Template>
  <TotalTime>56</TotalTime>
  <Words>1008</Words>
  <Application>Microsoft Office PowerPoint</Application>
  <PresentationFormat>Widescreen</PresentationFormat>
  <Paragraphs>81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Euphemia</vt:lpstr>
      <vt:lpstr>Plantagenet Cherokee</vt:lpstr>
      <vt:lpstr>Symbol</vt:lpstr>
      <vt:lpstr>Wingdings</vt:lpstr>
      <vt:lpstr>Academic Literature 16x9</vt:lpstr>
      <vt:lpstr>Printers and Scanners </vt:lpstr>
      <vt:lpstr>Printers and Scanners</vt:lpstr>
      <vt:lpstr>Types of Printers</vt:lpstr>
      <vt:lpstr>Types of Printers Cont’d</vt:lpstr>
      <vt:lpstr>Types of Printers Cont’d</vt:lpstr>
      <vt:lpstr>Types of Printers Cont’d</vt:lpstr>
      <vt:lpstr>Types of Printers Cont’d</vt:lpstr>
      <vt:lpstr>PowerPoint Presentation</vt:lpstr>
      <vt:lpstr>Printer Components</vt:lpstr>
      <vt:lpstr>Installation, Configuration &amp; Sharing of Printers &amp; Scanners</vt:lpstr>
      <vt:lpstr>Steps for Installing a Printer</vt:lpstr>
      <vt:lpstr>Driver Installation</vt:lpstr>
      <vt:lpstr>Printer Configuration</vt:lpstr>
      <vt:lpstr>Sharing a Printer</vt:lpstr>
      <vt:lpstr>TYPES OF SCANNERS</vt:lpstr>
      <vt:lpstr>Installing and Configuring a Scanner</vt:lpstr>
      <vt:lpstr>PRINTERS Maintenance &amp; Troubleshooting</vt:lpstr>
      <vt:lpstr>Printer Maintenance</vt:lpstr>
      <vt:lpstr>Troubleshooting Common Issues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Benedict Solvent</dc:creator>
  <cp:lastModifiedBy>Benedict Solvent</cp:lastModifiedBy>
  <cp:revision>29</cp:revision>
  <dcterms:created xsi:type="dcterms:W3CDTF">2024-07-25T07:31:50Z</dcterms:created>
  <dcterms:modified xsi:type="dcterms:W3CDTF">2024-10-02T11:25:03Z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