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5"/>
  </p:notesMasterIdLst>
  <p:handoutMasterIdLst>
    <p:handoutMasterId r:id="rId26"/>
  </p:handoutMasterIdLst>
  <p:sldIdLst>
    <p:sldId id="256" r:id="rId5"/>
    <p:sldId id="295" r:id="rId6"/>
    <p:sldId id="257" r:id="rId7"/>
    <p:sldId id="262" r:id="rId8"/>
    <p:sldId id="263" r:id="rId9"/>
    <p:sldId id="264" r:id="rId10"/>
    <p:sldId id="265" r:id="rId11"/>
    <p:sldId id="294" r:id="rId12"/>
    <p:sldId id="266" r:id="rId13"/>
    <p:sldId id="291" r:id="rId14"/>
    <p:sldId id="273" r:id="rId15"/>
    <p:sldId id="274" r:id="rId16"/>
    <p:sldId id="275" r:id="rId17"/>
    <p:sldId id="269" r:id="rId18"/>
    <p:sldId id="296" r:id="rId19"/>
    <p:sldId id="270" r:id="rId20"/>
    <p:sldId id="292" r:id="rId21"/>
    <p:sldId id="271" r:id="rId22"/>
    <p:sldId id="272" r:id="rId23"/>
    <p:sldId id="261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75" d="100"/>
          <a:sy n="75" d="100"/>
        </p:scale>
        <p:origin x="54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58" d="100"/>
          <a:sy n="58" d="100"/>
        </p:scale>
        <p:origin x="1974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CEAAF3-9831-450B-8D59-2C09DB96C8FC}" type="datetimeFigureOut">
              <a:rPr lang="en-US"/>
              <a:t>10/2/2024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834459-7356-44BF-850D-8B30C4FB3B6B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50CD79-FC16-4410-AB61-17F26E6D3BC8}" type="datetimeFigureOut">
              <a:rPr lang="en-US"/>
              <a:t>10/2/2024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3C37BE-C303-496D-B5CD-85F2937540F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i="1" dirty="0">
                <a:latin typeface="Arial" pitchFamily="34" charset="0"/>
                <a:cs typeface="Arial" pitchFamily="34" charset="0"/>
              </a:rPr>
              <a:t>NOTE:</a:t>
            </a:r>
          </a:p>
          <a:p>
            <a:r>
              <a:rPr lang="en-US" i="1" dirty="0">
                <a:latin typeface="Arial" pitchFamily="34" charset="0"/>
                <a:cs typeface="Arial" pitchFamily="34" charset="0"/>
              </a:rPr>
              <a:t>To change the  image on this slide, select the picture and delete it. Then click the Pictures icon in the placeholder to insert your own image.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1502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4445" y="0"/>
            <a:ext cx="1747524" cy="229209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1009650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898" y="4511784"/>
            <a:ext cx="10096501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fld id="{402B9795-92DC-40DC-A1CA-9A4B349D7824}" type="datetimeFigureOut">
              <a:rPr lang="en-US" smtClean="0"/>
              <a:pPr/>
              <a:t>10/2/2024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fld id="{0FF54DE5-C571-48E8-A5BC-B369434E2F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75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3396996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 descr="An empty placeholder to add an image. Click on the placeholder and select the image that you wish to add."/>
          <p:cNvSpPr>
            <a:spLocks noGrp="1"/>
          </p:cNvSpPr>
          <p:nvPr>
            <p:ph type="pic" idx="1"/>
          </p:nvPr>
        </p:nvSpPr>
        <p:spPr>
          <a:xfrm>
            <a:off x="4654671" y="1600199"/>
            <a:ext cx="6430912" cy="4572001"/>
          </a:xfrm>
        </p:spPr>
        <p:txBody>
          <a:bodyPr tIns="118872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10/2/2024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69637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10/2/2024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12076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72600" y="365125"/>
            <a:ext cx="17145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4900" y="365125"/>
            <a:ext cx="8098896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10/2/2024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  <p:grpSp>
        <p:nvGrpSpPr>
          <p:cNvPr id="7" name="Group 6"/>
          <p:cNvGrpSpPr/>
          <p:nvPr/>
        </p:nvGrpSpPr>
        <p:grpSpPr>
          <a:xfrm rot="5400000">
            <a:off x="6514047" y="3228843"/>
            <a:ext cx="5632704" cy="84403"/>
            <a:chOff x="1073150" y="1219201"/>
            <a:chExt cx="10058400" cy="63125"/>
          </a:xfrm>
        </p:grpSpPr>
        <p:cxnSp>
          <p:nvCxnSpPr>
            <p:cNvPr id="8" name="Straight Connector 7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4592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10/2/2024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86876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900" y="4511784"/>
            <a:ext cx="5734050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1" name="Picture Placeholder 10" descr="An empty placeholder to add an image. Click on the placeholder and select the image that you wish to add."/>
          <p:cNvSpPr>
            <a:spLocks noGrp="1"/>
          </p:cNvSpPr>
          <p:nvPr>
            <p:ph type="pic" sz="quarter" idx="13"/>
          </p:nvPr>
        </p:nvSpPr>
        <p:spPr>
          <a:xfrm>
            <a:off x="6981063" y="1310656"/>
            <a:ext cx="5210937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14" name="Group 13"/>
          <p:cNvGrpSpPr/>
          <p:nvPr/>
        </p:nvGrpSpPr>
        <p:grpSpPr>
          <a:xfrm>
            <a:off x="0" y="1143000"/>
            <a:ext cx="12192000" cy="63125"/>
            <a:chOff x="507492" y="1501519"/>
            <a:chExt cx="8129016" cy="63125"/>
          </a:xfrm>
        </p:grpSpPr>
        <p:cxnSp>
          <p:nvCxnSpPr>
            <p:cNvPr id="15" name="Straight Connector 14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5880" y="0"/>
            <a:ext cx="1747524" cy="2292094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 rot="10800000">
            <a:off x="0" y="5645510"/>
            <a:ext cx="12192000" cy="63125"/>
            <a:chOff x="507492" y="1501519"/>
            <a:chExt cx="8129016" cy="6312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267394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2514600"/>
            <a:ext cx="12192000" cy="3194035"/>
            <a:chOff x="647402" y="2514600"/>
            <a:chExt cx="10838688" cy="3194035"/>
          </a:xfrm>
        </p:grpSpPr>
        <p:grpSp>
          <p:nvGrpSpPr>
            <p:cNvPr id="9" name="Group 8"/>
            <p:cNvGrpSpPr/>
            <p:nvPr/>
          </p:nvGrpSpPr>
          <p:grpSpPr>
            <a:xfrm>
              <a:off x="647402" y="2514600"/>
              <a:ext cx="10838688" cy="63125"/>
              <a:chOff x="507492" y="1501519"/>
              <a:chExt cx="8129016" cy="63125"/>
            </a:xfrm>
          </p:grpSpPr>
          <p:cxnSp>
            <p:nvCxnSpPr>
              <p:cNvPr id="14" name="Straight Connector 13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Rectangle 9"/>
            <p:cNvSpPr/>
            <p:nvPr/>
          </p:nvSpPr>
          <p:spPr>
            <a:xfrm>
              <a:off x="647402" y="2640850"/>
              <a:ext cx="10838688" cy="294153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grpSp>
          <p:nvGrpSpPr>
            <p:cNvPr id="11" name="Group 10"/>
            <p:cNvGrpSpPr/>
            <p:nvPr/>
          </p:nvGrpSpPr>
          <p:grpSpPr>
            <a:xfrm rot="10800000">
              <a:off x="647402" y="5645510"/>
              <a:ext cx="10838688" cy="63125"/>
              <a:chOff x="507492" y="1501519"/>
              <a:chExt cx="8129016" cy="63125"/>
            </a:xfrm>
          </p:grpSpPr>
          <p:cxnSp>
            <p:nvCxnSpPr>
              <p:cNvPr id="12" name="Straight Connector 11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880" y="0"/>
            <a:ext cx="1783188" cy="2971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4899" y="2971806"/>
            <a:ext cx="10071099" cy="1684150"/>
          </a:xfrm>
        </p:spPr>
        <p:txBody>
          <a:bodyPr anchor="ctr">
            <a:normAutofit/>
          </a:bodyPr>
          <a:lstStyle>
            <a:lvl1pPr>
              <a:defRPr sz="440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899" y="4655956"/>
            <a:ext cx="10071099" cy="50975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10/2/2024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0267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49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10/2/2024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2779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4900" y="2424112"/>
            <a:ext cx="4919472" cy="3748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6611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66110" y="2424112"/>
            <a:ext cx="4919472" cy="3748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10/2/2024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7101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10/2/2024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5811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10/2/2024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241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4384548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41848" y="1600199"/>
            <a:ext cx="5445252" cy="45720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10/2/2024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69764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1096962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9982200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04899" y="6356351"/>
            <a:ext cx="1829559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20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fld id="{402B9795-92DC-40DC-A1CA-9A4B349D7824}" type="datetimeFigureOut">
              <a:rPr lang="en-US" smtClean="0"/>
              <a:pPr/>
              <a:t>10/2/2024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4459" y="6356350"/>
            <a:ext cx="6323082" cy="365126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120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256782" y="6356351"/>
            <a:ext cx="18288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20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fld id="{0FF54DE5-C571-48E8-A5BC-B369434E2F44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5" name="Group 14"/>
          <p:cNvGrpSpPr/>
          <p:nvPr/>
        </p:nvGrpSpPr>
        <p:grpSpPr>
          <a:xfrm>
            <a:off x="1103376" y="1219201"/>
            <a:ext cx="9985248" cy="84403"/>
            <a:chOff x="1073150" y="1219201"/>
            <a:chExt cx="10058400" cy="63125"/>
          </a:xfrm>
        </p:grpSpPr>
        <p:cxnSp>
          <p:nvCxnSpPr>
            <p:cNvPr id="13" name="Straight Connector 12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46251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96">
          <p15:clr>
            <a:srgbClr val="F26B43"/>
          </p15:clr>
        </p15:guide>
        <p15:guide id="2" pos="6984">
          <p15:clr>
            <a:srgbClr val="F26B43"/>
          </p15:clr>
        </p15:guide>
        <p15:guide id="3" orient="horz" pos="1008">
          <p15:clr>
            <a:srgbClr val="F26B43"/>
          </p15:clr>
        </p15:guide>
        <p15:guide id="4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rqXAZdXM5Wc" TargetMode="External"/><Relationship Id="rId2" Type="http://schemas.openxmlformats.org/officeDocument/2006/relationships/hyperlink" Target="https://youtu.be/ge_GBaiURw0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tg1soEWNcFg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anchor="ctr">
            <a:normAutofit fontScale="90000"/>
          </a:bodyPr>
          <a:lstStyle/>
          <a:p>
            <a:r>
              <a:rPr lang="en-US" sz="6600" dirty="0"/>
              <a:t>Printers and Scanners 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6600" dirty="0"/>
              <a:t>Topic 9</a:t>
            </a:r>
          </a:p>
          <a:p>
            <a:endParaRPr lang="en-US" sz="6600" dirty="0"/>
          </a:p>
        </p:txBody>
      </p:sp>
      <p:pic>
        <p:nvPicPr>
          <p:cNvPr id="2050" name="Picture 2" descr="Printer Types and Uses| Global Office Machines">
            <a:extLst>
              <a:ext uri="{FF2B5EF4-FFF2-40B4-BE49-F238E27FC236}">
                <a16:creationId xmlns:a16="http://schemas.microsoft.com/office/drawing/2014/main" id="{811BA83D-AFDF-C452-8D49-B7B31EF25A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5507" y="1371601"/>
            <a:ext cx="4803668" cy="4208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213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Installation, Configuration &amp; Sharing of Printers &amp; Scanners</a:t>
            </a:r>
          </a:p>
        </p:txBody>
      </p:sp>
    </p:spTree>
    <p:extLst>
      <p:ext uri="{BB962C8B-B14F-4D97-AF65-F5344CB8AC3E}">
        <p14:creationId xmlns:p14="http://schemas.microsoft.com/office/powerpoint/2010/main" val="1512550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G" sz="6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Steps for Installing a Printer</a:t>
            </a:r>
            <a:endParaRPr lang="en-UG" sz="6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558800" y="1600200"/>
            <a:ext cx="11112500" cy="5041900"/>
          </a:xfrm>
        </p:spPr>
        <p:txBody>
          <a:bodyPr>
            <a:normAutofit fontScale="47500" lnSpcReduction="20000"/>
          </a:bodyPr>
          <a:lstStyle/>
          <a:p>
            <a:pPr marL="0" lv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sz="59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en-UG" sz="59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Unpack and Setup:</a:t>
            </a:r>
            <a:r>
              <a:rPr lang="en-UG" sz="59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Remove packaging and place the printer in the desired location.</a:t>
            </a: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sz="59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en-UG" sz="59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Connect Power and Network:</a:t>
            </a:r>
            <a:r>
              <a:rPr lang="en-UG" sz="59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Plug in the power cord and connect to the network if applicable.</a:t>
            </a: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sz="59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en-UG" sz="59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Install Ink/Toner:</a:t>
            </a:r>
            <a:r>
              <a:rPr lang="en-UG" sz="59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Follow the instructions to install ink or toner cartridges.</a:t>
            </a: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sz="59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 </a:t>
            </a:r>
            <a:r>
              <a:rPr lang="en-UG" sz="59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Load Paper:</a:t>
            </a:r>
            <a:r>
              <a:rPr lang="en-UG" sz="59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Place paper in the input tray and adjust guides to fit.</a:t>
            </a:r>
            <a:r>
              <a:rPr lang="en-US" sz="59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5900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Watch the videos Below</a:t>
            </a: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sz="3200" kern="1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https://youtu.be/ge_GBaiURw0</a:t>
            </a:r>
            <a:r>
              <a:rPr lang="en-US" sz="3200" kern="1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sz="3600" dirty="0">
                <a:solidFill>
                  <a:srgbClr val="0070C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https://youtu.be/rqXAZdXM5Wc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35773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G" sz="6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Driver Installation</a:t>
            </a:r>
            <a:endParaRPr lang="en-UG" sz="6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lv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sz="4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en-UG" sz="4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Download Drivers:</a:t>
            </a:r>
            <a:r>
              <a:rPr lang="en-UG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From the manufacturer's website or use the provided installation media.</a:t>
            </a: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sz="4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en-UG" sz="4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Run Installation Software:</a:t>
            </a:r>
            <a:r>
              <a:rPr lang="en-UG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Follow on-screen prompts to install drivers and software.</a:t>
            </a: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sz="4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en-UG" sz="4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Connect to Computer:</a:t>
            </a:r>
            <a:r>
              <a:rPr lang="en-UG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During installation, connect the printer via USB or network as instructed.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2694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G" sz="6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Printer Configuration</a:t>
            </a:r>
            <a:endParaRPr lang="en-UG" sz="6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lv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sz="4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en-UG" sz="4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Access Printer Settings:</a:t>
            </a:r>
            <a:r>
              <a:rPr lang="en-UG" sz="4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Through the computer's control panel or settings menu.</a:t>
            </a: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sz="4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en-UG" sz="4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Set Preferences:</a:t>
            </a:r>
            <a:r>
              <a:rPr lang="en-UG" sz="4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Adjust print quality, paper size, orientation, and other preferences.</a:t>
            </a: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sz="4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en-UG" sz="4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Test Print:</a:t>
            </a:r>
            <a:r>
              <a:rPr lang="en-UG" sz="4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Print a test page to ensure the printer is working correctly.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896763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G" sz="6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Sharing a Printer</a:t>
            </a:r>
            <a:endParaRPr lang="en-UG" sz="6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lv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sz="4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en-UG" sz="4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Enable Sharing:</a:t>
            </a:r>
            <a:r>
              <a:rPr lang="en-UG" sz="4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Go to printer properties and enable sharing options.</a:t>
            </a: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sz="4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en-UG" sz="4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Set Permissions:</a:t>
            </a:r>
            <a:r>
              <a:rPr lang="en-UG" sz="4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Configure who can access and use the shared printer.</a:t>
            </a: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sz="4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en-UG" sz="4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Connect Other Devices:</a:t>
            </a:r>
            <a:r>
              <a:rPr lang="en-UG" sz="4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Add the shared printer to other devices on the network.</a:t>
            </a:r>
            <a:r>
              <a:rPr lang="en-US" sz="4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Watch</a:t>
            </a:r>
            <a:r>
              <a:rPr lang="en-US" sz="4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Video below</a:t>
            </a: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sz="4800" dirty="0">
                <a:solidFill>
                  <a:srgbClr val="0070C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https://youtu.be/tg1soEWNcFg</a:t>
            </a:r>
            <a:r>
              <a:rPr lang="en-US" sz="4800" dirty="0">
                <a:solidFill>
                  <a:srgbClr val="0070C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79679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F34D94-EE17-B2E2-A730-5664A2175B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dirty="0"/>
              <a:t>TYPES OF SCANNERS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7FE51F-1C36-948F-4BEC-CACF14AE7B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371600"/>
            <a:ext cx="9982200" cy="5232400"/>
          </a:xfrm>
        </p:spPr>
        <p:txBody>
          <a:bodyPr>
            <a:normAutofit fontScale="92500" lnSpcReduction="10000"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Flatbed Scanners: </a:t>
            </a:r>
            <a:r>
              <a:rPr lang="en-US" sz="3200" dirty="0"/>
              <a:t>The most common type, featuring a flat glass surface where you place the document. They are versatile and can scan a variety of media.</a:t>
            </a:r>
          </a:p>
          <a:p>
            <a:r>
              <a:rPr lang="en-US" sz="3200" b="1" dirty="0">
                <a:solidFill>
                  <a:srgbClr val="FF0000"/>
                </a:solidFill>
              </a:rPr>
              <a:t>Sheet-fed Scanners: </a:t>
            </a:r>
            <a:r>
              <a:rPr lang="en-US" sz="3200" dirty="0"/>
              <a:t>These automatically feed documents through the scanner, making them faster for multi-page documents.</a:t>
            </a:r>
          </a:p>
          <a:p>
            <a:r>
              <a:rPr lang="en-US" sz="3200" b="1" dirty="0">
                <a:solidFill>
                  <a:srgbClr val="FF0000"/>
                </a:solidFill>
              </a:rPr>
              <a:t>Handheld Scanners: </a:t>
            </a:r>
            <a:r>
              <a:rPr lang="en-US" sz="3200" dirty="0"/>
              <a:t>Portable devices that you manually slide over the document. They're useful for quick scans on the go.</a:t>
            </a:r>
          </a:p>
          <a:p>
            <a:r>
              <a:rPr lang="en-US" sz="3200" b="1" dirty="0">
                <a:solidFill>
                  <a:srgbClr val="FF0000"/>
                </a:solidFill>
              </a:rPr>
              <a:t>3D Scanners: </a:t>
            </a:r>
            <a:r>
              <a:rPr lang="en-US" sz="3200" dirty="0"/>
              <a:t>Capture the shape and appearance of a physical object to create a 3D model.</a:t>
            </a:r>
          </a:p>
        </p:txBody>
      </p:sp>
    </p:spTree>
    <p:extLst>
      <p:ext uri="{BB962C8B-B14F-4D97-AF65-F5344CB8AC3E}">
        <p14:creationId xmlns:p14="http://schemas.microsoft.com/office/powerpoint/2010/main" val="473882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G" sz="54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Installing and Configuring a Scanner</a:t>
            </a:r>
            <a:endParaRPr lang="en-UG" sz="5400" kern="1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lv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sz="4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en-UG" sz="4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Connect the Scanner:</a:t>
            </a:r>
            <a:r>
              <a:rPr lang="en-UG" sz="4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Use USB or network connections.</a:t>
            </a: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sz="4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en-UG" sz="4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Install Drivers:</a:t>
            </a:r>
            <a:r>
              <a:rPr lang="en-UG" sz="4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Follow similar steps as with printers.</a:t>
            </a: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sz="4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en-UG" sz="4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Configure Settings:</a:t>
            </a:r>
            <a:r>
              <a:rPr lang="en-UG" sz="4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Adjust resolution, </a:t>
            </a:r>
            <a:r>
              <a:rPr lang="en-UG" sz="4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color</a:t>
            </a:r>
            <a:r>
              <a:rPr lang="en-UG" sz="4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depth, and file formats for scanning.</a:t>
            </a:r>
          </a:p>
        </p:txBody>
      </p:sp>
    </p:spTree>
    <p:extLst>
      <p:ext uri="{BB962C8B-B14F-4D97-AF65-F5344CB8AC3E}">
        <p14:creationId xmlns:p14="http://schemas.microsoft.com/office/powerpoint/2010/main" val="1546165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6000" dirty="0"/>
              <a:t>PRINTERS Maintenance &amp; Troubleshooting</a:t>
            </a:r>
          </a:p>
        </p:txBody>
      </p:sp>
    </p:spTree>
    <p:extLst>
      <p:ext uri="{BB962C8B-B14F-4D97-AF65-F5344CB8AC3E}">
        <p14:creationId xmlns:p14="http://schemas.microsoft.com/office/powerpoint/2010/main" val="2749154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G" sz="6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Printer Maintenance</a:t>
            </a:r>
            <a:endParaRPr lang="en-UG" sz="6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lv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sz="4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en-UG" sz="4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Regular Cleaning:</a:t>
            </a:r>
            <a:r>
              <a:rPr lang="en-UG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Clean print heads, rollers, and paper feed mechanisms.</a:t>
            </a: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sz="4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en-UG" sz="4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Replace Consumables:</a:t>
            </a:r>
            <a:r>
              <a:rPr lang="en-UG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Regularly replace ink/toner cartridges and paper.</a:t>
            </a: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sz="4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en-UG" sz="4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Firmware Updates:</a:t>
            </a:r>
            <a:r>
              <a:rPr lang="en-UG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Keep the printer firmware up to date for optimal performance.</a:t>
            </a:r>
          </a:p>
          <a:p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548950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G" sz="6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Troubleshooting Common Issues</a:t>
            </a:r>
            <a:endParaRPr lang="en-UG" sz="6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lv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sz="3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en-UG" sz="3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Paper Jams:</a:t>
            </a:r>
            <a:r>
              <a:rPr lang="en-UG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Open the printer and carefully remove jammed paper. Check for obstructions in the paper path.</a:t>
            </a: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sz="3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en-UG" sz="3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Poor Print Quality:</a:t>
            </a:r>
            <a:r>
              <a:rPr lang="en-UG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Clean print heads, check ink/toner levels, and ensure correct paper type.</a:t>
            </a: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sz="3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en-UG" sz="3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Connectivity Issues:</a:t>
            </a:r>
            <a:r>
              <a:rPr lang="en-UG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Verify cables, check network settings, and ensure drivers are correctly installed.</a:t>
            </a: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sz="3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 </a:t>
            </a:r>
            <a:r>
              <a:rPr lang="en-UG" sz="3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Error Messages:</a:t>
            </a:r>
            <a:r>
              <a:rPr lang="en-UG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Refer to the printer manual or manufacturer's website for specific error codes and solutions.</a:t>
            </a:r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171554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91D43A-5D5F-D544-1828-1372C6400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b="1" dirty="0"/>
              <a:t>Printers and Scanners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F14BAC-6600-E0DA-F2F6-0A52FC0EDD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A printer </a:t>
            </a:r>
            <a:r>
              <a:rPr lang="en-US" sz="3600" dirty="0"/>
              <a:t>is a device that produces physical copies of digital documents or images, typically on paper ( also on cloth/wood/metal </a:t>
            </a:r>
            <a:r>
              <a:rPr lang="en-US" sz="3600" dirty="0" err="1"/>
              <a:t>etc</a:t>
            </a:r>
            <a:r>
              <a:rPr lang="en-US" sz="3600" dirty="0"/>
              <a:t>) </a:t>
            </a:r>
          </a:p>
          <a:p>
            <a:r>
              <a:rPr lang="en-US" sz="3600" b="1" dirty="0">
                <a:solidFill>
                  <a:srgbClr val="FF0000"/>
                </a:solidFill>
              </a:rPr>
              <a:t>A scanner </a:t>
            </a:r>
            <a:r>
              <a:rPr lang="en-US" sz="3600" dirty="0"/>
              <a:t>is a device that converts physical documents, photos, or images into digital formats. It captures the content of the original item and translates it into a digital file that can be stored, edited, or shared. </a:t>
            </a:r>
          </a:p>
        </p:txBody>
      </p:sp>
    </p:spTree>
    <p:extLst>
      <p:ext uri="{BB962C8B-B14F-4D97-AF65-F5344CB8AC3E}">
        <p14:creationId xmlns:p14="http://schemas.microsoft.com/office/powerpoint/2010/main" val="2910004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8000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32884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7200" b="1" dirty="0"/>
              <a:t>Types of Printers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en-UG" sz="36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Inkjet Printers</a:t>
            </a:r>
            <a:endParaRPr lang="en-UG" sz="3600" kern="1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3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Definition:</a:t>
            </a:r>
            <a:r>
              <a:rPr lang="en-UG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Printers that use liquid ink sprayed through tiny nozzles onto the paper.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3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Advantages:</a:t>
            </a:r>
            <a:r>
              <a:rPr lang="en-UG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Good quality </a:t>
            </a:r>
            <a:r>
              <a:rPr lang="en-UG" sz="3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color</a:t>
            </a:r>
            <a:r>
              <a:rPr lang="en-UG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prints, relatively low cost.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3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Disadvantages:</a:t>
            </a:r>
            <a:r>
              <a:rPr lang="en-UG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Ink can be expensive, slower than laser printers.</a:t>
            </a:r>
          </a:p>
        </p:txBody>
      </p:sp>
    </p:spTree>
    <p:extLst>
      <p:ext uri="{BB962C8B-B14F-4D97-AF65-F5344CB8AC3E}">
        <p14:creationId xmlns:p14="http://schemas.microsoft.com/office/powerpoint/2010/main" val="1654255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dirty="0"/>
              <a:t>Types of Printers Cont’d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en-UG" sz="32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Laser Printers</a:t>
            </a:r>
            <a:endParaRPr lang="en-UG" sz="3200" kern="1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3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Definition:</a:t>
            </a:r>
            <a:r>
              <a:rPr lang="en-UG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Printers that use a laser beam to produce an image on a drum, which is then transferred to paper using toner.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3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Advantages:</a:t>
            </a:r>
            <a:r>
              <a:rPr lang="en-UG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High speed, high quality, cost-effective for large volume printing.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3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Disadvantages:</a:t>
            </a:r>
            <a:r>
              <a:rPr lang="en-UG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Higher initial cost, larger and heavier than inkjet printers.</a:t>
            </a:r>
          </a:p>
        </p:txBody>
      </p:sp>
    </p:spTree>
    <p:extLst>
      <p:ext uri="{BB962C8B-B14F-4D97-AF65-F5344CB8AC3E}">
        <p14:creationId xmlns:p14="http://schemas.microsoft.com/office/powerpoint/2010/main" val="1077890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600" b="1" dirty="0"/>
              <a:t>Types of Printers Cont’d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en-UG" sz="36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Dot Matrix Printers</a:t>
            </a:r>
            <a:endParaRPr lang="en-UG" sz="3600" kern="1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3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Definition:</a:t>
            </a:r>
            <a:r>
              <a:rPr lang="en-UG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Impact printers that use a matrix of small pins to create dots on the paper.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3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Advantages:</a:t>
            </a:r>
            <a:r>
              <a:rPr lang="en-UG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Can print on multi-part forms, low running costs.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3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Disadvantages:</a:t>
            </a:r>
            <a:r>
              <a:rPr lang="en-UG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Noisy, lower print quality, and slower.</a:t>
            </a:r>
          </a:p>
        </p:txBody>
      </p:sp>
    </p:spTree>
    <p:extLst>
      <p:ext uri="{BB962C8B-B14F-4D97-AF65-F5344CB8AC3E}">
        <p14:creationId xmlns:p14="http://schemas.microsoft.com/office/powerpoint/2010/main" val="2355910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7200" b="1" dirty="0"/>
              <a:t>Types of Printers Cont’d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en-UG" sz="36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Thermal Printers</a:t>
            </a:r>
            <a:endParaRPr lang="en-UG" sz="3600" kern="1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3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Definition:</a:t>
            </a:r>
            <a:r>
              <a:rPr lang="en-UG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Printers that produce images by heating specially coated paper.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3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Advantages:</a:t>
            </a:r>
            <a:r>
              <a:rPr lang="en-UG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Quiet operation, no need for ink or toner.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3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Disadvantages:</a:t>
            </a:r>
            <a:r>
              <a:rPr lang="en-UG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Paper is more expensive, prints can fade over time.</a:t>
            </a:r>
          </a:p>
        </p:txBody>
      </p:sp>
    </p:spTree>
    <p:extLst>
      <p:ext uri="{BB962C8B-B14F-4D97-AF65-F5344CB8AC3E}">
        <p14:creationId xmlns:p14="http://schemas.microsoft.com/office/powerpoint/2010/main" val="1089396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600" b="1" dirty="0"/>
              <a:t>Types of Printers Cont’d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en-UG" sz="36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3D Printers</a:t>
            </a:r>
            <a:endParaRPr lang="en-UG" sz="3600" kern="1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3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Definition:</a:t>
            </a:r>
            <a:r>
              <a:rPr lang="en-UG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Printers that create three-dimensional objects by laying down successive layers of material.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3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Advantages:</a:t>
            </a:r>
            <a:r>
              <a:rPr lang="en-UG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Can create complex shapes and prototypes.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3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Disadvantages:</a:t>
            </a:r>
            <a:r>
              <a:rPr lang="en-UG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Slow printing process, high cost of materials and printers.</a:t>
            </a:r>
          </a:p>
        </p:txBody>
      </p:sp>
    </p:spTree>
    <p:extLst>
      <p:ext uri="{BB962C8B-B14F-4D97-AF65-F5344CB8AC3E}">
        <p14:creationId xmlns:p14="http://schemas.microsoft.com/office/powerpoint/2010/main" val="3247112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utorial At Home">
            <a:extLst>
              <a:ext uri="{FF2B5EF4-FFF2-40B4-BE49-F238E27FC236}">
                <a16:creationId xmlns:a16="http://schemas.microsoft.com/office/drawing/2014/main" id="{A4CD8FCB-1263-2EEE-48D0-81E4681E83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914400"/>
            <a:ext cx="5629835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10 Examples of Printers">
            <a:extLst>
              <a:ext uri="{FF2B5EF4-FFF2-40B4-BE49-F238E27FC236}">
                <a16:creationId xmlns:a16="http://schemas.microsoft.com/office/drawing/2014/main" id="{A5B85BA6-0C58-54AB-9B07-584033EEC5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848" y="914400"/>
            <a:ext cx="5930152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3101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G" sz="7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Printer Components</a:t>
            </a:r>
            <a:endParaRPr lang="en-US" sz="9600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600200"/>
            <a:ext cx="9982200" cy="5029200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en-UG" sz="2400" b="1" kern="100" dirty="0">
                <a:solidFill>
                  <a:srgbClr val="FF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Print Head</a:t>
            </a:r>
            <a:r>
              <a:rPr lang="en-US" sz="2400" b="1" kern="100" dirty="0">
                <a:solidFill>
                  <a:srgbClr val="FF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G" sz="24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The component that applies ink or toner to the paper.</a:t>
            </a:r>
          </a:p>
          <a:p>
            <a:pPr>
              <a:lnSpc>
                <a:spcPct val="107000"/>
              </a:lnSpc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en-UG" sz="2400" b="1" kern="100" dirty="0">
                <a:solidFill>
                  <a:srgbClr val="FF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Paper Feed Mechanism</a:t>
            </a:r>
            <a:r>
              <a:rPr lang="en-US" sz="2400" b="1" kern="100" dirty="0">
                <a:solidFill>
                  <a:srgbClr val="FF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G" sz="24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Feeds paper into the printer and moves it through the printing process.</a:t>
            </a:r>
          </a:p>
          <a:p>
            <a:pPr>
              <a:lnSpc>
                <a:spcPct val="107000"/>
              </a:lnSpc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en-UG" sz="2400" b="1" kern="100" dirty="0">
                <a:solidFill>
                  <a:srgbClr val="FF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Ink/Toner Cartridges</a:t>
            </a:r>
            <a:r>
              <a:rPr lang="en-US" sz="2400" b="1" kern="100" dirty="0">
                <a:solidFill>
                  <a:srgbClr val="FF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G" sz="24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Contain the ink (liquid for inkjet) or toner (powder for laser) used for printing.</a:t>
            </a:r>
            <a:endParaRPr lang="en-US" sz="2400" kern="1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en-UG" sz="2400" b="1" kern="100" dirty="0">
                <a:solidFill>
                  <a:srgbClr val="FF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Imaging Drum (Laser Printers)</a:t>
            </a:r>
            <a:r>
              <a:rPr lang="en-US" sz="2400" b="1" kern="100" dirty="0">
                <a:solidFill>
                  <a:srgbClr val="FF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G" sz="24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Attracts the toner particles to form the image that is transferred to the paper.</a:t>
            </a:r>
            <a:endParaRPr lang="en-US" sz="2400" kern="1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en-UG" sz="2400" b="1" kern="100" dirty="0">
                <a:solidFill>
                  <a:srgbClr val="FF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Control Panel</a:t>
            </a:r>
            <a:r>
              <a:rPr lang="en-US" sz="2400" b="1" kern="100" dirty="0">
                <a:solidFill>
                  <a:srgbClr val="FF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G" sz="24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Allows users to interact with the printer and adjust settings.</a:t>
            </a:r>
            <a:endParaRPr lang="en-US" sz="2400" kern="1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en-UG" sz="2400" b="1" kern="100" dirty="0">
                <a:solidFill>
                  <a:srgbClr val="FF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Connectivity Ports</a:t>
            </a:r>
            <a:r>
              <a:rPr lang="en-US" sz="2400" b="1" kern="100" dirty="0">
                <a:solidFill>
                  <a:srgbClr val="FF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G" sz="24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Interface for connecting the printer to a computer or network (e.g., USB, Ethernet, Wi-Fi).</a:t>
            </a:r>
          </a:p>
        </p:txBody>
      </p:sp>
    </p:spTree>
    <p:extLst>
      <p:ext uri="{BB962C8B-B14F-4D97-AF65-F5344CB8AC3E}">
        <p14:creationId xmlns:p14="http://schemas.microsoft.com/office/powerpoint/2010/main" val="3518401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cademic Literature 16x9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F03431380.potx" id="{B573BD99-E105-4D2A-964B-B901A176567A}" vid="{B1D363B9-18DE-4874-9E2B-FD69B5C6548D}"/>
    </a:ext>
  </a:extLst>
</a:theme>
</file>

<file path=ppt/theme/theme2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 xsi:nil="true"/>
    <AssetExpire xmlns="4873beb7-5857-4685-be1f-d57550cc96cc">2029-01-01T08:00:00+00:00</AssetExpire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TPFriendlyName xmlns="4873beb7-5857-4685-be1f-d57550cc96cc" xsi:nil="true"/>
    <IntlLangReview xmlns="4873beb7-5857-4685-be1f-d57550cc96cc">false</IntlLangReview>
    <LocLastLocAttemptVersionLookup xmlns="4873beb7-5857-4685-be1f-d57550cc96cc">855024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>Complete</EditorialStatus>
    <Markets xmlns="4873beb7-5857-4685-be1f-d57550cc96cc"/>
    <OriginAsset xmlns="4873beb7-5857-4685-be1f-d57550cc96cc" xsi:nil="true"/>
    <AssetStart xmlns="4873beb7-5857-4685-be1f-d57550cc96cc">2012-08-31T08:50:00+00:00</AssetStart>
    <FriendlyTitle xmlns="4873beb7-5857-4685-be1f-d57550cc96cc" xsi:nil="true"/>
    <MarketSpecific xmlns="4873beb7-5857-4685-be1f-d57550cc96cc">false</MarketSpecific>
    <TPNamespace xmlns="4873beb7-5857-4685-be1f-d57550cc96cc" xsi:nil="true"/>
    <PublishStatusLookup xmlns="4873beb7-5857-4685-be1f-d57550cc96cc">
      <Value>1616423</Value>
    </PublishStatusLookup>
    <APAuthor xmlns="4873beb7-5857-4685-be1f-d57550cc96cc">
      <UserInfo>
        <DisplayName>REDMOND\kristaa</DisplayName>
        <AccountId>136</AccountId>
        <AccountType/>
      </UserInfo>
    </APAuthor>
    <TPCommandLine xmlns="4873beb7-5857-4685-be1f-d57550cc96cc" xsi:nil="true"/>
    <IntlLangReviewer xmlns="4873beb7-5857-4685-be1f-d57550cc96cc" xsi:nil="true"/>
    <OpenTemplate xmlns="4873beb7-5857-4685-be1f-d57550cc96cc">true</OpenTemplate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 xsi:nil="true"/>
    <ParentAssetId xmlns="4873beb7-5857-4685-be1f-d57550cc96cc" xsi:nil="true"/>
    <OriginalSourceMarket xmlns="4873beb7-5857-4685-be1f-d57550cc96cc" xsi:nil="true"/>
    <ApprovalStatus xmlns="4873beb7-5857-4685-be1f-d57550cc96cc">InProgress</ApprovalStatus>
    <TPComponent xmlns="4873beb7-5857-4685-be1f-d57550cc96cc" xsi:nil="true"/>
    <EditorialTags xmlns="4873beb7-5857-4685-be1f-d57550cc96cc" xsi:nil="true"/>
    <TPExecutable xmlns="4873beb7-5857-4685-be1f-d57550cc96cc" xsi:nil="true"/>
    <TPLaunchHelpLink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 xsi:nil="true"/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>TP</AssetType>
    <MachineTranslated xmlns="4873beb7-5857-4685-be1f-d57550cc96cc">false</MachineTranslated>
    <OutputCachingOn xmlns="4873beb7-5857-4685-be1f-d57550cc96cc">false</OutputCachingOn>
    <TemplateStatus xmlns="4873beb7-5857-4685-be1f-d57550cc96cc">Complete</TemplateStatus>
    <IsSearchable xmlns="4873beb7-5857-4685-be1f-d57550cc96cc">true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 xsi:nil="true"/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LocMarketGroupTiers2 xmlns="4873beb7-5857-4685-be1f-d57550cc96cc" xsi:nil="true"/>
    <ClipArtFilename xmlns="4873beb7-5857-4685-be1f-d57550cc96cc" xsi:nil="true"/>
    <TPApplication xmlns="4873beb7-5857-4685-be1f-d57550cc96cc" xsi:nil="true"/>
    <CSXHash xmlns="4873beb7-5857-4685-be1f-d57550cc96cc" xsi:nil="true"/>
    <DirectSourceMarket xmlns="4873beb7-5857-4685-be1f-d57550cc96cc" xsi:nil="true"/>
    <PrimaryImageGen xmlns="4873beb7-5857-4685-be1f-d57550cc96cc">true</PrimaryImageGen>
    <PlannedPubDate xmlns="4873beb7-5857-4685-be1f-d57550cc96cc" xsi:nil="true"/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emplateTemplateType xmlns="4873beb7-5857-4685-be1f-d57550cc96cc">PowerPoint Presentation Template</TemplateTemplateType>
    <TimesCloned xmlns="4873beb7-5857-4685-be1f-d57550cc96cc" xsi:nil="true"/>
    <TPAppVersion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ssetId xmlns="4873beb7-5857-4685-be1f-d57550cc96cc">TP103431361</AssetId>
    <TPClientViewer xmlns="4873beb7-5857-4685-be1f-d57550cc96cc" xsi:nil="true"/>
    <DSATActionTaken xmlns="4873beb7-5857-4685-be1f-d57550cc96cc" xsi:nil="true"/>
    <APEditor xmlns="4873beb7-5857-4685-be1f-d57550cc96cc">
      <UserInfo>
        <DisplayName/>
        <AccountId xsi:nil="true"/>
        <AccountType/>
      </UserInfo>
    </APEditor>
    <TPInstallLocation xmlns="4873beb7-5857-4685-be1f-d57550cc96cc" xsi:nil="true"/>
    <OOCacheId xmlns="4873beb7-5857-4685-be1f-d57550cc96cc" xsi:nil="true"/>
    <IsDeleted xmlns="4873beb7-5857-4685-be1f-d57550cc96cc">false</IsDeleted>
    <PublishTargets xmlns="4873beb7-5857-4685-be1f-d57550cc96cc">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 xsi:nil="true"/>
    <OriginalRelease xmlns="4873beb7-5857-4685-be1f-d57550cc96cc">15</OriginalRelease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28C8B9CA-0273-4370-889A-FC05DA5C2FA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CDDBB83-77C1-4099-A0AA-289882E745E2}">
  <ds:schemaRefs>
    <ds:schemaRef ds:uri="http://purl.org/dc/elements/1.1/"/>
    <ds:schemaRef ds:uri="http://schemas.microsoft.com/office/2006/metadata/properties"/>
    <ds:schemaRef ds:uri="4873beb7-5857-4685-be1f-d57550cc96cc"/>
    <ds:schemaRef ds:uri="http://schemas.openxmlformats.org/package/2006/metadata/core-properties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561E720F-F05D-4536-9C34-0CFCED65D3B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Academic presentation, pinstripe and ribbon design (widescreen)</Template>
  <TotalTime>56</TotalTime>
  <Words>1008</Words>
  <Application>Microsoft Office PowerPoint</Application>
  <PresentationFormat>Widescreen</PresentationFormat>
  <Paragraphs>81</Paragraphs>
  <Slides>20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Arial</vt:lpstr>
      <vt:lpstr>Calibri</vt:lpstr>
      <vt:lpstr>Euphemia</vt:lpstr>
      <vt:lpstr>Plantagenet Cherokee</vt:lpstr>
      <vt:lpstr>Symbol</vt:lpstr>
      <vt:lpstr>Wingdings</vt:lpstr>
      <vt:lpstr>Academic Literature 16x9</vt:lpstr>
      <vt:lpstr>Printers and Scanners </vt:lpstr>
      <vt:lpstr>Printers and Scanners</vt:lpstr>
      <vt:lpstr>Types of Printers</vt:lpstr>
      <vt:lpstr>Types of Printers Cont’d</vt:lpstr>
      <vt:lpstr>Types of Printers Cont’d</vt:lpstr>
      <vt:lpstr>Types of Printers Cont’d</vt:lpstr>
      <vt:lpstr>Types of Printers Cont’d</vt:lpstr>
      <vt:lpstr>PowerPoint Presentation</vt:lpstr>
      <vt:lpstr>Printer Components</vt:lpstr>
      <vt:lpstr>Installation, Configuration &amp; Sharing of Printers &amp; Scanners</vt:lpstr>
      <vt:lpstr>Steps for Installing a Printer</vt:lpstr>
      <vt:lpstr>Driver Installation</vt:lpstr>
      <vt:lpstr>Printer Configuration</vt:lpstr>
      <vt:lpstr>Sharing a Printer</vt:lpstr>
      <vt:lpstr>TYPES OF SCANNERS</vt:lpstr>
      <vt:lpstr>Installing and Configuring a Scanner</vt:lpstr>
      <vt:lpstr>PRINTERS Maintenance &amp; Troubleshooting</vt:lpstr>
      <vt:lpstr>Printer Maintenance</vt:lpstr>
      <vt:lpstr>Troubleshooting Common Issues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Benedict Solvent</dc:creator>
  <cp:lastModifiedBy>Benedict Solvent</cp:lastModifiedBy>
  <cp:revision>29</cp:revision>
  <dcterms:created xsi:type="dcterms:W3CDTF">2024-07-25T07:31:50Z</dcterms:created>
  <dcterms:modified xsi:type="dcterms:W3CDTF">2024-10-02T11:25:03Z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0x0101006EDDDB5EE6D98C44930B742096920B300400F5B6D36B3EF94B4E9A635CDF2A18F5B8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