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8" r:id="rId4"/>
    <p:sldId id="286" r:id="rId5"/>
    <p:sldId id="287" r:id="rId6"/>
    <p:sldId id="288" r:id="rId7"/>
    <p:sldId id="289" r:id="rId8"/>
    <p:sldId id="290" r:id="rId9"/>
    <p:sldId id="291" r:id="rId10"/>
    <p:sldId id="292" r:id="rId11"/>
    <p:sldId id="271" r:id="rId12"/>
    <p:sldId id="266" r:id="rId13"/>
    <p:sldId id="267" r:id="rId14"/>
    <p:sldId id="272" r:id="rId15"/>
    <p:sldId id="269" r:id="rId16"/>
    <p:sldId id="270" r:id="rId17"/>
    <p:sldId id="273" r:id="rId18"/>
    <p:sldId id="293" r:id="rId19"/>
    <p:sldId id="294" r:id="rId20"/>
    <p:sldId id="295" r:id="rId21"/>
    <p:sldId id="296" r:id="rId22"/>
    <p:sldId id="297" r:id="rId23"/>
    <p:sldId id="298" r:id="rId24"/>
    <p:sldId id="299" r:id="rId25"/>
    <p:sldId id="300" r:id="rId26"/>
    <p:sldId id="259" r:id="rId27"/>
    <p:sldId id="275" r:id="rId28"/>
    <p:sldId id="274" r:id="rId29"/>
    <p:sldId id="276" r:id="rId30"/>
    <p:sldId id="277" r:id="rId31"/>
    <p:sldId id="278" r:id="rId32"/>
    <p:sldId id="264" r:id="rId33"/>
    <p:sldId id="302" r:id="rId34"/>
    <p:sldId id="307" r:id="rId35"/>
    <p:sldId id="311" r:id="rId36"/>
    <p:sldId id="312" r:id="rId37"/>
    <p:sldId id="301" r:id="rId38"/>
    <p:sldId id="263" r:id="rId39"/>
    <p:sldId id="304" r:id="rId40"/>
    <p:sldId id="303" r:id="rId41"/>
    <p:sldId id="305" r:id="rId42"/>
    <p:sldId id="306" r:id="rId43"/>
    <p:sldId id="260" r:id="rId44"/>
    <p:sldId id="313" r:id="rId45"/>
    <p:sldId id="308" r:id="rId46"/>
    <p:sldId id="309" r:id="rId47"/>
    <p:sldId id="31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430" autoAdjust="0"/>
  </p:normalViewPr>
  <p:slideViewPr>
    <p:cSldViewPr snapToGrid="0">
      <p:cViewPr varScale="1">
        <p:scale>
          <a:sx n="76" d="100"/>
          <a:sy n="76" d="100"/>
        </p:scale>
        <p:origin x="21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DEDC7-163E-42FB-962F-E423F8B85718}" type="datetimeFigureOut">
              <a:rPr lang="en-US" smtClean="0"/>
              <a:t>8/16/2025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72730-C0E2-4CA1-9810-3EDCCA6CF61B}" type="slidenum">
              <a:rPr lang="en-US" smtClean="0"/>
              <a:t>‹#›</a:t>
            </a:fld>
            <a:endParaRPr lang="en-US"/>
          </a:p>
        </p:txBody>
      </p:sp>
    </p:spTree>
    <p:extLst>
      <p:ext uri="{BB962C8B-B14F-4D97-AF65-F5344CB8AC3E}">
        <p14:creationId xmlns:p14="http://schemas.microsoft.com/office/powerpoint/2010/main" val="79308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72730-C0E2-4CA1-9810-3EDCCA6CF61B}" type="slidenum">
              <a:rPr lang="en-US" smtClean="0"/>
              <a:t>1</a:t>
            </a:fld>
            <a:endParaRPr lang="en-US"/>
          </a:p>
        </p:txBody>
      </p:sp>
    </p:spTree>
    <p:extLst>
      <p:ext uri="{BB962C8B-B14F-4D97-AF65-F5344CB8AC3E}">
        <p14:creationId xmlns:p14="http://schemas.microsoft.com/office/powerpoint/2010/main" val="292144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DLP - </a:t>
            </a:r>
            <a:r>
              <a:rPr lang="en-US" sz="1200" b="0" i="0" kern="1200" dirty="0">
                <a:solidFill>
                  <a:schemeClr val="tx1"/>
                </a:solidFill>
                <a:effectLst/>
                <a:latin typeface="+mn-lt"/>
                <a:ea typeface="+mn-ea"/>
                <a:cs typeface="+mn-cs"/>
              </a:rPr>
              <a:t>refers to the strategies, tools, and processes designed to prevent sensitive data from being lost, stolen, or accessed by unauthorized individuals while in use, in motion, and at rest. </a:t>
            </a:r>
          </a:p>
          <a:p>
            <a:r>
              <a:rPr lang="en-US" sz="1200" b="0" i="0" kern="1200" dirty="0">
                <a:solidFill>
                  <a:schemeClr val="tx1"/>
                </a:solidFill>
                <a:effectLst/>
                <a:latin typeface="+mn-lt"/>
                <a:ea typeface="+mn-ea"/>
                <a:cs typeface="+mn-cs"/>
              </a:rPr>
              <a:t>IAM -  framework of policies and technologies that ensures the right people, machines, and software components have the appropriate access to resources at the right time.</a:t>
            </a:r>
          </a:p>
          <a:p>
            <a:r>
              <a:rPr lang="en-US" sz="1200" b="0" i="0" kern="1200" dirty="0">
                <a:solidFill>
                  <a:schemeClr val="tx1"/>
                </a:solidFill>
                <a:effectLst/>
                <a:latin typeface="+mn-lt"/>
                <a:ea typeface="+mn-ea"/>
                <a:cs typeface="+mn-cs"/>
              </a:rPr>
              <a:t>NAC -</a:t>
            </a:r>
            <a:r>
              <a:rPr lang="en-US" sz="1200" b="0" i="0" kern="1200" baseline="0" dirty="0">
                <a:solidFill>
                  <a:schemeClr val="tx1"/>
                </a:solidFill>
                <a:effectLst/>
                <a:latin typeface="+mn-lt"/>
                <a:ea typeface="+mn-ea"/>
                <a:cs typeface="+mn-cs"/>
              </a:rPr>
              <a:t> </a:t>
            </a:r>
            <a:r>
              <a:rPr lang="en-US" dirty="0"/>
              <a:t>a security solution that controls access to a network by verifying the identity and security posture of devices and users before granting them access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NGFW - a network security device that combines traditional firewall capabilities with advanced features like intrusion prevention, application awareness, and deep packet inspection to offer enhanced protection against modern cyber threats.</a:t>
            </a:r>
          </a:p>
          <a:p>
            <a:r>
              <a:rPr lang="en-US" dirty="0"/>
              <a:t>NGAV - </a:t>
            </a:r>
            <a:r>
              <a:rPr lang="en-US" sz="1200" b="0" i="0" kern="1200" dirty="0">
                <a:solidFill>
                  <a:schemeClr val="tx1"/>
                </a:solidFill>
                <a:effectLst/>
                <a:latin typeface="+mn-lt"/>
                <a:ea typeface="+mn-ea"/>
                <a:cs typeface="+mn-cs"/>
              </a:rPr>
              <a:t>employs advanced technologies like AI, machine learning, and behavioral analysis to proactively detect and prevent both known and unknown cyber threats</a:t>
            </a:r>
            <a:endParaRPr lang="en-US" dirty="0"/>
          </a:p>
          <a:p>
            <a:r>
              <a:rPr lang="en-US" dirty="0"/>
              <a:t>CDR - </a:t>
            </a:r>
            <a:r>
              <a:rPr lang="en-US" sz="1200" b="0" i="0" kern="1200" dirty="0">
                <a:solidFill>
                  <a:schemeClr val="tx1"/>
                </a:solidFill>
                <a:effectLst/>
                <a:latin typeface="+mn-lt"/>
                <a:ea typeface="+mn-ea"/>
                <a:cs typeface="+mn-cs"/>
              </a:rPr>
              <a:t>a computer security technology for removing potentially malicious code from files.</a:t>
            </a:r>
          </a:p>
          <a:p>
            <a:r>
              <a:rPr lang="en-US" sz="1200" b="0" i="0" kern="1200" dirty="0">
                <a:solidFill>
                  <a:schemeClr val="tx1"/>
                </a:solidFill>
                <a:effectLst/>
                <a:latin typeface="+mn-lt"/>
                <a:ea typeface="+mn-ea"/>
                <a:cs typeface="+mn-cs"/>
              </a:rPr>
              <a:t>SOAR</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a set of technologies and practices that help organizations automate security tasks, improve incident response, and manage security operations more efficiently.</a:t>
            </a:r>
          </a:p>
          <a:p>
            <a:r>
              <a:rPr lang="en-US" sz="1200" b="0" i="0" kern="1200" dirty="0">
                <a:solidFill>
                  <a:schemeClr val="tx1"/>
                </a:solidFill>
                <a:effectLst/>
                <a:latin typeface="+mn-lt"/>
                <a:ea typeface="+mn-ea"/>
                <a:cs typeface="+mn-cs"/>
              </a:rPr>
              <a:t>Sandboxing - </a:t>
            </a:r>
            <a:r>
              <a:rPr lang="en-US" dirty="0"/>
              <a:t>a security mechanism that isolates programs or processes in a controlled environment to prevent them from affecting the broader system</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3C72730-C0E2-4CA1-9810-3EDCCA6CF61B}" type="slidenum">
              <a:rPr lang="en-US" smtClean="0"/>
              <a:t>4</a:t>
            </a:fld>
            <a:endParaRPr lang="en-US"/>
          </a:p>
        </p:txBody>
      </p:sp>
    </p:spTree>
    <p:extLst>
      <p:ext uri="{BB962C8B-B14F-4D97-AF65-F5344CB8AC3E}">
        <p14:creationId xmlns:p14="http://schemas.microsoft.com/office/powerpoint/2010/main" val="385132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Jailbreaking or rooting means removing software restrictions that are intentionally put in place by the device manufacturer. </a:t>
            </a:r>
            <a:endParaRPr lang="en-US" dirty="0"/>
          </a:p>
          <a:p>
            <a:r>
              <a:rPr lang="en-US" sz="1200" b="0" i="0" kern="1200" dirty="0">
                <a:solidFill>
                  <a:schemeClr val="tx1"/>
                </a:solidFill>
                <a:effectLst/>
                <a:latin typeface="+mn-lt"/>
                <a:ea typeface="+mn-ea"/>
                <a:cs typeface="+mn-cs"/>
              </a:rPr>
              <a:t>Rooting is the term used for modifying Androids while jailbreaking is the term used for iPhones. </a:t>
            </a:r>
          </a:p>
          <a:p>
            <a:r>
              <a:rPr lang="en-US" sz="1200" b="0" i="0" kern="1200" dirty="0">
                <a:solidFill>
                  <a:schemeClr val="tx1"/>
                </a:solidFill>
                <a:effectLst/>
                <a:latin typeface="+mn-lt"/>
                <a:ea typeface="+mn-ea"/>
                <a:cs typeface="+mn-cs"/>
              </a:rPr>
              <a:t>MDM key</a:t>
            </a:r>
            <a:r>
              <a:rPr lang="en-US" sz="1200" b="0" i="0" kern="1200" baseline="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eatures</a:t>
            </a:r>
            <a:r>
              <a:rPr lang="en-US" sz="1200" b="0" i="0" kern="1200" dirty="0">
                <a:solidFill>
                  <a:schemeClr val="tx1"/>
                </a:solidFill>
                <a:effectLst/>
                <a:latin typeface="+mn-lt"/>
                <a:ea typeface="+mn-ea"/>
                <a:cs typeface="+mn-cs"/>
              </a:rPr>
              <a:t> include device enrollment, policy management, application management, and remote troubleshooting capabilities. </a:t>
            </a:r>
            <a:endParaRPr lang="en-US" dirty="0"/>
          </a:p>
        </p:txBody>
      </p:sp>
      <p:sp>
        <p:nvSpPr>
          <p:cNvPr id="4" name="Slide Number Placeholder 3"/>
          <p:cNvSpPr>
            <a:spLocks noGrp="1"/>
          </p:cNvSpPr>
          <p:nvPr>
            <p:ph type="sldNum" sz="quarter" idx="10"/>
          </p:nvPr>
        </p:nvSpPr>
        <p:spPr/>
        <p:txBody>
          <a:bodyPr/>
          <a:lstStyle/>
          <a:p>
            <a:fld id="{13C72730-C0E2-4CA1-9810-3EDCCA6CF61B}" type="slidenum">
              <a:rPr lang="en-US" smtClean="0"/>
              <a:t>7</a:t>
            </a:fld>
            <a:endParaRPr lang="en-US"/>
          </a:p>
        </p:txBody>
      </p:sp>
    </p:spTree>
    <p:extLst>
      <p:ext uri="{BB962C8B-B14F-4D97-AF65-F5344CB8AC3E}">
        <p14:creationId xmlns:p14="http://schemas.microsoft.com/office/powerpoint/2010/main" val="419102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IPS – Intrusion Prevention Systems</a:t>
            </a:r>
          </a:p>
        </p:txBody>
      </p:sp>
      <p:sp>
        <p:nvSpPr>
          <p:cNvPr id="4" name="Slide Number Placeholder 3"/>
          <p:cNvSpPr>
            <a:spLocks noGrp="1"/>
          </p:cNvSpPr>
          <p:nvPr>
            <p:ph type="sldNum" sz="quarter" idx="10"/>
          </p:nvPr>
        </p:nvSpPr>
        <p:spPr/>
        <p:txBody>
          <a:bodyPr/>
          <a:lstStyle/>
          <a:p>
            <a:fld id="{13C72730-C0E2-4CA1-9810-3EDCCA6CF61B}" type="slidenum">
              <a:rPr lang="en-US" smtClean="0"/>
              <a:t>8</a:t>
            </a:fld>
            <a:endParaRPr lang="en-US"/>
          </a:p>
        </p:txBody>
      </p:sp>
    </p:spTree>
    <p:extLst>
      <p:ext uri="{BB962C8B-B14F-4D97-AF65-F5344CB8AC3E}">
        <p14:creationId xmlns:p14="http://schemas.microsoft.com/office/powerpoint/2010/main" val="356828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API - </a:t>
            </a:r>
            <a:r>
              <a:rPr lang="en-US" sz="1200" b="0" i="0" kern="1200" dirty="0">
                <a:solidFill>
                  <a:schemeClr val="tx1"/>
                </a:solidFill>
                <a:effectLst/>
                <a:latin typeface="+mn-lt"/>
                <a:ea typeface="+mn-ea"/>
                <a:cs typeface="+mn-cs"/>
              </a:rPr>
              <a:t>Application Programming Interface</a:t>
            </a:r>
            <a:endParaRPr lang="en-US" b="0" dirty="0"/>
          </a:p>
        </p:txBody>
      </p:sp>
      <p:sp>
        <p:nvSpPr>
          <p:cNvPr id="4" name="Slide Number Placeholder 3"/>
          <p:cNvSpPr>
            <a:spLocks noGrp="1"/>
          </p:cNvSpPr>
          <p:nvPr>
            <p:ph type="sldNum" sz="quarter" idx="10"/>
          </p:nvPr>
        </p:nvSpPr>
        <p:spPr/>
        <p:txBody>
          <a:bodyPr/>
          <a:lstStyle/>
          <a:p>
            <a:fld id="{13C72730-C0E2-4CA1-9810-3EDCCA6CF61B}" type="slidenum">
              <a:rPr lang="en-US" smtClean="0"/>
              <a:t>9</a:t>
            </a:fld>
            <a:endParaRPr lang="en-US"/>
          </a:p>
        </p:txBody>
      </p:sp>
    </p:spTree>
    <p:extLst>
      <p:ext uri="{BB962C8B-B14F-4D97-AF65-F5344CB8AC3E}">
        <p14:creationId xmlns:p14="http://schemas.microsoft.com/office/powerpoint/2010/main" val="23999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3C72730-C0E2-4CA1-9810-3EDCCA6CF61B}" type="slidenum">
              <a:rPr lang="en-US" smtClean="0"/>
              <a:t>10</a:t>
            </a:fld>
            <a:endParaRPr lang="en-US"/>
          </a:p>
        </p:txBody>
      </p:sp>
    </p:spTree>
    <p:extLst>
      <p:ext uri="{BB962C8B-B14F-4D97-AF65-F5344CB8AC3E}">
        <p14:creationId xmlns:p14="http://schemas.microsoft.com/office/powerpoint/2010/main" val="1380450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0" i="0" kern="1200" dirty="0">
                <a:solidFill>
                  <a:schemeClr val="tx1"/>
                </a:solidFill>
                <a:effectLst/>
                <a:latin typeface="+mn-lt"/>
                <a:ea typeface="+mn-ea"/>
                <a:cs typeface="+mn-cs"/>
              </a:rPr>
              <a:t>The physical layer encompasses the hardware and infrastructure, like routers and cables, that enable network connectivity. </a:t>
            </a:r>
          </a:p>
          <a:p>
            <a:pPr fontAlgn="ctr"/>
            <a:r>
              <a:rPr lang="en-US" sz="1200" b="0" i="0" kern="1200" dirty="0">
                <a:solidFill>
                  <a:schemeClr val="tx1"/>
                </a:solidFill>
                <a:effectLst/>
                <a:latin typeface="+mn-lt"/>
                <a:ea typeface="+mn-ea"/>
                <a:cs typeface="+mn-cs"/>
              </a:rPr>
              <a:t>The logical layer represents the software, protocols, and configurations that govern how data is transmitted and processed within the network. </a:t>
            </a:r>
          </a:p>
          <a:p>
            <a:pPr fontAlgn="ctr"/>
            <a:r>
              <a:rPr lang="en-US" sz="1200" b="0" i="0" kern="1200" dirty="0">
                <a:solidFill>
                  <a:schemeClr val="tx1"/>
                </a:solidFill>
                <a:effectLst/>
                <a:latin typeface="+mn-lt"/>
                <a:ea typeface="+mn-ea"/>
                <a:cs typeface="+mn-cs"/>
              </a:rPr>
              <a:t>The cyber-persona layer embodies the human element, including user identities, behaviors, and interactions within the digital space. </a:t>
            </a:r>
          </a:p>
        </p:txBody>
      </p:sp>
      <p:sp>
        <p:nvSpPr>
          <p:cNvPr id="4" name="Slide Number Placeholder 3"/>
          <p:cNvSpPr>
            <a:spLocks noGrp="1"/>
          </p:cNvSpPr>
          <p:nvPr>
            <p:ph type="sldNum" sz="quarter" idx="10"/>
          </p:nvPr>
        </p:nvSpPr>
        <p:spPr/>
        <p:txBody>
          <a:bodyPr/>
          <a:lstStyle/>
          <a:p>
            <a:fld id="{13C72730-C0E2-4CA1-9810-3EDCCA6CF61B}" type="slidenum">
              <a:rPr lang="en-US" smtClean="0"/>
              <a:t>11</a:t>
            </a:fld>
            <a:endParaRPr lang="en-US"/>
          </a:p>
        </p:txBody>
      </p:sp>
    </p:spTree>
    <p:extLst>
      <p:ext uri="{BB962C8B-B14F-4D97-AF65-F5344CB8AC3E}">
        <p14:creationId xmlns:p14="http://schemas.microsoft.com/office/powerpoint/2010/main" val="1067566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IPS – Intrusion Prevention Systems</a:t>
            </a:r>
          </a:p>
          <a:p>
            <a:r>
              <a:rPr lang="en-US" dirty="0"/>
              <a:t>Source</a:t>
            </a:r>
            <a:r>
              <a:rPr lang="en-US" baseline="0" dirty="0"/>
              <a:t> – Data Flair.</a:t>
            </a:r>
            <a:endParaRPr lang="en-US" dirty="0"/>
          </a:p>
        </p:txBody>
      </p:sp>
      <p:sp>
        <p:nvSpPr>
          <p:cNvPr id="4" name="Slide Number Placeholder 3"/>
          <p:cNvSpPr>
            <a:spLocks noGrp="1"/>
          </p:cNvSpPr>
          <p:nvPr>
            <p:ph type="sldNum" sz="quarter" idx="10"/>
          </p:nvPr>
        </p:nvSpPr>
        <p:spPr/>
        <p:txBody>
          <a:bodyPr/>
          <a:lstStyle/>
          <a:p>
            <a:fld id="{13C72730-C0E2-4CA1-9810-3EDCCA6CF61B}" type="slidenum">
              <a:rPr lang="en-US" smtClean="0"/>
              <a:t>27</a:t>
            </a:fld>
            <a:endParaRPr lang="en-US"/>
          </a:p>
        </p:txBody>
      </p:sp>
    </p:spTree>
    <p:extLst>
      <p:ext uri="{BB962C8B-B14F-4D97-AF65-F5344CB8AC3E}">
        <p14:creationId xmlns:p14="http://schemas.microsoft.com/office/powerpoint/2010/main" val="847223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72730-C0E2-4CA1-9810-3EDCCA6CF61B}" type="slidenum">
              <a:rPr lang="en-US" smtClean="0"/>
              <a:t>33</a:t>
            </a:fld>
            <a:endParaRPr lang="en-US"/>
          </a:p>
        </p:txBody>
      </p:sp>
    </p:spTree>
    <p:extLst>
      <p:ext uri="{BB962C8B-B14F-4D97-AF65-F5344CB8AC3E}">
        <p14:creationId xmlns:p14="http://schemas.microsoft.com/office/powerpoint/2010/main" val="260393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393530128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21040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9400" y="609600"/>
            <a:ext cx="2717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609600"/>
            <a:ext cx="7950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23392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609600"/>
            <a:ext cx="10871200" cy="990600"/>
          </a:xfrm>
        </p:spPr>
        <p:txBody>
          <a:bodyPr/>
          <a:lstStyle/>
          <a:p>
            <a:r>
              <a:rPr lang="en-US"/>
              <a:t>Click to edit Master title style</a:t>
            </a:r>
          </a:p>
        </p:txBody>
      </p:sp>
      <p:sp>
        <p:nvSpPr>
          <p:cNvPr id="3" name="Text Placeholder 2"/>
          <p:cNvSpPr>
            <a:spLocks noGrp="1"/>
          </p:cNvSpPr>
          <p:nvPr>
            <p:ph type="body" sz="half" idx="1"/>
          </p:nvPr>
        </p:nvSpPr>
        <p:spPr>
          <a:xfrm>
            <a:off x="1016000" y="1752600"/>
            <a:ext cx="53340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752600"/>
            <a:ext cx="53340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928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99836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15703441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752600"/>
            <a:ext cx="5334000" cy="4343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752600"/>
            <a:ext cx="5334000" cy="4343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99509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239783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767549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60291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402104929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200879673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1016000" y="609600"/>
            <a:ext cx="10871200" cy="990600"/>
          </a:xfrm>
          <a:prstGeom prst="rect">
            <a:avLst/>
          </a:prstGeom>
          <a:noFill/>
          <a:ln w="9525">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57699" name="Rectangle 3"/>
          <p:cNvSpPr>
            <a:spLocks noGrp="1" noChangeArrowheads="1"/>
          </p:cNvSpPr>
          <p:nvPr>
            <p:ph type="body" idx="1"/>
          </p:nvPr>
        </p:nvSpPr>
        <p:spPr bwMode="auto">
          <a:xfrm>
            <a:off x="1016000" y="1752600"/>
            <a:ext cx="10871200" cy="43434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lvl="0"/>
            <a:r>
              <a:rPr lang="en-US"/>
              <a:t>This will be the basic slide template</a:t>
            </a:r>
          </a:p>
          <a:p>
            <a:pPr lvl="1"/>
            <a:r>
              <a:rPr lang="en-US"/>
              <a:t>for Why Should Managers box slides, use </a:t>
            </a:r>
          </a:p>
          <a:p>
            <a:pPr lvl="1"/>
            <a:r>
              <a:rPr lang="en-US"/>
              <a:t>for Ethics and Society box slides, use</a:t>
            </a:r>
          </a:p>
          <a:p>
            <a:pPr lvl="1"/>
            <a:r>
              <a:rPr lang="en-US"/>
              <a:t>for Look into the Future box slides use </a:t>
            </a:r>
          </a:p>
          <a:p>
            <a:pPr lvl="1"/>
            <a:r>
              <a:rPr lang="en-US"/>
              <a:t>(this refers to background colors)</a:t>
            </a:r>
          </a:p>
          <a:p>
            <a:pPr lvl="2"/>
            <a:r>
              <a:rPr lang="en-US"/>
              <a:t>Third level</a:t>
            </a:r>
          </a:p>
          <a:p>
            <a:pPr lvl="3"/>
            <a:r>
              <a:rPr lang="en-US"/>
              <a:t>Fourth level</a:t>
            </a:r>
          </a:p>
          <a:p>
            <a:pPr lvl="4"/>
            <a:r>
              <a:rPr lang="en-US"/>
              <a:t>Fifth level</a:t>
            </a:r>
          </a:p>
        </p:txBody>
      </p:sp>
      <p:sp>
        <p:nvSpPr>
          <p:cNvPr id="157700" name="Rectangle 4"/>
          <p:cNvSpPr>
            <a:spLocks noChangeArrowheads="1"/>
          </p:cNvSpPr>
          <p:nvPr/>
        </p:nvSpPr>
        <p:spPr bwMode="auto">
          <a:xfrm>
            <a:off x="1117600" y="1447800"/>
            <a:ext cx="2946400" cy="76200"/>
          </a:xfrm>
          <a:prstGeom prst="rect">
            <a:avLst/>
          </a:prstGeom>
          <a:solidFill>
            <a:srgbClr val="F6BF69"/>
          </a:solidFill>
          <a:ln w="9525">
            <a:noFill/>
            <a:miter lim="800000"/>
            <a:headEnd/>
            <a:tailEnd/>
          </a:ln>
          <a:effectLst/>
        </p:spPr>
        <p:txBody>
          <a:bodyPr wrap="none" anchor="ctr"/>
          <a:lstStyle/>
          <a:p>
            <a:endParaRPr lang="en-US" sz="1350" dirty="0"/>
          </a:p>
        </p:txBody>
      </p:sp>
      <p:sp>
        <p:nvSpPr>
          <p:cNvPr id="157701" name="AutoShape 5"/>
          <p:cNvSpPr>
            <a:spLocks noChangeArrowheads="1"/>
          </p:cNvSpPr>
          <p:nvPr/>
        </p:nvSpPr>
        <p:spPr bwMode="auto">
          <a:xfrm>
            <a:off x="304800" y="914400"/>
            <a:ext cx="711200" cy="533400"/>
          </a:xfrm>
          <a:prstGeom prst="diamond">
            <a:avLst/>
          </a:prstGeom>
          <a:solidFill>
            <a:srgbClr val="B50069"/>
          </a:solidFill>
          <a:ln w="9525">
            <a:noFill/>
            <a:miter lim="800000"/>
            <a:headEnd/>
            <a:tailEnd/>
          </a:ln>
          <a:effectLst/>
        </p:spPr>
        <p:txBody>
          <a:bodyPr wrap="none" anchor="ctr"/>
          <a:lstStyle/>
          <a:p>
            <a:endParaRPr lang="en-US" sz="1350" dirty="0"/>
          </a:p>
        </p:txBody>
      </p:sp>
      <p:sp>
        <p:nvSpPr>
          <p:cNvPr id="157702" name="Oval 6"/>
          <p:cNvSpPr>
            <a:spLocks noChangeArrowheads="1"/>
          </p:cNvSpPr>
          <p:nvPr/>
        </p:nvSpPr>
        <p:spPr bwMode="auto">
          <a:xfrm>
            <a:off x="508000" y="1066800"/>
            <a:ext cx="203200" cy="152400"/>
          </a:xfrm>
          <a:prstGeom prst="ellipse">
            <a:avLst/>
          </a:prstGeom>
          <a:solidFill>
            <a:schemeClr val="bg1"/>
          </a:solidFill>
          <a:ln w="9525">
            <a:noFill/>
            <a:round/>
            <a:headEnd/>
            <a:tailEnd/>
          </a:ln>
          <a:effectLst/>
        </p:spPr>
        <p:txBody>
          <a:bodyPr wrap="none" anchor="ctr"/>
          <a:lstStyle/>
          <a:p>
            <a:endParaRPr lang="en-US" sz="1350" dirty="0"/>
          </a:p>
        </p:txBody>
      </p:sp>
      <p:sp>
        <p:nvSpPr>
          <p:cNvPr id="157703" name="Oval 7"/>
          <p:cNvSpPr>
            <a:spLocks noChangeArrowheads="1"/>
          </p:cNvSpPr>
          <p:nvPr/>
        </p:nvSpPr>
        <p:spPr bwMode="auto">
          <a:xfrm>
            <a:off x="812800" y="762000"/>
            <a:ext cx="203200" cy="152400"/>
          </a:xfrm>
          <a:prstGeom prst="ellipse">
            <a:avLst/>
          </a:prstGeom>
          <a:solidFill>
            <a:srgbClr val="B50069"/>
          </a:solidFill>
          <a:ln w="9525">
            <a:noFill/>
            <a:round/>
            <a:headEnd/>
            <a:tailEnd/>
          </a:ln>
          <a:effectLst/>
        </p:spPr>
        <p:txBody>
          <a:bodyPr wrap="none" anchor="ctr"/>
          <a:lstStyle/>
          <a:p>
            <a:endParaRPr lang="en-US" sz="1350" dirty="0"/>
          </a:p>
        </p:txBody>
      </p:sp>
      <p:sp>
        <p:nvSpPr>
          <p:cNvPr id="157704" name="Oval 8"/>
          <p:cNvSpPr>
            <a:spLocks noChangeArrowheads="1"/>
          </p:cNvSpPr>
          <p:nvPr/>
        </p:nvSpPr>
        <p:spPr bwMode="auto">
          <a:xfrm>
            <a:off x="1117600" y="609600"/>
            <a:ext cx="203200" cy="152400"/>
          </a:xfrm>
          <a:prstGeom prst="ellipse">
            <a:avLst/>
          </a:prstGeom>
          <a:solidFill>
            <a:srgbClr val="B50069"/>
          </a:solidFill>
          <a:ln w="9525">
            <a:noFill/>
            <a:round/>
            <a:headEnd/>
            <a:tailEnd/>
          </a:ln>
          <a:effectLst/>
        </p:spPr>
        <p:txBody>
          <a:bodyPr wrap="none" anchor="ctr"/>
          <a:lstStyle/>
          <a:p>
            <a:endParaRPr lang="en-US" sz="1350" dirty="0"/>
          </a:p>
        </p:txBody>
      </p:sp>
      <p:sp>
        <p:nvSpPr>
          <p:cNvPr id="157705" name="Oval 9"/>
          <p:cNvSpPr>
            <a:spLocks noChangeArrowheads="1"/>
          </p:cNvSpPr>
          <p:nvPr/>
        </p:nvSpPr>
        <p:spPr bwMode="auto">
          <a:xfrm>
            <a:off x="1422400" y="533400"/>
            <a:ext cx="101600" cy="76200"/>
          </a:xfrm>
          <a:prstGeom prst="ellipse">
            <a:avLst/>
          </a:prstGeom>
          <a:solidFill>
            <a:srgbClr val="B50069"/>
          </a:solidFill>
          <a:ln w="9525">
            <a:noFill/>
            <a:round/>
            <a:headEnd/>
            <a:tailEnd/>
          </a:ln>
          <a:effectLst/>
        </p:spPr>
        <p:txBody>
          <a:bodyPr wrap="none" anchor="ctr"/>
          <a:lstStyle/>
          <a:p>
            <a:endParaRPr lang="en-US" sz="1350" dirty="0"/>
          </a:p>
        </p:txBody>
      </p:sp>
      <p:sp>
        <p:nvSpPr>
          <p:cNvPr id="157706" name="Rectangle 10"/>
          <p:cNvSpPr>
            <a:spLocks noChangeArrowheads="1"/>
          </p:cNvSpPr>
          <p:nvPr/>
        </p:nvSpPr>
        <p:spPr bwMode="auto">
          <a:xfrm>
            <a:off x="8737600" y="1447800"/>
            <a:ext cx="2946400" cy="76200"/>
          </a:xfrm>
          <a:prstGeom prst="rect">
            <a:avLst/>
          </a:prstGeom>
          <a:solidFill>
            <a:srgbClr val="F6BF69"/>
          </a:solidFill>
          <a:ln w="9525">
            <a:noFill/>
            <a:miter lim="800000"/>
            <a:headEnd/>
            <a:tailEnd/>
          </a:ln>
          <a:effectLst/>
        </p:spPr>
        <p:txBody>
          <a:bodyPr wrap="none" anchor="ctr"/>
          <a:lstStyle/>
          <a:p>
            <a:endParaRPr lang="en-US" sz="1350" dirty="0"/>
          </a:p>
        </p:txBody>
      </p:sp>
    </p:spTree>
    <p:extLst>
      <p:ext uri="{BB962C8B-B14F-4D97-AF65-F5344CB8AC3E}">
        <p14:creationId xmlns:p14="http://schemas.microsoft.com/office/powerpoint/2010/main" val="4087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txStyles>
    <p:titleStyle>
      <a:lvl1pPr algn="ctr" rtl="0" eaLnBrk="1" fontAlgn="base" hangingPunct="1">
        <a:spcBef>
          <a:spcPct val="0"/>
        </a:spcBef>
        <a:spcAft>
          <a:spcPct val="0"/>
        </a:spcAft>
        <a:defRPr sz="2700" b="1">
          <a:solidFill>
            <a:srgbClr val="500093"/>
          </a:solidFill>
          <a:latin typeface="+mj-lt"/>
          <a:ea typeface="+mj-ea"/>
          <a:cs typeface="+mj-cs"/>
        </a:defRPr>
      </a:lvl1pPr>
      <a:lvl2pPr algn="ctr" rtl="0" eaLnBrk="1" fontAlgn="base" hangingPunct="1">
        <a:spcBef>
          <a:spcPct val="0"/>
        </a:spcBef>
        <a:spcAft>
          <a:spcPct val="0"/>
        </a:spcAft>
        <a:defRPr sz="2700" b="1">
          <a:solidFill>
            <a:srgbClr val="500093"/>
          </a:solidFill>
          <a:latin typeface="Arial" pitchFamily="34" charset="0"/>
        </a:defRPr>
      </a:lvl2pPr>
      <a:lvl3pPr algn="ctr" rtl="0" eaLnBrk="1" fontAlgn="base" hangingPunct="1">
        <a:spcBef>
          <a:spcPct val="0"/>
        </a:spcBef>
        <a:spcAft>
          <a:spcPct val="0"/>
        </a:spcAft>
        <a:defRPr sz="2700" b="1">
          <a:solidFill>
            <a:srgbClr val="500093"/>
          </a:solidFill>
          <a:latin typeface="Arial" pitchFamily="34" charset="0"/>
        </a:defRPr>
      </a:lvl3pPr>
      <a:lvl4pPr algn="ctr" rtl="0" eaLnBrk="1" fontAlgn="base" hangingPunct="1">
        <a:spcBef>
          <a:spcPct val="0"/>
        </a:spcBef>
        <a:spcAft>
          <a:spcPct val="0"/>
        </a:spcAft>
        <a:defRPr sz="2700" b="1">
          <a:solidFill>
            <a:srgbClr val="500093"/>
          </a:solidFill>
          <a:latin typeface="Arial" pitchFamily="34" charset="0"/>
        </a:defRPr>
      </a:lvl4pPr>
      <a:lvl5pPr algn="ctr" rtl="0" eaLnBrk="1" fontAlgn="base" hangingPunct="1">
        <a:spcBef>
          <a:spcPct val="0"/>
        </a:spcBef>
        <a:spcAft>
          <a:spcPct val="0"/>
        </a:spcAft>
        <a:defRPr sz="2700" b="1">
          <a:solidFill>
            <a:srgbClr val="500093"/>
          </a:solidFill>
          <a:latin typeface="Arial" pitchFamily="34" charset="0"/>
        </a:defRPr>
      </a:lvl5pPr>
      <a:lvl6pPr marL="342900" algn="ctr" rtl="0" eaLnBrk="1" fontAlgn="base" hangingPunct="1">
        <a:spcBef>
          <a:spcPct val="0"/>
        </a:spcBef>
        <a:spcAft>
          <a:spcPct val="0"/>
        </a:spcAft>
        <a:defRPr sz="2700" b="1">
          <a:solidFill>
            <a:srgbClr val="500093"/>
          </a:solidFill>
          <a:latin typeface="Arial" pitchFamily="34" charset="0"/>
        </a:defRPr>
      </a:lvl6pPr>
      <a:lvl7pPr marL="685800" algn="ctr" rtl="0" eaLnBrk="1" fontAlgn="base" hangingPunct="1">
        <a:spcBef>
          <a:spcPct val="0"/>
        </a:spcBef>
        <a:spcAft>
          <a:spcPct val="0"/>
        </a:spcAft>
        <a:defRPr sz="2700" b="1">
          <a:solidFill>
            <a:srgbClr val="500093"/>
          </a:solidFill>
          <a:latin typeface="Arial" pitchFamily="34" charset="0"/>
        </a:defRPr>
      </a:lvl7pPr>
      <a:lvl8pPr marL="1028700" algn="ctr" rtl="0" eaLnBrk="1" fontAlgn="base" hangingPunct="1">
        <a:spcBef>
          <a:spcPct val="0"/>
        </a:spcBef>
        <a:spcAft>
          <a:spcPct val="0"/>
        </a:spcAft>
        <a:defRPr sz="2700" b="1">
          <a:solidFill>
            <a:srgbClr val="500093"/>
          </a:solidFill>
          <a:latin typeface="Arial" pitchFamily="34" charset="0"/>
        </a:defRPr>
      </a:lvl8pPr>
      <a:lvl9pPr marL="1371600" algn="ctr" rtl="0" eaLnBrk="1" fontAlgn="base" hangingPunct="1">
        <a:spcBef>
          <a:spcPct val="0"/>
        </a:spcBef>
        <a:spcAft>
          <a:spcPct val="0"/>
        </a:spcAft>
        <a:defRPr sz="2700" b="1">
          <a:solidFill>
            <a:srgbClr val="500093"/>
          </a:solidFill>
          <a:latin typeface="Arial" pitchFamily="34" charset="0"/>
        </a:defRPr>
      </a:lvl9pPr>
    </p:titleStyle>
    <p:bodyStyle>
      <a:lvl1pPr marL="257175" indent="-257175" algn="l" rtl="0" eaLnBrk="1" fontAlgn="base" hangingPunct="1">
        <a:spcBef>
          <a:spcPct val="20000"/>
        </a:spcBef>
        <a:spcAft>
          <a:spcPct val="0"/>
        </a:spcAft>
        <a:buClr>
          <a:srgbClr val="993300"/>
        </a:buClr>
        <a:buSzPct val="127000"/>
        <a:buFont typeface="Wingdings" pitchFamily="2" charset="2"/>
        <a:buChar char="ü"/>
        <a:defRPr sz="2100" b="1">
          <a:solidFill>
            <a:schemeClr val="tx1"/>
          </a:solidFill>
          <a:latin typeface="+mn-lt"/>
          <a:ea typeface="+mn-ea"/>
          <a:cs typeface="+mn-cs"/>
        </a:defRPr>
      </a:lvl1pPr>
      <a:lvl2pPr marL="557213" indent="-214313" algn="l" rtl="0" eaLnBrk="1" fontAlgn="base" hangingPunct="1">
        <a:spcBef>
          <a:spcPct val="20000"/>
        </a:spcBef>
        <a:spcAft>
          <a:spcPct val="0"/>
        </a:spcAft>
        <a:buClr>
          <a:srgbClr val="00279F"/>
        </a:buClr>
        <a:buSzPct val="127000"/>
        <a:buFont typeface="Wingdings" pitchFamily="2" charset="2"/>
        <a:buChar char="ü"/>
        <a:defRPr sz="1800">
          <a:solidFill>
            <a:schemeClr val="tx1"/>
          </a:solidFill>
          <a:latin typeface="+mn-lt"/>
        </a:defRPr>
      </a:lvl2pPr>
      <a:lvl3pPr marL="857250" indent="-171450" algn="l" rtl="0" eaLnBrk="1" fontAlgn="base" hangingPunct="1">
        <a:spcBef>
          <a:spcPct val="20000"/>
        </a:spcBef>
        <a:spcAft>
          <a:spcPct val="0"/>
        </a:spcAft>
        <a:buClr>
          <a:srgbClr val="FF9900"/>
        </a:buClr>
        <a:buSzPct val="127000"/>
        <a:buFont typeface="Wingdings" pitchFamily="2" charset="2"/>
        <a:buChar char="ü"/>
        <a:defRPr sz="1500">
          <a:solidFill>
            <a:schemeClr val="tx1"/>
          </a:solidFill>
          <a:latin typeface="+mn-lt"/>
        </a:defRPr>
      </a:lvl3pPr>
      <a:lvl4pPr marL="1200150" indent="-17145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4pPr>
      <a:lvl5pPr marL="1543050" indent="-17145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5pPr>
      <a:lvl6pPr marL="1885950" indent="-17145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6pPr>
      <a:lvl7pPr marL="2228850" indent="-17145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7pPr>
      <a:lvl8pPr marL="2571750" indent="-17145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8pPr>
      <a:lvl9pPr marL="2914650" indent="-17145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CYBER SECURITY</a:t>
            </a:r>
          </a:p>
        </p:txBody>
      </p:sp>
      <p:sp>
        <p:nvSpPr>
          <p:cNvPr id="3" name="Subtitle 2"/>
          <p:cNvSpPr>
            <a:spLocks noGrp="1"/>
          </p:cNvSpPr>
          <p:nvPr>
            <p:ph type="subTitle" idx="1"/>
          </p:nvPr>
        </p:nvSpPr>
        <p:spPr>
          <a:xfrm>
            <a:off x="2895600" y="3886200"/>
            <a:ext cx="6400800" cy="2225040"/>
          </a:xfrm>
        </p:spPr>
        <p:txBody>
          <a:bodyPr/>
          <a:lstStyle/>
          <a:p>
            <a:r>
              <a:rPr lang="en-GB" sz="2800" dirty="0"/>
              <a:t>TOPIC I: OVERVIEW OF CYBER SECURITY</a:t>
            </a:r>
            <a:endParaRPr lang="en-US" sz="2800" dirty="0"/>
          </a:p>
          <a:p>
            <a:endParaRPr lang="en-US" sz="2800" dirty="0"/>
          </a:p>
          <a:p>
            <a:r>
              <a:rPr lang="en-US" sz="2800" dirty="0"/>
              <a:t>DR. SAMALI V. MLAY</a:t>
            </a:r>
          </a:p>
        </p:txBody>
      </p:sp>
    </p:spTree>
    <p:extLst>
      <p:ext uri="{BB962C8B-B14F-4D97-AF65-F5344CB8AC3E}">
        <p14:creationId xmlns:p14="http://schemas.microsoft.com/office/powerpoint/2010/main" val="246840561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Types/Pillars of Cyber Security…</a:t>
            </a:r>
          </a:p>
        </p:txBody>
      </p:sp>
      <p:sp>
        <p:nvSpPr>
          <p:cNvPr id="3" name="Content Placeholder 2"/>
          <p:cNvSpPr>
            <a:spLocks noGrp="1"/>
          </p:cNvSpPr>
          <p:nvPr>
            <p:ph idx="1"/>
          </p:nvPr>
        </p:nvSpPr>
        <p:spPr>
          <a:xfrm>
            <a:off x="1016000" y="1752600"/>
            <a:ext cx="10189556" cy="4541520"/>
          </a:xfrm>
        </p:spPr>
        <p:txBody>
          <a:bodyPr/>
          <a:lstStyle/>
          <a:p>
            <a:r>
              <a:rPr lang="en-US" sz="2800" dirty="0"/>
              <a:t>Zero Trust</a:t>
            </a:r>
          </a:p>
          <a:p>
            <a:pPr lvl="1"/>
            <a:r>
              <a:rPr lang="en-US" sz="2500" dirty="0"/>
              <a:t>The traditional security model is perimeter-focused, building walls around an organization’s valuable assets. </a:t>
            </a:r>
          </a:p>
          <a:p>
            <a:pPr lvl="1"/>
            <a:r>
              <a:rPr lang="en-US" sz="2500" dirty="0"/>
              <a:t>This has several issues, such as the potential for insider threats and breakdown of the network perimeter.</a:t>
            </a:r>
          </a:p>
          <a:p>
            <a:pPr lvl="1"/>
            <a:r>
              <a:rPr lang="en-US" sz="2500" dirty="0"/>
              <a:t>There is a lot of cloud adoption and remote work so a new approach to security is needed. </a:t>
            </a:r>
          </a:p>
          <a:p>
            <a:pPr lvl="1"/>
            <a:r>
              <a:rPr lang="en-US" sz="2500" dirty="0"/>
              <a:t>Zero trust protects individual resources through a combination of micro-segmentation, monitoring, and enforcement of role-based access controls.</a:t>
            </a:r>
          </a:p>
        </p:txBody>
      </p:sp>
    </p:spTree>
    <p:extLst>
      <p:ext uri="{BB962C8B-B14F-4D97-AF65-F5344CB8AC3E}">
        <p14:creationId xmlns:p14="http://schemas.microsoft.com/office/powerpoint/2010/main" val="235010086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GB" sz="3600" dirty="0"/>
              <a:t>		Terminologies </a:t>
            </a:r>
            <a:endParaRPr lang="en-US" sz="3600" dirty="0"/>
          </a:p>
        </p:txBody>
      </p:sp>
      <p:sp>
        <p:nvSpPr>
          <p:cNvPr id="3" name="Content Placeholder 2"/>
          <p:cNvSpPr>
            <a:spLocks noGrp="1"/>
          </p:cNvSpPr>
          <p:nvPr>
            <p:ph idx="1"/>
          </p:nvPr>
        </p:nvSpPr>
        <p:spPr>
          <a:xfrm>
            <a:off x="1016000" y="2198716"/>
            <a:ext cx="10305935" cy="4318462"/>
          </a:xfrm>
        </p:spPr>
        <p:txBody>
          <a:bodyPr/>
          <a:lstStyle/>
          <a:p>
            <a:r>
              <a:rPr lang="en-US" sz="2800" dirty="0"/>
              <a:t>Cyberspace –</a:t>
            </a:r>
            <a:r>
              <a:rPr lang="en-US" sz="2800" b="0" dirty="0"/>
              <a:t> the global domain within the information environment consisting of the interdependent network of IT infrastructures, including the Internet, telecommunications networks, computer systems, and embedded processors and controllers. </a:t>
            </a:r>
          </a:p>
          <a:p>
            <a:r>
              <a:rPr lang="en-US" sz="2800" b="0" dirty="0"/>
              <a:t>It is the environment of the Internet e.g. the home of Google, LinkedIn, Facebook etc. </a:t>
            </a:r>
          </a:p>
          <a:p>
            <a:r>
              <a:rPr lang="en-US" sz="2800" b="0" dirty="0"/>
              <a:t>It is divided into 3 layers; the physical (hardware and infrastructure), logical (</a:t>
            </a:r>
            <a:r>
              <a:rPr lang="en-US" sz="2800" b="0" kern="1200" dirty="0"/>
              <a:t>software, protocols, and configurations</a:t>
            </a:r>
            <a:r>
              <a:rPr lang="en-US" sz="2800" b="0" dirty="0"/>
              <a:t>), and persona (</a:t>
            </a:r>
            <a:r>
              <a:rPr lang="en-US" sz="2800" b="0" kern="1200" dirty="0"/>
              <a:t>identities, behaviors, and interactions)</a:t>
            </a:r>
            <a:r>
              <a:rPr lang="en-US" sz="2800" b="0" dirty="0"/>
              <a:t>. </a:t>
            </a:r>
          </a:p>
        </p:txBody>
      </p:sp>
      <p:pic>
        <p:nvPicPr>
          <p:cNvPr id="5" name="Picture 4" descr="Cyberspace – an ecosystem or a target or both? - driveittech.in"/>
          <p:cNvPicPr/>
          <p:nvPr/>
        </p:nvPicPr>
        <p:blipFill>
          <a:blip r:embed="rId3">
            <a:extLst>
              <a:ext uri="{28A0092B-C50C-407E-A947-70E740481C1C}">
                <a14:useLocalDpi xmlns:a14="http://schemas.microsoft.com/office/drawing/2010/main" val="0"/>
              </a:ext>
            </a:extLst>
          </a:blip>
          <a:srcRect/>
          <a:stretch>
            <a:fillRect/>
          </a:stretch>
        </p:blipFill>
        <p:spPr bwMode="auto">
          <a:xfrm>
            <a:off x="7650480" y="217516"/>
            <a:ext cx="4236720" cy="1981200"/>
          </a:xfrm>
          <a:prstGeom prst="rect">
            <a:avLst/>
          </a:prstGeom>
          <a:noFill/>
          <a:ln>
            <a:noFill/>
          </a:ln>
        </p:spPr>
      </p:pic>
    </p:spTree>
    <p:extLst>
      <p:ext uri="{BB962C8B-B14F-4D97-AF65-F5344CB8AC3E}">
        <p14:creationId xmlns:p14="http://schemas.microsoft.com/office/powerpoint/2010/main" val="171774543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Terminologies…</a:t>
            </a:r>
          </a:p>
        </p:txBody>
      </p:sp>
      <p:sp>
        <p:nvSpPr>
          <p:cNvPr id="3" name="Content Placeholder 2"/>
          <p:cNvSpPr>
            <a:spLocks noGrp="1"/>
          </p:cNvSpPr>
          <p:nvPr>
            <p:ph idx="1"/>
          </p:nvPr>
        </p:nvSpPr>
        <p:spPr>
          <a:xfrm>
            <a:off x="1015999" y="1752600"/>
            <a:ext cx="10605193" cy="4480560"/>
          </a:xfrm>
        </p:spPr>
        <p:txBody>
          <a:bodyPr/>
          <a:lstStyle/>
          <a:p>
            <a:r>
              <a:rPr lang="en-US" sz="2800" dirty="0"/>
              <a:t>Attack - </a:t>
            </a:r>
            <a:r>
              <a:rPr lang="en-US" sz="2800" b="0" dirty="0"/>
              <a:t>An attack, via cyberspace, targeting an enterprise's use of cyberspace for the purpose of disrupting, disabling, destroying, or maliciously controlling a computing environment/infrastructure; or destroying the integrity of the data or stealing controlled information. </a:t>
            </a:r>
          </a:p>
          <a:p>
            <a:r>
              <a:rPr lang="en-US" sz="2800" b="0" dirty="0"/>
              <a:t>It is an attempt by hackers to damage or destroy a computer network or system. </a:t>
            </a:r>
          </a:p>
          <a:p>
            <a:r>
              <a:rPr lang="en-US" sz="2800" b="0" dirty="0"/>
              <a:t>E.g. identity theft, fraud, malware attack, phishing attack, password attack, man in the middle, DOS, DDOS etc.</a:t>
            </a:r>
            <a:endParaRPr lang="en-US" sz="2800" dirty="0"/>
          </a:p>
        </p:txBody>
      </p:sp>
    </p:spTree>
    <p:extLst>
      <p:ext uri="{BB962C8B-B14F-4D97-AF65-F5344CB8AC3E}">
        <p14:creationId xmlns:p14="http://schemas.microsoft.com/office/powerpoint/2010/main" val="66674459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Terminologies….</a:t>
            </a:r>
          </a:p>
        </p:txBody>
      </p:sp>
      <p:sp>
        <p:nvSpPr>
          <p:cNvPr id="3" name="Content Placeholder 2"/>
          <p:cNvSpPr>
            <a:spLocks noGrp="1"/>
          </p:cNvSpPr>
          <p:nvPr>
            <p:ph idx="1"/>
          </p:nvPr>
        </p:nvSpPr>
        <p:spPr>
          <a:xfrm>
            <a:off x="1180407" y="1600200"/>
            <a:ext cx="10291157" cy="4998720"/>
          </a:xfrm>
        </p:spPr>
        <p:txBody>
          <a:bodyPr/>
          <a:lstStyle/>
          <a:p>
            <a:r>
              <a:rPr lang="en-US" sz="2800" dirty="0"/>
              <a:t>Attack vector - </a:t>
            </a:r>
            <a:r>
              <a:rPr lang="en-US" sz="2800" b="0" dirty="0"/>
              <a:t>a method of gaining unauthorized access to a network or computer system..</a:t>
            </a:r>
          </a:p>
          <a:p>
            <a:pPr marL="0" indent="0">
              <a:buNone/>
            </a:pPr>
            <a:endParaRPr lang="en-US" sz="2800" b="0" dirty="0"/>
          </a:p>
        </p:txBody>
      </p:sp>
      <p:pic>
        <p:nvPicPr>
          <p:cNvPr id="4" name="Picture 3" descr="Top 10 Common Vectors Of Cyberattacks - The Sec Mas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4000" y="2590800"/>
            <a:ext cx="6837680" cy="4008120"/>
          </a:xfrm>
          <a:prstGeom prst="rect">
            <a:avLst/>
          </a:prstGeom>
          <a:noFill/>
          <a:ln>
            <a:noFill/>
          </a:ln>
        </p:spPr>
      </p:pic>
    </p:spTree>
    <p:extLst>
      <p:ext uri="{BB962C8B-B14F-4D97-AF65-F5344CB8AC3E}">
        <p14:creationId xmlns:p14="http://schemas.microsoft.com/office/powerpoint/2010/main" val="268512133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Terminologies….</a:t>
            </a:r>
          </a:p>
        </p:txBody>
      </p:sp>
      <p:sp>
        <p:nvSpPr>
          <p:cNvPr id="3" name="Content Placeholder 2"/>
          <p:cNvSpPr>
            <a:spLocks noGrp="1"/>
          </p:cNvSpPr>
          <p:nvPr>
            <p:ph idx="1"/>
          </p:nvPr>
        </p:nvSpPr>
        <p:spPr>
          <a:xfrm>
            <a:off x="1016000" y="1600200"/>
            <a:ext cx="10372436" cy="4998720"/>
          </a:xfrm>
        </p:spPr>
        <p:txBody>
          <a:bodyPr/>
          <a:lstStyle/>
          <a:p>
            <a:r>
              <a:rPr lang="en-US" sz="2800" dirty="0"/>
              <a:t>Attack surface - </a:t>
            </a:r>
            <a:r>
              <a:rPr lang="en-US" sz="2800" b="0" dirty="0"/>
              <a:t>the total number of attack vectors (vulnerabilities, pathways or methods) an attacker can use to manipulate a network or computer system or extract data.</a:t>
            </a:r>
            <a:endParaRPr lang="en-US" sz="2800" dirty="0"/>
          </a:p>
          <a:p>
            <a:r>
              <a:rPr lang="en-US" sz="2800" dirty="0"/>
              <a:t>Threat - </a:t>
            </a:r>
            <a:r>
              <a:rPr lang="en-US" sz="2800" b="0" dirty="0"/>
              <a:t>a potential negative action or event facilitated by a vulnerability that can result in an unwanted impact to a computer system or application.</a:t>
            </a:r>
          </a:p>
          <a:p>
            <a:r>
              <a:rPr lang="en-US" sz="2800" dirty="0"/>
              <a:t>Risk - </a:t>
            </a:r>
            <a:r>
              <a:rPr lang="en-US" sz="2800" b="0" dirty="0"/>
              <a:t>any risk of financial loss, disruption or damage to the reputation of an organisation from failure of its IT.</a:t>
            </a:r>
          </a:p>
        </p:txBody>
      </p:sp>
    </p:spTree>
    <p:extLst>
      <p:ext uri="{BB962C8B-B14F-4D97-AF65-F5344CB8AC3E}">
        <p14:creationId xmlns:p14="http://schemas.microsoft.com/office/powerpoint/2010/main" val="215637275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Terminologies….</a:t>
            </a:r>
          </a:p>
        </p:txBody>
      </p:sp>
      <p:sp>
        <p:nvSpPr>
          <p:cNvPr id="3" name="Content Placeholder 2"/>
          <p:cNvSpPr>
            <a:spLocks noGrp="1"/>
          </p:cNvSpPr>
          <p:nvPr>
            <p:ph idx="1"/>
          </p:nvPr>
        </p:nvSpPr>
        <p:spPr/>
        <p:txBody>
          <a:bodyPr/>
          <a:lstStyle/>
          <a:p>
            <a:r>
              <a:rPr lang="en-US" sz="2800" dirty="0"/>
              <a:t>Vulnerability - </a:t>
            </a:r>
            <a:r>
              <a:rPr lang="en-US" sz="2800" b="0" dirty="0"/>
              <a:t>a weakness in a host or system that can be exploited by cybercriminals to compromise an IT resource and advance the attack path. Types are network, operating system, human and process vulnerabilities.</a:t>
            </a:r>
          </a:p>
          <a:p>
            <a:pPr marL="0" indent="0">
              <a:buNone/>
            </a:pPr>
            <a:endParaRPr lang="en-US" sz="2800" b="0" dirty="0"/>
          </a:p>
        </p:txBody>
      </p:sp>
      <p:pic>
        <p:nvPicPr>
          <p:cNvPr id="5" name="Picture 4"/>
          <p:cNvPicPr>
            <a:picLocks noChangeAspect="1"/>
          </p:cNvPicPr>
          <p:nvPr/>
        </p:nvPicPr>
        <p:blipFill rotWithShape="1">
          <a:blip r:embed="rId2"/>
          <a:srcRect t="16155"/>
          <a:stretch/>
        </p:blipFill>
        <p:spPr>
          <a:xfrm>
            <a:off x="1898332" y="3724102"/>
            <a:ext cx="8007066" cy="2371898"/>
          </a:xfrm>
          <a:prstGeom prst="rect">
            <a:avLst/>
          </a:prstGeom>
        </p:spPr>
      </p:pic>
    </p:spTree>
    <p:extLst>
      <p:ext uri="{BB962C8B-B14F-4D97-AF65-F5344CB8AC3E}">
        <p14:creationId xmlns:p14="http://schemas.microsoft.com/office/powerpoint/2010/main" val="303214351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t>Terminologies….</a:t>
            </a:r>
          </a:p>
        </p:txBody>
      </p:sp>
      <p:sp>
        <p:nvSpPr>
          <p:cNvPr id="3" name="Content Placeholder 2"/>
          <p:cNvSpPr>
            <a:spLocks noGrp="1"/>
          </p:cNvSpPr>
          <p:nvPr>
            <p:ph idx="1"/>
          </p:nvPr>
        </p:nvSpPr>
        <p:spPr>
          <a:xfrm>
            <a:off x="798022" y="2290849"/>
            <a:ext cx="10424160" cy="4093326"/>
          </a:xfrm>
        </p:spPr>
        <p:txBody>
          <a:bodyPr/>
          <a:lstStyle/>
          <a:p>
            <a:r>
              <a:rPr lang="en-US" sz="2800" dirty="0"/>
              <a:t>Exploit - </a:t>
            </a:r>
            <a:r>
              <a:rPr lang="en-US" sz="2800" b="0" dirty="0"/>
              <a:t>a code that takes advantage of a vulnerability to cause unintended or unanticipated behavior on the computing resources. Exploits can be Known or Unknown.</a:t>
            </a:r>
          </a:p>
          <a:p>
            <a:r>
              <a:rPr lang="en-US" sz="2800" dirty="0"/>
              <a:t>Exploitation - </a:t>
            </a:r>
            <a:r>
              <a:rPr lang="en-US" sz="2800" b="0" dirty="0"/>
              <a:t>the act of monitoring and related espionage on computer systems and copying of data on these systems. </a:t>
            </a:r>
          </a:p>
          <a:p>
            <a:pPr lvl="1"/>
            <a:r>
              <a:rPr lang="en-US" sz="2500" b="0" dirty="0"/>
              <a:t>E.g. non-consensual distribution or publication of intimate photos or videos online. </a:t>
            </a:r>
          </a:p>
          <a:p>
            <a:pPr lvl="1"/>
            <a:r>
              <a:rPr lang="en-US" sz="2500" b="0" dirty="0"/>
              <a:t>It is different from cyber attack which intends to affect the normal functioning of the computer.</a:t>
            </a:r>
          </a:p>
        </p:txBody>
      </p:sp>
      <p:pic>
        <p:nvPicPr>
          <p:cNvPr id="4" name="Picture 3" descr="Metadata can be deadly in cyber exploitation | App Developer Magazine"/>
          <p:cNvPicPr/>
          <p:nvPr/>
        </p:nvPicPr>
        <p:blipFill>
          <a:blip r:embed="rId2">
            <a:extLst>
              <a:ext uri="{28A0092B-C50C-407E-A947-70E740481C1C}">
                <a14:useLocalDpi xmlns:a14="http://schemas.microsoft.com/office/drawing/2010/main" val="0"/>
              </a:ext>
            </a:extLst>
          </a:blip>
          <a:srcRect/>
          <a:stretch>
            <a:fillRect/>
          </a:stretch>
        </p:blipFill>
        <p:spPr bwMode="auto">
          <a:xfrm>
            <a:off x="8981902" y="103909"/>
            <a:ext cx="2655917" cy="2186940"/>
          </a:xfrm>
          <a:prstGeom prst="rect">
            <a:avLst/>
          </a:prstGeom>
          <a:noFill/>
          <a:ln>
            <a:noFill/>
          </a:ln>
        </p:spPr>
      </p:pic>
    </p:spTree>
    <p:extLst>
      <p:ext uri="{BB962C8B-B14F-4D97-AF65-F5344CB8AC3E}">
        <p14:creationId xmlns:p14="http://schemas.microsoft.com/office/powerpoint/2010/main" val="264238857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t>Terminologies….</a:t>
            </a:r>
          </a:p>
        </p:txBody>
      </p:sp>
      <p:sp>
        <p:nvSpPr>
          <p:cNvPr id="3" name="Content Placeholder 2"/>
          <p:cNvSpPr>
            <a:spLocks noGrp="1"/>
          </p:cNvSpPr>
          <p:nvPr>
            <p:ph idx="1"/>
          </p:nvPr>
        </p:nvSpPr>
        <p:spPr>
          <a:xfrm>
            <a:off x="1016000" y="2529840"/>
            <a:ext cx="10006676" cy="3566160"/>
          </a:xfrm>
        </p:spPr>
        <p:txBody>
          <a:bodyPr/>
          <a:lstStyle/>
          <a:p>
            <a:r>
              <a:rPr lang="en-US" sz="2800" dirty="0"/>
              <a:t>Hacker -</a:t>
            </a:r>
            <a:r>
              <a:rPr lang="en-US" sz="2800" b="0" dirty="0"/>
              <a:t> an individual with technical computer skills but often refers to individuals who use their skills to breach cybersecurity defenses. </a:t>
            </a:r>
          </a:p>
          <a:p>
            <a:r>
              <a:rPr lang="en-US" sz="2800" b="0" dirty="0"/>
              <a:t>They often use their technical knowledge to achieve a goal or overcome an obstacle by non-standard means </a:t>
            </a:r>
          </a:p>
          <a:p>
            <a:r>
              <a:rPr lang="en-US" sz="2800" b="0" dirty="0"/>
              <a:t>Read about </a:t>
            </a:r>
            <a:r>
              <a:rPr lang="en-US" sz="2800" b="0" dirty="0">
                <a:solidFill>
                  <a:srgbClr val="FF0000"/>
                </a:solidFill>
              </a:rPr>
              <a:t>Kevin David </a:t>
            </a:r>
            <a:r>
              <a:rPr lang="en-US" sz="2800" b="0" dirty="0" err="1">
                <a:solidFill>
                  <a:srgbClr val="FF0000"/>
                </a:solidFill>
              </a:rPr>
              <a:t>Mitnick</a:t>
            </a:r>
            <a:r>
              <a:rPr lang="en-US" sz="2800" b="0" dirty="0"/>
              <a:t>, the World’s No.1 Hacker</a:t>
            </a:r>
          </a:p>
        </p:txBody>
      </p:sp>
      <p:pic>
        <p:nvPicPr>
          <p:cNvPr id="4" name="Picture 3" descr="8 Common Hacking Techniques That Every Business Owner Should Know About"/>
          <p:cNvPicPr/>
          <p:nvPr/>
        </p:nvPicPr>
        <p:blipFill>
          <a:blip r:embed="rId2">
            <a:extLst>
              <a:ext uri="{28A0092B-C50C-407E-A947-70E740481C1C}">
                <a14:useLocalDpi xmlns:a14="http://schemas.microsoft.com/office/drawing/2010/main" val="0"/>
              </a:ext>
            </a:extLst>
          </a:blip>
          <a:srcRect/>
          <a:stretch>
            <a:fillRect/>
          </a:stretch>
        </p:blipFill>
        <p:spPr bwMode="auto">
          <a:xfrm>
            <a:off x="6952616" y="304800"/>
            <a:ext cx="3486785" cy="2118360"/>
          </a:xfrm>
          <a:prstGeom prst="rect">
            <a:avLst/>
          </a:prstGeom>
          <a:noFill/>
          <a:ln>
            <a:noFill/>
          </a:ln>
        </p:spPr>
      </p:pic>
    </p:spTree>
    <p:extLst>
      <p:ext uri="{BB962C8B-B14F-4D97-AF65-F5344CB8AC3E}">
        <p14:creationId xmlns:p14="http://schemas.microsoft.com/office/powerpoint/2010/main" val="143006981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Types of Cyber attackers</a:t>
            </a:r>
            <a:endParaRPr lang="en-US" sz="3600" dirty="0"/>
          </a:p>
        </p:txBody>
      </p:sp>
      <p:sp>
        <p:nvSpPr>
          <p:cNvPr id="3" name="Content Placeholder 2"/>
          <p:cNvSpPr>
            <a:spLocks noGrp="1"/>
          </p:cNvSpPr>
          <p:nvPr>
            <p:ph idx="1"/>
          </p:nvPr>
        </p:nvSpPr>
        <p:spPr>
          <a:xfrm>
            <a:off x="1016000" y="1752600"/>
            <a:ext cx="10256058" cy="4495800"/>
          </a:xfrm>
        </p:spPr>
        <p:txBody>
          <a:bodyPr/>
          <a:lstStyle/>
          <a:p>
            <a:pPr marL="0" indent="0">
              <a:buNone/>
            </a:pPr>
            <a:r>
              <a:rPr lang="en-US" sz="2800" b="0" dirty="0"/>
              <a:t>Cyber attackers present themselves in different forms based on their motivation and methodology of attack. They can be broadly classified as:</a:t>
            </a:r>
          </a:p>
          <a:p>
            <a:pPr marL="0" indent="0">
              <a:buNone/>
            </a:pPr>
            <a:r>
              <a:rPr lang="en-US" sz="2800" b="0" dirty="0"/>
              <a:t>1. </a:t>
            </a:r>
            <a:r>
              <a:rPr lang="en-US" sz="2800" dirty="0"/>
              <a:t>Recreational Cyber Attackers - </a:t>
            </a:r>
            <a:r>
              <a:rPr lang="en-US" sz="2800" b="0" dirty="0"/>
              <a:t>the main motive behind them is fame and notoriety. They have limited resources and know which vulnerability to exploit.</a:t>
            </a:r>
          </a:p>
          <a:p>
            <a:pPr marL="0" indent="0">
              <a:buNone/>
            </a:pPr>
            <a:r>
              <a:rPr lang="en-US" sz="2800" b="0" dirty="0"/>
              <a:t>2. </a:t>
            </a:r>
            <a:r>
              <a:rPr lang="en-US" sz="2800" dirty="0"/>
              <a:t>Script kiddies Cyber Attackers - </a:t>
            </a:r>
            <a:r>
              <a:rPr lang="en-US" sz="2800" b="0" dirty="0"/>
              <a:t>amateurs who learn from the internet and use available tools to crack a system. They are harmless with less skill and do not cause heavy damage to the system. </a:t>
            </a:r>
          </a:p>
        </p:txBody>
      </p:sp>
    </p:spTree>
    <p:extLst>
      <p:ext uri="{BB962C8B-B14F-4D97-AF65-F5344CB8AC3E}">
        <p14:creationId xmlns:p14="http://schemas.microsoft.com/office/powerpoint/2010/main" val="407624058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Types of Cyber attackers…</a:t>
            </a:r>
            <a:endParaRPr lang="en-US" sz="3600" dirty="0"/>
          </a:p>
        </p:txBody>
      </p:sp>
      <p:sp>
        <p:nvSpPr>
          <p:cNvPr id="3" name="Content Placeholder 2"/>
          <p:cNvSpPr>
            <a:spLocks noGrp="1"/>
          </p:cNvSpPr>
          <p:nvPr>
            <p:ph idx="1"/>
          </p:nvPr>
        </p:nvSpPr>
        <p:spPr/>
        <p:txBody>
          <a:bodyPr/>
          <a:lstStyle/>
          <a:p>
            <a:pPr marL="0" indent="0">
              <a:buNone/>
            </a:pPr>
            <a:r>
              <a:rPr lang="en-US" sz="2800" b="0" dirty="0"/>
              <a:t>3. </a:t>
            </a:r>
            <a:r>
              <a:rPr lang="en-US" sz="2800" dirty="0"/>
              <a:t>Cyber Criminals Cyber Attackers </a:t>
            </a:r>
            <a:r>
              <a:rPr lang="en-US" sz="2800" b="0" dirty="0"/>
              <a:t>- constitute an individual or a group of individuals whose aim is to exploit sensitive information of the user. They either capture the system and/or the data for financial gains. </a:t>
            </a:r>
          </a:p>
          <a:p>
            <a:pPr marL="0" indent="0">
              <a:buNone/>
            </a:pPr>
            <a:r>
              <a:rPr lang="en-US" sz="2800" b="0" dirty="0"/>
              <a:t>4. </a:t>
            </a:r>
            <a:r>
              <a:rPr lang="en-US" sz="2800" dirty="0"/>
              <a:t>Hacktivists Cyber Attackers </a:t>
            </a:r>
            <a:r>
              <a:rPr lang="en-US" sz="2800" b="0" dirty="0"/>
              <a:t>- perform malicious and fraudulent tasks to promote a political agenda. Hacktivism is a digital disobedience undertaken for a cause. Hacktivists fight for justice and do not go behind financial gains. Sometimes they pair up with malicious insiders to expose sensitive data.</a:t>
            </a:r>
          </a:p>
        </p:txBody>
      </p:sp>
    </p:spTree>
    <p:extLst>
      <p:ext uri="{BB962C8B-B14F-4D97-AF65-F5344CB8AC3E}">
        <p14:creationId xmlns:p14="http://schemas.microsoft.com/office/powerpoint/2010/main" val="317920346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To Cover</a:t>
            </a:r>
          </a:p>
        </p:txBody>
      </p:sp>
      <p:sp>
        <p:nvSpPr>
          <p:cNvPr id="3" name="Content Placeholder 2"/>
          <p:cNvSpPr>
            <a:spLocks noGrp="1"/>
          </p:cNvSpPr>
          <p:nvPr>
            <p:ph idx="1"/>
          </p:nvPr>
        </p:nvSpPr>
        <p:spPr>
          <a:xfrm>
            <a:off x="1016000" y="1857895"/>
            <a:ext cx="10139680" cy="4175760"/>
          </a:xfrm>
        </p:spPr>
        <p:txBody>
          <a:bodyPr/>
          <a:lstStyle/>
          <a:p>
            <a:pPr lvl="0"/>
            <a:r>
              <a:rPr lang="en-GB" sz="2800" b="0" dirty="0"/>
              <a:t>Cyber security terminologies </a:t>
            </a:r>
            <a:endParaRPr lang="en-US" sz="2800" b="0" dirty="0"/>
          </a:p>
          <a:p>
            <a:r>
              <a:rPr lang="en-US" sz="2800" b="0" dirty="0"/>
              <a:t>Types of cyber attackers</a:t>
            </a:r>
          </a:p>
          <a:p>
            <a:pPr lvl="0"/>
            <a:r>
              <a:rPr lang="en-GB" sz="2800" b="0" dirty="0"/>
              <a:t>Cyber security increasing threat landscape</a:t>
            </a:r>
            <a:endParaRPr lang="en-US" sz="2800" b="0" dirty="0"/>
          </a:p>
          <a:p>
            <a:pPr lvl="0"/>
            <a:r>
              <a:rPr lang="en-GB" sz="2800" b="0" dirty="0"/>
              <a:t>Cyber terrorism Vs. Cyber warfare</a:t>
            </a:r>
            <a:endParaRPr lang="en-US" sz="2800" b="0" dirty="0"/>
          </a:p>
          <a:p>
            <a:pPr lvl="0"/>
            <a:r>
              <a:rPr lang="en-GB" sz="2800" b="0" dirty="0"/>
              <a:t>Critical IT and National Critical Infrastructure</a:t>
            </a:r>
            <a:endParaRPr lang="en-US" sz="2800" b="0" dirty="0"/>
          </a:p>
          <a:p>
            <a:r>
              <a:rPr lang="en-GB" sz="2800" b="0" dirty="0"/>
              <a:t>Case studies</a:t>
            </a:r>
            <a:endParaRPr lang="en-US" sz="2800" b="0" dirty="0"/>
          </a:p>
        </p:txBody>
      </p:sp>
    </p:spTree>
    <p:extLst>
      <p:ext uri="{BB962C8B-B14F-4D97-AF65-F5344CB8AC3E}">
        <p14:creationId xmlns:p14="http://schemas.microsoft.com/office/powerpoint/2010/main" val="192725504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Types of Cyber attackers…</a:t>
            </a:r>
            <a:endParaRPr lang="en-US" sz="3600" dirty="0"/>
          </a:p>
        </p:txBody>
      </p:sp>
      <p:sp>
        <p:nvSpPr>
          <p:cNvPr id="3" name="Content Placeholder 2"/>
          <p:cNvSpPr>
            <a:spLocks noGrp="1"/>
          </p:cNvSpPr>
          <p:nvPr>
            <p:ph idx="1"/>
          </p:nvPr>
        </p:nvSpPr>
        <p:spPr>
          <a:xfrm>
            <a:off x="1015999" y="1722120"/>
            <a:ext cx="10222807" cy="4815840"/>
          </a:xfrm>
        </p:spPr>
        <p:txBody>
          <a:bodyPr/>
          <a:lstStyle/>
          <a:p>
            <a:pPr marL="0" indent="0">
              <a:buNone/>
            </a:pPr>
            <a:r>
              <a:rPr lang="en-US" sz="2800" b="0" dirty="0"/>
              <a:t>5. </a:t>
            </a:r>
            <a:r>
              <a:rPr lang="en-US" sz="2800" dirty="0"/>
              <a:t>State-sponsored Cyber Attackers </a:t>
            </a:r>
            <a:r>
              <a:rPr lang="en-US" sz="2800" b="0" dirty="0"/>
              <a:t>- have specific goals associating with either the political or military origin of their country. They use unlimited resources and highly sophisticated technologies. They often cause advanced persistent threats. </a:t>
            </a:r>
            <a:r>
              <a:rPr lang="en-US" sz="2800" b="0" dirty="0" err="1"/>
              <a:t>E.g.s</a:t>
            </a:r>
            <a:r>
              <a:rPr lang="en-US" sz="2800" b="0" dirty="0"/>
              <a:t> are Cyberwars, industrial espionage, and leaking state secrets.</a:t>
            </a:r>
          </a:p>
          <a:p>
            <a:pPr marL="0" indent="0">
              <a:buNone/>
            </a:pPr>
            <a:r>
              <a:rPr lang="en-US" sz="2800" b="0" dirty="0"/>
              <a:t>6. </a:t>
            </a:r>
            <a:r>
              <a:rPr lang="en-US" sz="2800" dirty="0"/>
              <a:t>Insider threats Cyber Attackers </a:t>
            </a:r>
            <a:r>
              <a:rPr lang="en-US" sz="2800" b="0" dirty="0"/>
              <a:t>- come from within an organization and pose a threat to the security company data. Mainly from disgruntled employees, former employees, temporary workers and customers. </a:t>
            </a:r>
          </a:p>
          <a:p>
            <a:pPr marL="300038" lvl="1" indent="0">
              <a:buNone/>
            </a:pPr>
            <a:r>
              <a:rPr lang="en-US" sz="2500" b="0" dirty="0"/>
              <a:t>Insider threats are of the following types: Malicious Insider Threats, Accidental Insider Threats and Negligent Insider Threats. </a:t>
            </a:r>
          </a:p>
          <a:p>
            <a:pPr marL="0" indent="0">
              <a:buNone/>
            </a:pPr>
            <a:endParaRPr lang="en-US" sz="2800" b="0" dirty="0"/>
          </a:p>
        </p:txBody>
      </p:sp>
    </p:spTree>
    <p:extLst>
      <p:ext uri="{BB962C8B-B14F-4D97-AF65-F5344CB8AC3E}">
        <p14:creationId xmlns:p14="http://schemas.microsoft.com/office/powerpoint/2010/main" val="272216614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Types of Cyber attackers…</a:t>
            </a:r>
            <a:endParaRPr lang="en-US" sz="3600" dirty="0"/>
          </a:p>
        </p:txBody>
      </p:sp>
      <p:sp>
        <p:nvSpPr>
          <p:cNvPr id="3" name="Content Placeholder 2"/>
          <p:cNvSpPr>
            <a:spLocks noGrp="1"/>
          </p:cNvSpPr>
          <p:nvPr>
            <p:ph idx="1"/>
          </p:nvPr>
        </p:nvSpPr>
        <p:spPr>
          <a:xfrm>
            <a:off x="1016000" y="1752600"/>
            <a:ext cx="10073178" cy="4815840"/>
          </a:xfrm>
        </p:spPr>
        <p:txBody>
          <a:bodyPr/>
          <a:lstStyle/>
          <a:p>
            <a:pPr marL="0" indent="0">
              <a:buNone/>
            </a:pPr>
            <a:r>
              <a:rPr lang="en-US" sz="2800" b="0" dirty="0"/>
              <a:t>7. </a:t>
            </a:r>
            <a:r>
              <a:rPr lang="en-US" sz="2800" dirty="0"/>
              <a:t>Organized Crime Cyber Attackers </a:t>
            </a:r>
            <a:r>
              <a:rPr lang="en-US" sz="2800" b="0" dirty="0"/>
              <a:t>- cybercrime organisations with groups of hackers, programmers and other tech bandits who combine their skills and resources to commit major crimes that might otherwise be impossible when alone.</a:t>
            </a:r>
          </a:p>
        </p:txBody>
      </p:sp>
    </p:spTree>
    <p:extLst>
      <p:ext uri="{BB962C8B-B14F-4D97-AF65-F5344CB8AC3E}">
        <p14:creationId xmlns:p14="http://schemas.microsoft.com/office/powerpoint/2010/main" val="24641969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Types of Cyber attackers…</a:t>
            </a:r>
            <a:endParaRPr lang="en-US" sz="3600" dirty="0"/>
          </a:p>
        </p:txBody>
      </p:sp>
      <p:sp>
        <p:nvSpPr>
          <p:cNvPr id="3" name="Content Placeholder 2"/>
          <p:cNvSpPr>
            <a:spLocks noGrp="1"/>
          </p:cNvSpPr>
          <p:nvPr>
            <p:ph idx="1"/>
          </p:nvPr>
        </p:nvSpPr>
        <p:spPr>
          <a:xfrm>
            <a:off x="1197033" y="1752600"/>
            <a:ext cx="10224654" cy="4815840"/>
          </a:xfrm>
        </p:spPr>
        <p:txBody>
          <a:bodyPr/>
          <a:lstStyle/>
          <a:p>
            <a:pPr marL="0" indent="0">
              <a:buNone/>
            </a:pPr>
            <a:r>
              <a:rPr lang="en-US" sz="2800" b="0" dirty="0"/>
              <a:t>8. </a:t>
            </a:r>
            <a:r>
              <a:rPr lang="en-US" sz="2800" dirty="0"/>
              <a:t>Hackers</a:t>
            </a:r>
            <a:r>
              <a:rPr lang="en-US" sz="2800" b="0" dirty="0"/>
              <a:t> - possess the technical skills to breach the data by exploiting any vulnerability in the system or network. They have the skills to gain unauthorized access to your system. Classified into 3 types based on their intent:</a:t>
            </a:r>
          </a:p>
          <a:p>
            <a:pPr lvl="1"/>
            <a:r>
              <a:rPr lang="en-US" sz="2500" b="1" dirty="0"/>
              <a:t>White hat hackers </a:t>
            </a:r>
            <a:r>
              <a:rPr lang="en-US" sz="2500" dirty="0"/>
              <a:t>– ethical hackers used to identify the weakness of the network.</a:t>
            </a:r>
          </a:p>
          <a:p>
            <a:pPr lvl="1"/>
            <a:r>
              <a:rPr lang="en-US" sz="2500" b="1" dirty="0"/>
              <a:t>Gray hat Hackers </a:t>
            </a:r>
            <a:r>
              <a:rPr lang="en-US" sz="2500" dirty="0"/>
              <a:t>– crack the security without causing harm just to inform the organisation later.</a:t>
            </a:r>
          </a:p>
          <a:p>
            <a:pPr lvl="1"/>
            <a:r>
              <a:rPr lang="en-US" sz="2500" b="1" dirty="0"/>
              <a:t>Black hat Hackers </a:t>
            </a:r>
            <a:r>
              <a:rPr lang="en-US" sz="2500" dirty="0"/>
              <a:t>- unethical hackers who hack the system and networks and misuse it for personal benefits.</a:t>
            </a:r>
          </a:p>
        </p:txBody>
      </p:sp>
    </p:spTree>
    <p:extLst>
      <p:ext uri="{BB962C8B-B14F-4D97-AF65-F5344CB8AC3E}">
        <p14:creationId xmlns:p14="http://schemas.microsoft.com/office/powerpoint/2010/main" val="201356640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Types of Cyber attackers…</a:t>
            </a:r>
            <a:endParaRPr lang="en-US" sz="3600" dirty="0"/>
          </a:p>
        </p:txBody>
      </p:sp>
      <p:sp>
        <p:nvSpPr>
          <p:cNvPr id="3" name="Content Placeholder 2"/>
          <p:cNvSpPr>
            <a:spLocks noGrp="1"/>
          </p:cNvSpPr>
          <p:nvPr>
            <p:ph idx="1"/>
          </p:nvPr>
        </p:nvSpPr>
        <p:spPr>
          <a:xfrm>
            <a:off x="1015999" y="1752600"/>
            <a:ext cx="10289309" cy="4815840"/>
          </a:xfrm>
        </p:spPr>
        <p:txBody>
          <a:bodyPr/>
          <a:lstStyle/>
          <a:p>
            <a:pPr marL="0" indent="0">
              <a:buNone/>
            </a:pPr>
            <a:r>
              <a:rPr lang="en-US" sz="2800" b="0" dirty="0"/>
              <a:t>9. </a:t>
            </a:r>
            <a:r>
              <a:rPr lang="en-US" sz="2800" dirty="0"/>
              <a:t>Nation-State Actors or Cyberterrorists </a:t>
            </a:r>
            <a:r>
              <a:rPr lang="en-US" sz="2800" b="0" dirty="0"/>
              <a:t>- work directly or indirectly for the government and other vital businesses that run critical infrastructures like power grids. They aim to steal highly sensitive information, damage opponent’s facilities, or launch an international incident. They employ sophisticated attacking techniques</a:t>
            </a:r>
          </a:p>
          <a:p>
            <a:r>
              <a:rPr lang="en-US" sz="2800" b="0" dirty="0"/>
              <a:t>They are classified into 3 types :  </a:t>
            </a:r>
          </a:p>
          <a:p>
            <a:pPr lvl="1"/>
            <a:r>
              <a:rPr lang="en-US" sz="2500" dirty="0"/>
              <a:t>Inadvertent Cyber Attackers - generally done by the insiders and are done without any harmful intent.</a:t>
            </a:r>
          </a:p>
          <a:p>
            <a:pPr lvl="1"/>
            <a:r>
              <a:rPr lang="en-US" sz="2500" dirty="0"/>
              <a:t>Deliberate Cyber Attackers - actions have a negative intent to cause damage to an individual or an organization.</a:t>
            </a:r>
          </a:p>
        </p:txBody>
      </p:sp>
    </p:spTree>
    <p:extLst>
      <p:ext uri="{BB962C8B-B14F-4D97-AF65-F5344CB8AC3E}">
        <p14:creationId xmlns:p14="http://schemas.microsoft.com/office/powerpoint/2010/main" val="140869485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Types of Cyber attackers…</a:t>
            </a:r>
            <a:endParaRPr lang="en-US" sz="3600" dirty="0"/>
          </a:p>
        </p:txBody>
      </p:sp>
      <p:sp>
        <p:nvSpPr>
          <p:cNvPr id="3" name="Content Placeholder 2"/>
          <p:cNvSpPr>
            <a:spLocks noGrp="1"/>
          </p:cNvSpPr>
          <p:nvPr>
            <p:ph idx="1"/>
          </p:nvPr>
        </p:nvSpPr>
        <p:spPr>
          <a:xfrm>
            <a:off x="831273" y="1752600"/>
            <a:ext cx="10723418" cy="4815840"/>
          </a:xfrm>
        </p:spPr>
        <p:txBody>
          <a:bodyPr/>
          <a:lstStyle/>
          <a:p>
            <a:r>
              <a:rPr lang="en-US" sz="2800" b="0" dirty="0"/>
              <a:t>They are classified into 3 types…  </a:t>
            </a:r>
          </a:p>
          <a:p>
            <a:pPr lvl="1"/>
            <a:r>
              <a:rPr lang="en-US" sz="2500" dirty="0"/>
              <a:t>Deliberate Cyber Attackers … the 3 major motives behind deliberate actions are: Political motivation, Economic motivation (financial theft), Socio-Cultural motivation (publicity, ego gratification).</a:t>
            </a:r>
          </a:p>
          <a:p>
            <a:pPr lvl="1"/>
            <a:r>
              <a:rPr lang="en-US" sz="2500" dirty="0"/>
              <a:t>Inaction - occurs when a person failed to act in a certain situation, compromising security.</a:t>
            </a:r>
          </a:p>
          <a:p>
            <a:pPr marL="0" indent="0">
              <a:buNone/>
            </a:pPr>
            <a:endParaRPr lang="en-US" sz="2800" b="0" dirty="0"/>
          </a:p>
        </p:txBody>
      </p:sp>
    </p:spTree>
    <p:extLst>
      <p:ext uri="{BB962C8B-B14F-4D97-AF65-F5344CB8AC3E}">
        <p14:creationId xmlns:p14="http://schemas.microsoft.com/office/powerpoint/2010/main" val="309282417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t>How to deceive Cyber Attackers</a:t>
            </a:r>
          </a:p>
        </p:txBody>
      </p:sp>
      <p:sp>
        <p:nvSpPr>
          <p:cNvPr id="3" name="Content Placeholder 2"/>
          <p:cNvSpPr>
            <a:spLocks noGrp="1"/>
          </p:cNvSpPr>
          <p:nvPr>
            <p:ph idx="1"/>
          </p:nvPr>
        </p:nvSpPr>
        <p:spPr>
          <a:xfrm>
            <a:off x="1230284" y="1752600"/>
            <a:ext cx="10224654" cy="4815840"/>
          </a:xfrm>
        </p:spPr>
        <p:txBody>
          <a:bodyPr/>
          <a:lstStyle/>
          <a:p>
            <a:r>
              <a:rPr lang="en-US" sz="2800" b="0" dirty="0"/>
              <a:t>Conceal valuable data in files to distract the attacker.</a:t>
            </a:r>
          </a:p>
          <a:p>
            <a:r>
              <a:rPr lang="en-US" sz="2800" b="0" dirty="0"/>
              <a:t>Camouflage your infrastructure by changing the address and topologies regularly.</a:t>
            </a:r>
          </a:p>
          <a:p>
            <a:r>
              <a:rPr lang="en-US" sz="2800" b="0" dirty="0"/>
              <a:t>Confuse the attacker with false information like fake assets to exploit.</a:t>
            </a:r>
          </a:p>
          <a:p>
            <a:r>
              <a:rPr lang="en-US" sz="2800" b="0" dirty="0"/>
              <a:t>Gain actionable insights from your cybersecurity advisory.</a:t>
            </a:r>
          </a:p>
          <a:p>
            <a:r>
              <a:rPr lang="en-US" sz="2800" b="0" dirty="0"/>
              <a:t>Make use of technologies like intrusion prevention systems and firewalls to safeguard the information.</a:t>
            </a:r>
          </a:p>
        </p:txBody>
      </p:sp>
    </p:spTree>
    <p:extLst>
      <p:ext uri="{BB962C8B-B14F-4D97-AF65-F5344CB8AC3E}">
        <p14:creationId xmlns:p14="http://schemas.microsoft.com/office/powerpoint/2010/main" val="332971499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Cyber security increasing threat landscape</a:t>
            </a:r>
            <a:endParaRPr lang="en-US" sz="3600" dirty="0"/>
          </a:p>
        </p:txBody>
      </p:sp>
      <p:sp>
        <p:nvSpPr>
          <p:cNvPr id="3" name="Content Placeholder 2"/>
          <p:cNvSpPr>
            <a:spLocks noGrp="1"/>
          </p:cNvSpPr>
          <p:nvPr>
            <p:ph idx="1"/>
          </p:nvPr>
        </p:nvSpPr>
        <p:spPr/>
        <p:txBody>
          <a:bodyPr/>
          <a:lstStyle/>
          <a:p>
            <a:r>
              <a:rPr lang="en-US" sz="2800" b="0" dirty="0"/>
              <a:t>The cyber threats of today are not the same as even a few years ago. </a:t>
            </a:r>
          </a:p>
          <a:p>
            <a:r>
              <a:rPr lang="en-US" sz="2800" b="0" dirty="0"/>
              <a:t>As the cyber threat landscape changes, organizations need protection against cybercriminals’ current and future tools and techniques. </a:t>
            </a:r>
          </a:p>
          <a:p>
            <a:r>
              <a:rPr lang="en-US" sz="2800" b="0" dirty="0"/>
              <a:t>As cyberattacks become more common and sophisticated and corporate networks grow more complex, a variety of cyber security solutions are required to mitigate corporate cyber risk.</a:t>
            </a:r>
          </a:p>
          <a:p>
            <a:endParaRPr lang="en-US" sz="2800" dirty="0"/>
          </a:p>
        </p:txBody>
      </p:sp>
    </p:spTree>
    <p:extLst>
      <p:ext uri="{BB962C8B-B14F-4D97-AF65-F5344CB8AC3E}">
        <p14:creationId xmlns:p14="http://schemas.microsoft.com/office/powerpoint/2010/main" val="94512721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Evolution of Cyber Attacks</a:t>
            </a:r>
          </a:p>
        </p:txBody>
      </p:sp>
      <p:pic>
        <p:nvPicPr>
          <p:cNvPr id="4" name="Content Placeholder 3" descr="https://data-flair.training/blogs/wp-content/uploads/sites/2/2021/03/Evolution-of-Cyber-Attackers.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7386" y="1600200"/>
            <a:ext cx="7445828" cy="4343400"/>
          </a:xfrm>
          <a:prstGeom prst="rect">
            <a:avLst/>
          </a:prstGeom>
          <a:noFill/>
          <a:ln>
            <a:noFill/>
          </a:ln>
        </p:spPr>
      </p:pic>
      <p:sp>
        <p:nvSpPr>
          <p:cNvPr id="5" name="TextBox 4"/>
          <p:cNvSpPr txBox="1"/>
          <p:nvPr/>
        </p:nvSpPr>
        <p:spPr>
          <a:xfrm>
            <a:off x="2286000" y="5958840"/>
            <a:ext cx="7647214" cy="707886"/>
          </a:xfrm>
          <a:prstGeom prst="rect">
            <a:avLst/>
          </a:prstGeom>
          <a:noFill/>
        </p:spPr>
        <p:txBody>
          <a:bodyPr wrap="square" rtlCol="0">
            <a:spAutoFit/>
          </a:bodyPr>
          <a:lstStyle/>
          <a:p>
            <a:pPr algn="ctr"/>
            <a:r>
              <a:rPr lang="en-US" sz="2000" dirty="0"/>
              <a:t>Gen 1 – Late 1980s, Gen 2 – Mid 1990s, Gen 3 – Early 2000s, Gen 4 – </a:t>
            </a:r>
            <a:r>
              <a:rPr lang="en-US" sz="2000" dirty="0" err="1"/>
              <a:t>Approx</a:t>
            </a:r>
            <a:r>
              <a:rPr lang="en-US" sz="2000" dirty="0"/>
              <a:t> 2010, Gen 5 – </a:t>
            </a:r>
            <a:r>
              <a:rPr lang="en-US" sz="2000" dirty="0" err="1"/>
              <a:t>Approx</a:t>
            </a:r>
            <a:r>
              <a:rPr lang="en-US" sz="2000" dirty="0"/>
              <a:t> 2017</a:t>
            </a:r>
          </a:p>
        </p:txBody>
      </p:sp>
    </p:spTree>
    <p:extLst>
      <p:ext uri="{BB962C8B-B14F-4D97-AF65-F5344CB8AC3E}">
        <p14:creationId xmlns:p14="http://schemas.microsoft.com/office/powerpoint/2010/main" val="387617738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Cyber security increasing threat landscape</a:t>
            </a:r>
            <a:endParaRPr lang="en-US" sz="3600" dirty="0"/>
          </a:p>
        </p:txBody>
      </p:sp>
      <p:sp>
        <p:nvSpPr>
          <p:cNvPr id="3" name="Content Placeholder 2"/>
          <p:cNvSpPr>
            <a:spLocks noGrp="1"/>
          </p:cNvSpPr>
          <p:nvPr>
            <p:ph idx="1"/>
          </p:nvPr>
        </p:nvSpPr>
        <p:spPr>
          <a:xfrm>
            <a:off x="1346661" y="1752600"/>
            <a:ext cx="9975273" cy="4480560"/>
          </a:xfrm>
        </p:spPr>
        <p:txBody>
          <a:bodyPr/>
          <a:lstStyle/>
          <a:p>
            <a:r>
              <a:rPr lang="en-US" sz="2800" b="0" dirty="0"/>
              <a:t>Each generation of cyber threats made previous cyber security solutions less effective or essentially obsolete. Protecting against the modern cyber threat landscape requires Gen V cyber security solutions.</a:t>
            </a:r>
          </a:p>
          <a:p>
            <a:pPr marL="0" indent="0">
              <a:buNone/>
            </a:pPr>
            <a:r>
              <a:rPr lang="en-US" sz="2800" dirty="0"/>
              <a:t>Current common attacks include</a:t>
            </a:r>
            <a:r>
              <a:rPr lang="en-US" sz="2800" b="0" dirty="0"/>
              <a:t>;</a:t>
            </a:r>
          </a:p>
          <a:p>
            <a:r>
              <a:rPr lang="en-US" sz="2800" b="0" dirty="0"/>
              <a:t>Supply Chain Attacks – where an attack is perpetrated through a 3</a:t>
            </a:r>
            <a:r>
              <a:rPr lang="en-US" sz="2800" b="0" baseline="30000" dirty="0"/>
              <a:t>rd</a:t>
            </a:r>
            <a:r>
              <a:rPr lang="en-US" sz="2800" b="0" dirty="0"/>
              <a:t> party organization. Criminals use vulnerabilities from one organization to attack other partnering organizations. Zero trust approach to security is now important.</a:t>
            </a:r>
          </a:p>
        </p:txBody>
      </p:sp>
    </p:spTree>
    <p:extLst>
      <p:ext uri="{BB962C8B-B14F-4D97-AF65-F5344CB8AC3E}">
        <p14:creationId xmlns:p14="http://schemas.microsoft.com/office/powerpoint/2010/main" val="1285123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Cyber security increasing threat landscape</a:t>
            </a:r>
            <a:endParaRPr lang="en-US" sz="3600" dirty="0"/>
          </a:p>
        </p:txBody>
      </p:sp>
      <p:sp>
        <p:nvSpPr>
          <p:cNvPr id="3" name="Content Placeholder 2"/>
          <p:cNvSpPr>
            <a:spLocks noGrp="1"/>
          </p:cNvSpPr>
          <p:nvPr>
            <p:ph idx="1"/>
          </p:nvPr>
        </p:nvSpPr>
        <p:spPr>
          <a:xfrm>
            <a:off x="1016000" y="1752600"/>
            <a:ext cx="10372436" cy="4511040"/>
          </a:xfrm>
        </p:spPr>
        <p:txBody>
          <a:bodyPr/>
          <a:lstStyle/>
          <a:p>
            <a:pPr marL="0" indent="0">
              <a:buNone/>
            </a:pPr>
            <a:r>
              <a:rPr lang="en-US" sz="2800" dirty="0"/>
              <a:t>Current common attacks include</a:t>
            </a:r>
            <a:r>
              <a:rPr lang="en-US" sz="2800" b="0" dirty="0"/>
              <a:t>;</a:t>
            </a:r>
          </a:p>
          <a:p>
            <a:r>
              <a:rPr lang="en-US" sz="2800" b="0" dirty="0"/>
              <a:t>Ransomware – a malicious software designed to block access to a computer system till a sum of money is paid to the attacker. It has evolved from only encrypting files to stealing data to Ransomware as a Service (RAAS). </a:t>
            </a:r>
          </a:p>
          <a:p>
            <a:r>
              <a:rPr lang="en-US" sz="2800" b="0" dirty="0"/>
              <a:t>Phishing – using malicious emails to trick others.</a:t>
            </a:r>
          </a:p>
          <a:p>
            <a:r>
              <a:rPr lang="en-US" sz="2800" b="0" dirty="0"/>
              <a:t>Malware – include viruses, worms, Trojan horses, spyware and ransomware. Modern malware is swift, stealthy, sophisticated and difficult to detect. </a:t>
            </a:r>
          </a:p>
        </p:txBody>
      </p:sp>
    </p:spTree>
    <p:extLst>
      <p:ext uri="{BB962C8B-B14F-4D97-AF65-F5344CB8AC3E}">
        <p14:creationId xmlns:p14="http://schemas.microsoft.com/office/powerpoint/2010/main" val="342507826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GB" sz="3600" dirty="0"/>
              <a:t>Cyber security</a:t>
            </a:r>
            <a:endParaRPr lang="en-US" sz="3600" dirty="0"/>
          </a:p>
        </p:txBody>
      </p:sp>
      <p:sp>
        <p:nvSpPr>
          <p:cNvPr id="3" name="Content Placeholder 2"/>
          <p:cNvSpPr>
            <a:spLocks noGrp="1"/>
          </p:cNvSpPr>
          <p:nvPr>
            <p:ph idx="1"/>
          </p:nvPr>
        </p:nvSpPr>
        <p:spPr>
          <a:xfrm>
            <a:off x="1016000" y="2164080"/>
            <a:ext cx="10139680" cy="4511040"/>
          </a:xfrm>
        </p:spPr>
        <p:txBody>
          <a:bodyPr/>
          <a:lstStyle/>
          <a:p>
            <a:r>
              <a:rPr lang="en-US" sz="2800" dirty="0"/>
              <a:t>Cyber security - </a:t>
            </a:r>
            <a:r>
              <a:rPr lang="en-US" sz="2800" b="0" dirty="0"/>
              <a:t>refers to every aspect of protecting an organization and its employees and assets against cyber threats. </a:t>
            </a:r>
          </a:p>
          <a:p>
            <a:r>
              <a:rPr lang="en-US" sz="2800" b="0" dirty="0"/>
              <a:t>It is the application of technologies, processes, and controls to protect systems, networks, programs, devices and data from cyber attacks. </a:t>
            </a:r>
          </a:p>
          <a:p>
            <a:r>
              <a:rPr lang="en-US" sz="2800" b="0" dirty="0"/>
              <a:t>It aims to reduce the risk of cyber attacks and protect against the </a:t>
            </a:r>
            <a:r>
              <a:rPr lang="en-US" sz="2800" b="0" dirty="0" err="1"/>
              <a:t>unauthorised</a:t>
            </a:r>
            <a:r>
              <a:rPr lang="en-US" sz="2800" b="0" dirty="0"/>
              <a:t> exploitation of systems, networks, and technologies.</a:t>
            </a:r>
          </a:p>
          <a:p>
            <a:pPr marL="0" indent="0">
              <a:buNone/>
            </a:pPr>
            <a:endParaRPr lang="en-US" sz="2800" b="0" dirty="0"/>
          </a:p>
        </p:txBody>
      </p:sp>
      <p:pic>
        <p:nvPicPr>
          <p:cNvPr id="4" name="Picture 3" descr="Creating and rolling out an effective cyber security strateg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632" y="182880"/>
            <a:ext cx="3224848" cy="1874520"/>
          </a:xfrm>
          <a:prstGeom prst="rect">
            <a:avLst/>
          </a:prstGeom>
          <a:noFill/>
          <a:ln>
            <a:noFill/>
          </a:ln>
        </p:spPr>
      </p:pic>
    </p:spTree>
    <p:extLst>
      <p:ext uri="{BB962C8B-B14F-4D97-AF65-F5344CB8AC3E}">
        <p14:creationId xmlns:p14="http://schemas.microsoft.com/office/powerpoint/2010/main" val="149626180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Cyber security increasing threat landscape</a:t>
            </a:r>
            <a:endParaRPr lang="en-US" sz="3600" dirty="0"/>
          </a:p>
        </p:txBody>
      </p:sp>
      <p:sp>
        <p:nvSpPr>
          <p:cNvPr id="3" name="Content Placeholder 2"/>
          <p:cNvSpPr>
            <a:spLocks noGrp="1"/>
          </p:cNvSpPr>
          <p:nvPr>
            <p:ph idx="1"/>
          </p:nvPr>
        </p:nvSpPr>
        <p:spPr>
          <a:xfrm>
            <a:off x="1016000" y="1752600"/>
            <a:ext cx="10389062" cy="4511040"/>
          </a:xfrm>
        </p:spPr>
        <p:txBody>
          <a:bodyPr/>
          <a:lstStyle/>
          <a:p>
            <a:r>
              <a:rPr lang="en-US" sz="2800" b="0" dirty="0"/>
              <a:t>Detection is no longer “good enough”. Focus must  shift to prevention.</a:t>
            </a:r>
          </a:p>
          <a:p>
            <a:r>
              <a:rPr lang="en-US" sz="2800" b="0" dirty="0"/>
              <a:t>There is need for a Consolidated Cyber Security Architecture.</a:t>
            </a:r>
          </a:p>
          <a:p>
            <a:r>
              <a:rPr lang="en-US" sz="2800" b="0" dirty="0"/>
              <a:t>Sophisticated Attacks: no longer detected with legacy approaches to cyber security. </a:t>
            </a:r>
          </a:p>
          <a:p>
            <a:r>
              <a:rPr lang="en-US" sz="2800" b="0" dirty="0"/>
              <a:t>More in-depth visibility and investigation is necessary to identify campaigns by advanced persistent threats (APTs) and other sophisticated cyber threat actors.</a:t>
            </a:r>
          </a:p>
        </p:txBody>
      </p:sp>
    </p:spTree>
    <p:extLst>
      <p:ext uri="{BB962C8B-B14F-4D97-AF65-F5344CB8AC3E}">
        <p14:creationId xmlns:p14="http://schemas.microsoft.com/office/powerpoint/2010/main" val="351156225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Cyber security increasing threat landscape</a:t>
            </a:r>
            <a:endParaRPr lang="en-US" sz="3600" dirty="0"/>
          </a:p>
        </p:txBody>
      </p:sp>
      <p:sp>
        <p:nvSpPr>
          <p:cNvPr id="3" name="Content Placeholder 2"/>
          <p:cNvSpPr>
            <a:spLocks noGrp="1"/>
          </p:cNvSpPr>
          <p:nvPr>
            <p:ph idx="1"/>
          </p:nvPr>
        </p:nvSpPr>
        <p:spPr>
          <a:xfrm>
            <a:off x="1016000" y="1752600"/>
            <a:ext cx="10438938" cy="4511040"/>
          </a:xfrm>
        </p:spPr>
        <p:txBody>
          <a:bodyPr/>
          <a:lstStyle/>
          <a:p>
            <a:r>
              <a:rPr lang="en-US" sz="2800" b="0" dirty="0"/>
              <a:t>Complex Environments: includes both </a:t>
            </a:r>
            <a:r>
              <a:rPr lang="en-US" sz="2800" b="0" dirty="0" err="1"/>
              <a:t>on-premise</a:t>
            </a:r>
            <a:r>
              <a:rPr lang="en-US" sz="2800" b="0" dirty="0"/>
              <a:t> infrastructure and multiple cloud environments.</a:t>
            </a:r>
          </a:p>
          <a:p>
            <a:r>
              <a:rPr lang="en-US" sz="2800" b="0" dirty="0"/>
              <a:t>Heterogeneous Endpoints: desktops, laptops and bring your own device (BYOD) policies.</a:t>
            </a:r>
          </a:p>
          <a:p>
            <a:r>
              <a:rPr lang="en-US" sz="2800" b="0" dirty="0"/>
              <a:t>Rise of Remote Work: now, organizations need solutions that allow them to effectively protect the remote workforce as well as.</a:t>
            </a:r>
          </a:p>
        </p:txBody>
      </p:sp>
    </p:spTree>
    <p:extLst>
      <p:ext uri="{BB962C8B-B14F-4D97-AF65-F5344CB8AC3E}">
        <p14:creationId xmlns:p14="http://schemas.microsoft.com/office/powerpoint/2010/main" val="216456697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Cyber warfare</a:t>
            </a:r>
            <a:endParaRPr lang="en-US" sz="3600" dirty="0"/>
          </a:p>
        </p:txBody>
      </p:sp>
      <p:sp>
        <p:nvSpPr>
          <p:cNvPr id="3" name="Content Placeholder 2"/>
          <p:cNvSpPr>
            <a:spLocks noGrp="1"/>
          </p:cNvSpPr>
          <p:nvPr>
            <p:ph idx="1"/>
          </p:nvPr>
        </p:nvSpPr>
        <p:spPr>
          <a:xfrm>
            <a:off x="1015999" y="1752600"/>
            <a:ext cx="10422313" cy="4548447"/>
          </a:xfrm>
        </p:spPr>
        <p:txBody>
          <a:bodyPr/>
          <a:lstStyle/>
          <a:p>
            <a:r>
              <a:rPr lang="en-US" sz="2800" b="0" dirty="0"/>
              <a:t>It involves the actions by a nation-state or international organization to attack and attempt to damage another nation's computers or information networks.</a:t>
            </a:r>
            <a:endParaRPr lang="en-US" sz="2800" dirty="0"/>
          </a:p>
          <a:p>
            <a:r>
              <a:rPr lang="en-US" sz="2800" b="0" dirty="0"/>
              <a:t>The objective of cyberwarfare is to “weaken, disrupt or destroy” the target nation-state</a:t>
            </a:r>
          </a:p>
          <a:p>
            <a:r>
              <a:rPr lang="en-US" sz="2800" b="0" dirty="0"/>
              <a:t>It can cause electrical blackouts, failure of military equipment, and breaches of national security secrets, theft of valuable and sensitive data, disruption of phone and computer networks, death etc.</a:t>
            </a:r>
            <a:endParaRPr lang="en-US" sz="2800" dirty="0"/>
          </a:p>
          <a:p>
            <a:endParaRPr lang="en-US" sz="2800" b="0" dirty="0"/>
          </a:p>
        </p:txBody>
      </p:sp>
    </p:spTree>
    <p:extLst>
      <p:ext uri="{BB962C8B-B14F-4D97-AF65-F5344CB8AC3E}">
        <p14:creationId xmlns:p14="http://schemas.microsoft.com/office/powerpoint/2010/main" val="3511578550"/>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Types of Cyber warfare</a:t>
            </a:r>
            <a:endParaRPr lang="en-US" sz="3600" dirty="0"/>
          </a:p>
        </p:txBody>
      </p:sp>
      <p:pic>
        <p:nvPicPr>
          <p:cNvPr id="1026" name="Picture 2" descr="What is Cyber Warfare | Types, Examples &amp; Mitigation | Imper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304" y="1766453"/>
            <a:ext cx="10543758" cy="40350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0" y="5902036"/>
            <a:ext cx="4804756" cy="369332"/>
          </a:xfrm>
          <a:prstGeom prst="rect">
            <a:avLst/>
          </a:prstGeom>
          <a:noFill/>
        </p:spPr>
        <p:txBody>
          <a:bodyPr wrap="square" rtlCol="0">
            <a:spAutoFit/>
          </a:bodyPr>
          <a:lstStyle/>
          <a:p>
            <a:r>
              <a:rPr lang="en-US" dirty="0"/>
              <a:t>Source: </a:t>
            </a:r>
            <a:r>
              <a:rPr lang="en-US" dirty="0" err="1"/>
              <a:t>Imperva</a:t>
            </a:r>
            <a:endParaRPr lang="en-US" dirty="0"/>
          </a:p>
        </p:txBody>
      </p:sp>
    </p:spTree>
    <p:extLst>
      <p:ext uri="{BB962C8B-B14F-4D97-AF65-F5344CB8AC3E}">
        <p14:creationId xmlns:p14="http://schemas.microsoft.com/office/powerpoint/2010/main" val="235385573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Types of Cyber warfare…</a:t>
            </a:r>
            <a:endParaRPr lang="en-US" sz="3200" dirty="0"/>
          </a:p>
        </p:txBody>
      </p:sp>
      <p:sp>
        <p:nvSpPr>
          <p:cNvPr id="3" name="Content Placeholder 2"/>
          <p:cNvSpPr>
            <a:spLocks noGrp="1"/>
          </p:cNvSpPr>
          <p:nvPr>
            <p:ph idx="1"/>
          </p:nvPr>
        </p:nvSpPr>
        <p:spPr>
          <a:xfrm>
            <a:off x="1015999" y="1752600"/>
            <a:ext cx="10488815" cy="4531822"/>
          </a:xfrm>
        </p:spPr>
        <p:txBody>
          <a:bodyPr/>
          <a:lstStyle/>
          <a:p>
            <a:r>
              <a:rPr lang="en-US" sz="2800" dirty="0"/>
              <a:t>Espionage: </a:t>
            </a:r>
            <a:r>
              <a:rPr lang="en-US" sz="2800" b="0" dirty="0"/>
              <a:t>monitoring other countries to steal secrets e.g. through botnets or phishing.</a:t>
            </a:r>
          </a:p>
          <a:p>
            <a:r>
              <a:rPr lang="en-US" sz="2800" dirty="0"/>
              <a:t>Sabotage: </a:t>
            </a:r>
            <a:r>
              <a:rPr lang="en-US" sz="2800" b="0" dirty="0"/>
              <a:t>using insider threats to attack.</a:t>
            </a:r>
          </a:p>
          <a:p>
            <a:r>
              <a:rPr lang="en-US" sz="2800" dirty="0"/>
              <a:t>Denial-of-service (</a:t>
            </a:r>
            <a:r>
              <a:rPr lang="en-US" sz="2800" dirty="0" err="1"/>
              <a:t>DoS</a:t>
            </a:r>
            <a:r>
              <a:rPr lang="en-US" sz="2800" dirty="0"/>
              <a:t>) Attacks: </a:t>
            </a:r>
            <a:r>
              <a:rPr lang="en-US" sz="2800" b="0" dirty="0"/>
              <a:t>preventing legitimate users from accessing a website by flooding it with fake requests and forcing the website to handle these requests. Done to disrupt critical operations and systems and block access to sensitive websites by civilians, military and security personnel etc.</a:t>
            </a:r>
          </a:p>
        </p:txBody>
      </p:sp>
    </p:spTree>
    <p:extLst>
      <p:ext uri="{BB962C8B-B14F-4D97-AF65-F5344CB8AC3E}">
        <p14:creationId xmlns:p14="http://schemas.microsoft.com/office/powerpoint/2010/main" val="181081942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Types of Cyber warfare…</a:t>
            </a:r>
            <a:endParaRPr lang="en-US" sz="3200" dirty="0"/>
          </a:p>
        </p:txBody>
      </p:sp>
      <p:sp>
        <p:nvSpPr>
          <p:cNvPr id="3" name="Content Placeholder 2"/>
          <p:cNvSpPr>
            <a:spLocks noGrp="1"/>
          </p:cNvSpPr>
          <p:nvPr>
            <p:ph idx="1"/>
          </p:nvPr>
        </p:nvSpPr>
        <p:spPr>
          <a:xfrm>
            <a:off x="1016000" y="1752600"/>
            <a:ext cx="10322560" cy="4531822"/>
          </a:xfrm>
        </p:spPr>
        <p:txBody>
          <a:bodyPr/>
          <a:lstStyle/>
          <a:p>
            <a:r>
              <a:rPr lang="en-US" sz="2800" dirty="0"/>
              <a:t>Electrical Power Grid attacks: </a:t>
            </a:r>
            <a:r>
              <a:rPr lang="en-US" sz="2800" b="0" dirty="0"/>
              <a:t>allows attackers to disable critical systems, disrupt infrastructure, and potentially result in bodily harm.</a:t>
            </a:r>
          </a:p>
          <a:p>
            <a:r>
              <a:rPr lang="en-US" sz="2800" dirty="0"/>
              <a:t>Propaganda Attacks: </a:t>
            </a:r>
            <a:r>
              <a:rPr lang="en-US" sz="2800" b="0" dirty="0"/>
              <a:t>Attempts to control the minds and thoughts of people living in or fighting for a target country. Propaganda can be used to expose embarrassing truths, spread lies to make people lose trust in their country, or side with their enemies.</a:t>
            </a:r>
          </a:p>
        </p:txBody>
      </p:sp>
    </p:spTree>
    <p:extLst>
      <p:ext uri="{BB962C8B-B14F-4D97-AF65-F5344CB8AC3E}">
        <p14:creationId xmlns:p14="http://schemas.microsoft.com/office/powerpoint/2010/main" val="1056959526"/>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Types of Cyber warfare…</a:t>
            </a:r>
            <a:endParaRPr lang="en-US" sz="3200" dirty="0"/>
          </a:p>
        </p:txBody>
      </p:sp>
      <p:sp>
        <p:nvSpPr>
          <p:cNvPr id="3" name="Content Placeholder 2"/>
          <p:cNvSpPr>
            <a:spLocks noGrp="1"/>
          </p:cNvSpPr>
          <p:nvPr>
            <p:ph idx="1"/>
          </p:nvPr>
        </p:nvSpPr>
        <p:spPr>
          <a:xfrm>
            <a:off x="1147156" y="1752600"/>
            <a:ext cx="10557164" cy="4531822"/>
          </a:xfrm>
        </p:spPr>
        <p:txBody>
          <a:bodyPr/>
          <a:lstStyle/>
          <a:p>
            <a:r>
              <a:rPr lang="en-US" sz="2800" dirty="0"/>
              <a:t>Economic Disruption: </a:t>
            </a:r>
            <a:r>
              <a:rPr lang="en-US" sz="2800" b="0" dirty="0"/>
              <a:t>target computer networks of economic establishments to steal money or block people from accessing the funds they need.</a:t>
            </a:r>
          </a:p>
          <a:p>
            <a:r>
              <a:rPr lang="en-US" sz="2800" dirty="0"/>
              <a:t>Surprise Attacks: </a:t>
            </a:r>
            <a:r>
              <a:rPr lang="en-US" sz="2800" b="0" dirty="0"/>
              <a:t>to carry out a massive attack that the enemy isn’t expecting, enabling the attacker to weaken their defenses. This can be done to prepare the ground for a physical attack in the context of hybrid warfare.</a:t>
            </a:r>
          </a:p>
          <a:p>
            <a:endParaRPr lang="en-US" sz="2800" dirty="0"/>
          </a:p>
        </p:txBody>
      </p:sp>
    </p:spTree>
    <p:extLst>
      <p:ext uri="{BB962C8B-B14F-4D97-AF65-F5344CB8AC3E}">
        <p14:creationId xmlns:p14="http://schemas.microsoft.com/office/powerpoint/2010/main" val="24593590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Cyber terrorism</a:t>
            </a:r>
            <a:endParaRPr lang="en-US" sz="3600" dirty="0"/>
          </a:p>
        </p:txBody>
      </p:sp>
      <p:sp>
        <p:nvSpPr>
          <p:cNvPr id="3" name="Content Placeholder 2"/>
          <p:cNvSpPr>
            <a:spLocks noGrp="1"/>
          </p:cNvSpPr>
          <p:nvPr>
            <p:ph idx="1"/>
          </p:nvPr>
        </p:nvSpPr>
        <p:spPr/>
        <p:txBody>
          <a:bodyPr/>
          <a:lstStyle/>
          <a:p>
            <a:r>
              <a:rPr lang="en-US" sz="2800" b="0" dirty="0"/>
              <a:t>Often defined as </a:t>
            </a:r>
            <a:r>
              <a:rPr lang="en-US" sz="2800" dirty="0"/>
              <a:t>any premeditated, politically motivated attack against information systems, programs and data that causes fear, threatens violence or results in violence</a:t>
            </a:r>
            <a:r>
              <a:rPr lang="en-US" sz="2800" b="0" dirty="0"/>
              <a:t>. </a:t>
            </a:r>
          </a:p>
          <a:p>
            <a:r>
              <a:rPr lang="en-US" sz="2800" b="0" dirty="0"/>
              <a:t>Often done using Ransomware and Phishing attacks</a:t>
            </a:r>
          </a:p>
        </p:txBody>
      </p:sp>
    </p:spTree>
    <p:extLst>
      <p:ext uri="{BB962C8B-B14F-4D97-AF65-F5344CB8AC3E}">
        <p14:creationId xmlns:p14="http://schemas.microsoft.com/office/powerpoint/2010/main" val="266943810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Critical IT and National Critical Infrastructure</a:t>
            </a:r>
            <a:endParaRPr lang="en-US" sz="3600" dirty="0"/>
          </a:p>
        </p:txBody>
      </p:sp>
      <p:sp>
        <p:nvSpPr>
          <p:cNvPr id="3" name="Content Placeholder 2"/>
          <p:cNvSpPr>
            <a:spLocks noGrp="1"/>
          </p:cNvSpPr>
          <p:nvPr>
            <p:ph idx="1"/>
          </p:nvPr>
        </p:nvSpPr>
        <p:spPr/>
        <p:txBody>
          <a:bodyPr/>
          <a:lstStyle/>
          <a:p>
            <a:r>
              <a:rPr lang="en-US" sz="2800" b="0" dirty="0"/>
              <a:t>Every nation has some critical IT and national critical infrastructure that must remain running for the proper functioning of that nation.</a:t>
            </a:r>
          </a:p>
          <a:p>
            <a:r>
              <a:rPr lang="en-US" sz="2800" b="0" dirty="0"/>
              <a:t>Critical infrastructure security is the area of concern surrounding the protection of systems, networks and assets whose continuous operation is deemed necessary to ensure the security of a given nation, its economy, and the public's health and/or safety.</a:t>
            </a:r>
          </a:p>
          <a:p>
            <a:endParaRPr lang="en-US" sz="3600" dirty="0"/>
          </a:p>
        </p:txBody>
      </p:sp>
    </p:spTree>
    <p:extLst>
      <p:ext uri="{BB962C8B-B14F-4D97-AF65-F5344CB8AC3E}">
        <p14:creationId xmlns:p14="http://schemas.microsoft.com/office/powerpoint/2010/main" val="169400330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National Critical Infrastructure</a:t>
            </a:r>
            <a:endParaRPr lang="en-US" sz="3200" dirty="0"/>
          </a:p>
        </p:txBody>
      </p:sp>
      <p:pic>
        <p:nvPicPr>
          <p:cNvPr id="5122" name="Picture 2" descr="Critical Infrastructure Cyber Security | SCADA Monitoring | Huntsman  Securit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8038" y="1600200"/>
            <a:ext cx="6164785" cy="49336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93280" y="5935287"/>
            <a:ext cx="3059084" cy="369332"/>
          </a:xfrm>
          <a:prstGeom prst="rect">
            <a:avLst/>
          </a:prstGeom>
          <a:noFill/>
        </p:spPr>
        <p:txBody>
          <a:bodyPr wrap="square" rtlCol="0">
            <a:spAutoFit/>
          </a:bodyPr>
          <a:lstStyle/>
          <a:p>
            <a:r>
              <a:rPr lang="en-US" dirty="0"/>
              <a:t>Source: Huntsman Security</a:t>
            </a:r>
          </a:p>
        </p:txBody>
      </p:sp>
    </p:spTree>
    <p:extLst>
      <p:ext uri="{BB962C8B-B14F-4D97-AF65-F5344CB8AC3E}">
        <p14:creationId xmlns:p14="http://schemas.microsoft.com/office/powerpoint/2010/main" val="203048600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Types/Pillars of Cyber Security</a:t>
            </a:r>
          </a:p>
        </p:txBody>
      </p:sp>
      <p:sp>
        <p:nvSpPr>
          <p:cNvPr id="3" name="Content Placeholder 2"/>
          <p:cNvSpPr>
            <a:spLocks noGrp="1"/>
          </p:cNvSpPr>
          <p:nvPr>
            <p:ph idx="1"/>
          </p:nvPr>
        </p:nvSpPr>
        <p:spPr>
          <a:xfrm>
            <a:off x="1015999" y="1752600"/>
            <a:ext cx="10605193" cy="4565073"/>
          </a:xfrm>
        </p:spPr>
        <p:txBody>
          <a:bodyPr/>
          <a:lstStyle/>
          <a:p>
            <a:r>
              <a:rPr lang="en-US" sz="2800" dirty="0"/>
              <a:t>Network Security</a:t>
            </a:r>
            <a:endParaRPr lang="en-US" sz="2800" b="0" dirty="0"/>
          </a:p>
          <a:p>
            <a:pPr lvl="1"/>
            <a:r>
              <a:rPr lang="en-US" sz="2500" dirty="0"/>
              <a:t>Most attacks occur over the network. Network security solutions are designed to identify and block these attacks. </a:t>
            </a:r>
          </a:p>
          <a:p>
            <a:pPr lvl="1"/>
            <a:r>
              <a:rPr lang="en-US" sz="2500" dirty="0"/>
              <a:t>Solutions include data and access controls such as Data Loss Prevention (DLP), IAM (Identity and Access Management), NAC (Network Access Control), and NGFW (Next-Generation Firewall) application controls.</a:t>
            </a:r>
          </a:p>
          <a:p>
            <a:pPr lvl="1"/>
            <a:r>
              <a:rPr lang="en-US" sz="2500" dirty="0"/>
              <a:t>Others are IPS (Intrusion Prevention System), NGAV (Next-Gen Antivirus), Sandboxing, and CDR (Content Disarm and Reconstruction), network analytics, threat hunting, and automated SOAR (Security Orchestration and Response) technologies.</a:t>
            </a:r>
          </a:p>
        </p:txBody>
      </p:sp>
    </p:spTree>
    <p:extLst>
      <p:ext uri="{BB962C8B-B14F-4D97-AF65-F5344CB8AC3E}">
        <p14:creationId xmlns:p14="http://schemas.microsoft.com/office/powerpoint/2010/main" val="198863590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Critical Infrastructure Protection Process</a:t>
            </a:r>
            <a:endParaRPr lang="en-US" sz="3600" dirty="0"/>
          </a:p>
        </p:txBody>
      </p:sp>
      <p:sp>
        <p:nvSpPr>
          <p:cNvPr id="3" name="Content Placeholder 2"/>
          <p:cNvSpPr>
            <a:spLocks noGrp="1"/>
          </p:cNvSpPr>
          <p:nvPr>
            <p:ph idx="1"/>
          </p:nvPr>
        </p:nvSpPr>
        <p:spPr/>
        <p:txBody>
          <a:bodyPr/>
          <a:lstStyle/>
          <a:p>
            <a:r>
              <a:rPr lang="en-US" sz="2800" b="0" dirty="0"/>
              <a:t>It encompasses the </a:t>
            </a:r>
            <a:r>
              <a:rPr lang="en-US" sz="2800" dirty="0"/>
              <a:t>physical, human and cyber </a:t>
            </a:r>
            <a:r>
              <a:rPr lang="en-US" sz="2800" b="0" dirty="0"/>
              <a:t>layers.</a:t>
            </a:r>
          </a:p>
          <a:p>
            <a:r>
              <a:rPr lang="en-US" sz="2800" b="0" dirty="0"/>
              <a:t>Process entails</a:t>
            </a:r>
          </a:p>
          <a:p>
            <a:pPr lvl="1"/>
            <a:r>
              <a:rPr lang="en-US" sz="2500" dirty="0"/>
              <a:t>Identifying critical infrastructure</a:t>
            </a:r>
          </a:p>
          <a:p>
            <a:pPr lvl="1"/>
            <a:r>
              <a:rPr lang="en-US" sz="2500" dirty="0"/>
              <a:t>Identifying and assessing vulnerabilities</a:t>
            </a:r>
          </a:p>
          <a:p>
            <a:pPr lvl="1"/>
            <a:r>
              <a:rPr lang="en-US" sz="2500" dirty="0" err="1"/>
              <a:t>Analysing</a:t>
            </a:r>
            <a:r>
              <a:rPr lang="en-US" sz="2500" dirty="0"/>
              <a:t> and prioritizing infrastructure</a:t>
            </a:r>
          </a:p>
          <a:p>
            <a:pPr lvl="1"/>
            <a:r>
              <a:rPr lang="en-US" sz="2500" dirty="0"/>
              <a:t>Implementing protective programs.</a:t>
            </a:r>
          </a:p>
          <a:p>
            <a:pPr lvl="1"/>
            <a:r>
              <a:rPr lang="en-US" sz="2500" dirty="0"/>
              <a:t>Measuring effectiveness</a:t>
            </a:r>
          </a:p>
        </p:txBody>
      </p:sp>
    </p:spTree>
    <p:extLst>
      <p:ext uri="{BB962C8B-B14F-4D97-AF65-F5344CB8AC3E}">
        <p14:creationId xmlns:p14="http://schemas.microsoft.com/office/powerpoint/2010/main" val="340027727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Critical IT and National Critical Infrastructure</a:t>
            </a:r>
            <a:endParaRPr lang="en-US" sz="3200" dirty="0"/>
          </a:p>
        </p:txBody>
      </p:sp>
      <p:pic>
        <p:nvPicPr>
          <p:cNvPr id="7170" name="Picture 2" descr="https://lh3.googleusercontent.com/Kk-tK8sel97R5Ba9Ny6B0fG9YFnN8ufyuPIG0rx24K5TI9OgGSN7-NTK8501EPG6YnasFSzpk2Nz6OnDba2ELM_XcNGiKcN6MWo5ZLji"/>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60329"/>
          <a:stretch/>
        </p:blipFill>
        <p:spPr bwMode="auto">
          <a:xfrm>
            <a:off x="2286001" y="1824038"/>
            <a:ext cx="3357876" cy="444375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r>
              <a:rPr lang="en-US" sz="2800" b="0" dirty="0"/>
              <a:t>It is prudent for nations to secure their IT infrastructure to ensure security of all the other national critical infrastructure</a:t>
            </a:r>
          </a:p>
        </p:txBody>
      </p:sp>
    </p:spTree>
    <p:extLst>
      <p:ext uri="{BB962C8B-B14F-4D97-AF65-F5344CB8AC3E}">
        <p14:creationId xmlns:p14="http://schemas.microsoft.com/office/powerpoint/2010/main" val="115214757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Cyber Resilience</a:t>
            </a:r>
          </a:p>
        </p:txBody>
      </p:sp>
      <p:pic>
        <p:nvPicPr>
          <p:cNvPr id="8194" name="Picture 2" descr="Cyber resilience: what is it, and why do cities need it? | World Economic  For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7422612" cy="4630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04408" y="6367549"/>
            <a:ext cx="5951913" cy="369332"/>
          </a:xfrm>
          <a:prstGeom prst="rect">
            <a:avLst/>
          </a:prstGeom>
          <a:noFill/>
        </p:spPr>
        <p:txBody>
          <a:bodyPr wrap="square" rtlCol="0">
            <a:spAutoFit/>
          </a:bodyPr>
          <a:lstStyle/>
          <a:p>
            <a:r>
              <a:rPr lang="en-US" dirty="0"/>
              <a:t>Source: World Economic Forum</a:t>
            </a:r>
          </a:p>
        </p:txBody>
      </p:sp>
    </p:spTree>
    <p:extLst>
      <p:ext uri="{BB962C8B-B14F-4D97-AF65-F5344CB8AC3E}">
        <p14:creationId xmlns:p14="http://schemas.microsoft.com/office/powerpoint/2010/main" val="39605416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dirty="0"/>
              <a:t>Case studies of Cyber warfare</a:t>
            </a:r>
            <a:endParaRPr lang="en-US" sz="3600" dirty="0"/>
          </a:p>
        </p:txBody>
      </p:sp>
      <p:sp>
        <p:nvSpPr>
          <p:cNvPr id="3" name="Content Placeholder 2"/>
          <p:cNvSpPr>
            <a:spLocks noGrp="1"/>
          </p:cNvSpPr>
          <p:nvPr>
            <p:ph idx="1"/>
          </p:nvPr>
        </p:nvSpPr>
        <p:spPr/>
        <p:txBody>
          <a:bodyPr/>
          <a:lstStyle/>
          <a:p>
            <a:r>
              <a:rPr lang="en-US" sz="2800" b="0" dirty="0"/>
              <a:t>A popular example of the economic disruption because of cyber warfare is the </a:t>
            </a:r>
            <a:r>
              <a:rPr lang="en-US" sz="2800" dirty="0"/>
              <a:t>2017 attack in Ukraine and on the UK National Health Service</a:t>
            </a:r>
            <a:r>
              <a:rPr lang="en-US" sz="2800" b="0" dirty="0"/>
              <a:t>. The cyber warfare appeared to be ransomware but it caused high-scale damages to organizations.</a:t>
            </a:r>
          </a:p>
          <a:p>
            <a:pPr lvl="1"/>
            <a:r>
              <a:rPr lang="en-US" sz="2400" dirty="0"/>
              <a:t>Used the Petya malware from June 27 to 28, 2017 to swamp websites of Ukrainian </a:t>
            </a:r>
            <a:r>
              <a:rPr lang="en-US" sz="2400" dirty="0" err="1"/>
              <a:t>organisations</a:t>
            </a:r>
            <a:r>
              <a:rPr lang="en-US" sz="2400" dirty="0"/>
              <a:t>, banks, ministries, newspapers and electricity firms. </a:t>
            </a:r>
          </a:p>
          <a:p>
            <a:pPr lvl="1"/>
            <a:r>
              <a:rPr lang="en-US" sz="2400" dirty="0"/>
              <a:t>Similar infections were reported in UK, USA, France, Germany, Italy, Poland, Russia and Australia. 80% of infections in </a:t>
            </a:r>
            <a:r>
              <a:rPr lang="en-US" sz="2400" dirty="0" err="1"/>
              <a:t>Ukrain</a:t>
            </a:r>
            <a:endParaRPr lang="en-US" sz="3300" dirty="0"/>
          </a:p>
        </p:txBody>
      </p:sp>
    </p:spTree>
    <p:extLst>
      <p:ext uri="{BB962C8B-B14F-4D97-AF65-F5344CB8AC3E}">
        <p14:creationId xmlns:p14="http://schemas.microsoft.com/office/powerpoint/2010/main" val="112149179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2" name="Picture 8" descr="Petya (malware family) - Wikipedia">
            <a:extLst>
              <a:ext uri="{FF2B5EF4-FFF2-40B4-BE49-F238E27FC236}">
                <a16:creationId xmlns:a16="http://schemas.microsoft.com/office/drawing/2014/main" id="{B5F24FC6-E9FA-F29C-A76C-36911C7CEC74}"/>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320414" y="3467100"/>
            <a:ext cx="5831393" cy="3390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CFB0567-CDD4-F44A-0EED-D718A281E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81" y="106345"/>
            <a:ext cx="6096000" cy="3810000"/>
          </a:xfrm>
          <a:prstGeom prst="rect">
            <a:avLst/>
          </a:prstGeom>
        </p:spPr>
      </p:pic>
      <p:sp>
        <p:nvSpPr>
          <p:cNvPr id="9" name="TextBox 8">
            <a:extLst>
              <a:ext uri="{FF2B5EF4-FFF2-40B4-BE49-F238E27FC236}">
                <a16:creationId xmlns:a16="http://schemas.microsoft.com/office/drawing/2014/main" id="{FCBCFB51-574B-C9B0-E3A1-92B52E5F72BE}"/>
              </a:ext>
            </a:extLst>
          </p:cNvPr>
          <p:cNvSpPr txBox="1"/>
          <p:nvPr/>
        </p:nvSpPr>
        <p:spPr>
          <a:xfrm>
            <a:off x="472273" y="4290293"/>
            <a:ext cx="3918857" cy="954107"/>
          </a:xfrm>
          <a:prstGeom prst="rect">
            <a:avLst/>
          </a:prstGeom>
          <a:noFill/>
        </p:spPr>
        <p:txBody>
          <a:bodyPr wrap="square" rtlCol="0">
            <a:spAutoFit/>
          </a:bodyPr>
          <a:lstStyle/>
          <a:p>
            <a:r>
              <a:rPr lang="en-US" sz="2800" dirty="0"/>
              <a:t>Petya ransom note and display</a:t>
            </a:r>
          </a:p>
        </p:txBody>
      </p:sp>
    </p:spTree>
    <p:extLst>
      <p:ext uri="{BB962C8B-B14F-4D97-AF65-F5344CB8AC3E}">
        <p14:creationId xmlns:p14="http://schemas.microsoft.com/office/powerpoint/2010/main" val="417389472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Case Studies… </a:t>
            </a:r>
          </a:p>
        </p:txBody>
      </p:sp>
      <p:sp>
        <p:nvSpPr>
          <p:cNvPr id="3" name="Content Placeholder 2"/>
          <p:cNvSpPr>
            <a:spLocks noGrp="1"/>
          </p:cNvSpPr>
          <p:nvPr>
            <p:ph idx="1"/>
          </p:nvPr>
        </p:nvSpPr>
        <p:spPr/>
        <p:txBody>
          <a:bodyPr/>
          <a:lstStyle/>
          <a:p>
            <a:r>
              <a:rPr lang="en-US" sz="2800" dirty="0" err="1"/>
              <a:t>Stuxnet</a:t>
            </a:r>
            <a:r>
              <a:rPr lang="en-US" sz="2800" dirty="0"/>
              <a:t> Virus: </a:t>
            </a:r>
            <a:r>
              <a:rPr lang="en-US" sz="2800" b="0" dirty="0" err="1"/>
              <a:t>Stuxnet</a:t>
            </a:r>
            <a:r>
              <a:rPr lang="en-US" sz="2800" b="0" dirty="0"/>
              <a:t> was a worm that attacked the Iranian nuclear program. It is among the most sophisticated cyber attacks in history. The malware spread via infected Universal Serial Bus devices and targeted data acquisition and supervisory control systems. According to most reports, the attack seriously damaged Iran’s ability to manufacture nuclear weapons.</a:t>
            </a:r>
          </a:p>
        </p:txBody>
      </p:sp>
    </p:spTree>
    <p:extLst>
      <p:ext uri="{BB962C8B-B14F-4D97-AF65-F5344CB8AC3E}">
        <p14:creationId xmlns:p14="http://schemas.microsoft.com/office/powerpoint/2010/main" val="3463526553"/>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Case Studies… </a:t>
            </a:r>
          </a:p>
        </p:txBody>
      </p:sp>
      <p:sp>
        <p:nvSpPr>
          <p:cNvPr id="3" name="Content Placeholder 2"/>
          <p:cNvSpPr>
            <a:spLocks noGrp="1"/>
          </p:cNvSpPr>
          <p:nvPr>
            <p:ph idx="1"/>
          </p:nvPr>
        </p:nvSpPr>
        <p:spPr/>
        <p:txBody>
          <a:bodyPr/>
          <a:lstStyle/>
          <a:p>
            <a:r>
              <a:rPr lang="en-US" sz="2800" dirty="0"/>
              <a:t>Sony Pictures Hack: </a:t>
            </a:r>
            <a:r>
              <a:rPr lang="en-US" sz="2800" b="0" dirty="0"/>
              <a:t>An attack on Sony Pictures followed the release of the film “The Interview”, which presented a negative portrayal of Kim Jong Un. The attack is attributed to North Korean government hackers. The FBI found similarities to previous malware attacks by North Koreans, including code, encryption algorithms, and data deletion mechanisms.</a:t>
            </a:r>
          </a:p>
        </p:txBody>
      </p:sp>
    </p:spTree>
    <p:extLst>
      <p:ext uri="{BB962C8B-B14F-4D97-AF65-F5344CB8AC3E}">
        <p14:creationId xmlns:p14="http://schemas.microsoft.com/office/powerpoint/2010/main" val="366183463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Case Studies… </a:t>
            </a:r>
          </a:p>
        </p:txBody>
      </p:sp>
      <p:sp>
        <p:nvSpPr>
          <p:cNvPr id="3" name="Content Placeholder 2"/>
          <p:cNvSpPr>
            <a:spLocks noGrp="1"/>
          </p:cNvSpPr>
          <p:nvPr>
            <p:ph idx="1"/>
          </p:nvPr>
        </p:nvSpPr>
        <p:spPr/>
        <p:txBody>
          <a:bodyPr/>
          <a:lstStyle/>
          <a:p>
            <a:r>
              <a:rPr lang="en-US" sz="2800" dirty="0"/>
              <a:t>Enemies of Qatar: </a:t>
            </a:r>
            <a:r>
              <a:rPr lang="en-US" sz="2800" b="0" dirty="0"/>
              <a:t>Elliott </a:t>
            </a:r>
            <a:r>
              <a:rPr lang="en-US" sz="2800" b="0" dirty="0" err="1"/>
              <a:t>Broidy</a:t>
            </a:r>
            <a:r>
              <a:rPr lang="en-US" sz="2800" b="0" dirty="0"/>
              <a:t>, an American Republican fundraiser, sued the government of Qatar in 2018, accusing it of stealing and leaking his emails in an attempt to discredit him. The Qataris allegedly saw him as an obstacle to improving their standing in Washington. The brother of the Qatari Emir was alleged to have orchestrated a cyber warfare campaign, along with others in Qatari leadership. 1,200 people were targeted by the same attackers, with many of these being known “enemies of Qatar”, including senior officials from Egypt, Saudi Arabia, the United Arab Emirates, and Bahrain.</a:t>
            </a:r>
          </a:p>
          <a:p>
            <a:endParaRPr lang="en-US" sz="2500" dirty="0"/>
          </a:p>
        </p:txBody>
      </p:sp>
    </p:spTree>
    <p:extLst>
      <p:ext uri="{BB962C8B-B14F-4D97-AF65-F5344CB8AC3E}">
        <p14:creationId xmlns:p14="http://schemas.microsoft.com/office/powerpoint/2010/main" val="271545156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Types/Pillars of Cyber Security…</a:t>
            </a:r>
          </a:p>
        </p:txBody>
      </p:sp>
      <p:sp>
        <p:nvSpPr>
          <p:cNvPr id="3" name="Content Placeholder 2"/>
          <p:cNvSpPr>
            <a:spLocks noGrp="1"/>
          </p:cNvSpPr>
          <p:nvPr>
            <p:ph idx="1"/>
          </p:nvPr>
        </p:nvSpPr>
        <p:spPr>
          <a:xfrm>
            <a:off x="1015999" y="1752600"/>
            <a:ext cx="10605193" cy="4541520"/>
          </a:xfrm>
        </p:spPr>
        <p:txBody>
          <a:bodyPr/>
          <a:lstStyle/>
          <a:p>
            <a:r>
              <a:rPr lang="en-US" sz="2800" dirty="0"/>
              <a:t>Cloud Security</a:t>
            </a:r>
          </a:p>
          <a:p>
            <a:pPr lvl="1"/>
            <a:r>
              <a:rPr lang="en-US" sz="2500" dirty="0"/>
              <a:t>As organizations increasingly adopt cloud computing, securing the cloud becomes a major priority. </a:t>
            </a:r>
          </a:p>
          <a:p>
            <a:pPr lvl="1"/>
            <a:r>
              <a:rPr lang="en-US" sz="2500" dirty="0"/>
              <a:t>Strategies include cyber security solutions, controls, policies, and services that help to protect an organization’s entire cloud deployment (applications, data, infrastructure, etc.) against attack.</a:t>
            </a:r>
          </a:p>
          <a:p>
            <a:pPr lvl="1"/>
            <a:r>
              <a:rPr lang="en-US" sz="2500" dirty="0"/>
              <a:t>While many cloud providers offer security solutions, these are often inadequate to the task of achieving enterprise-grade security in the cloud. </a:t>
            </a:r>
            <a:r>
              <a:rPr lang="en-US" sz="2800" dirty="0"/>
              <a:t> </a:t>
            </a:r>
          </a:p>
        </p:txBody>
      </p:sp>
    </p:spTree>
    <p:extLst>
      <p:ext uri="{BB962C8B-B14F-4D97-AF65-F5344CB8AC3E}">
        <p14:creationId xmlns:p14="http://schemas.microsoft.com/office/powerpoint/2010/main" val="418898638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Types/Pillars of Cyber Security…</a:t>
            </a:r>
          </a:p>
        </p:txBody>
      </p:sp>
      <p:sp>
        <p:nvSpPr>
          <p:cNvPr id="3" name="Content Placeholder 2"/>
          <p:cNvSpPr>
            <a:spLocks noGrp="1"/>
          </p:cNvSpPr>
          <p:nvPr>
            <p:ph idx="1"/>
          </p:nvPr>
        </p:nvSpPr>
        <p:spPr>
          <a:xfrm>
            <a:off x="1015999" y="1752600"/>
            <a:ext cx="10355811" cy="4541520"/>
          </a:xfrm>
        </p:spPr>
        <p:txBody>
          <a:bodyPr/>
          <a:lstStyle/>
          <a:p>
            <a:r>
              <a:rPr lang="en-US" sz="2800" dirty="0"/>
              <a:t>Endpoint Security</a:t>
            </a:r>
          </a:p>
          <a:p>
            <a:pPr lvl="1"/>
            <a:r>
              <a:rPr lang="en-US" sz="2500" dirty="0"/>
              <a:t>Companies can secure end-user devices such as desktops and laptops with data and network security controls, advanced threat prevention such as anti-phishing and anti-ransomware, and technologies that provide forensics such as endpoint detection and response (EDR) solutions.</a:t>
            </a:r>
          </a:p>
        </p:txBody>
      </p:sp>
    </p:spTree>
    <p:extLst>
      <p:ext uri="{BB962C8B-B14F-4D97-AF65-F5344CB8AC3E}">
        <p14:creationId xmlns:p14="http://schemas.microsoft.com/office/powerpoint/2010/main" val="339688222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Types/Pillars of Cyber Security…</a:t>
            </a:r>
          </a:p>
        </p:txBody>
      </p:sp>
      <p:sp>
        <p:nvSpPr>
          <p:cNvPr id="3" name="Content Placeholder 2"/>
          <p:cNvSpPr>
            <a:spLocks noGrp="1"/>
          </p:cNvSpPr>
          <p:nvPr>
            <p:ph idx="1"/>
          </p:nvPr>
        </p:nvSpPr>
        <p:spPr>
          <a:xfrm>
            <a:off x="1016000" y="1752600"/>
            <a:ext cx="10006676" cy="4541520"/>
          </a:xfrm>
        </p:spPr>
        <p:txBody>
          <a:bodyPr/>
          <a:lstStyle/>
          <a:p>
            <a:r>
              <a:rPr lang="en-US" sz="2800" dirty="0"/>
              <a:t>Mobile Security</a:t>
            </a:r>
          </a:p>
          <a:p>
            <a:pPr lvl="1"/>
            <a:r>
              <a:rPr lang="en-US" sz="2500" dirty="0"/>
              <a:t>Mobile devices such as tablets and smartphones have access to corporate data, exposing businesses to threats from malicious apps, zero-day, phishing, and IM (Instant Messaging) attacks. </a:t>
            </a:r>
          </a:p>
          <a:p>
            <a:pPr lvl="1"/>
            <a:r>
              <a:rPr lang="en-US" sz="2500" dirty="0"/>
              <a:t>Mobile security prevents these attacks and secures the OS and devices from rooting and jailbreaking. </a:t>
            </a:r>
          </a:p>
          <a:p>
            <a:pPr lvl="1"/>
            <a:r>
              <a:rPr lang="en-US" sz="2500" dirty="0"/>
              <a:t>Mobile Device Management (MDM) solution enables enterprises to ensure only compliant mobile devices have access to corporate assets.</a:t>
            </a:r>
          </a:p>
        </p:txBody>
      </p:sp>
    </p:spTree>
    <p:extLst>
      <p:ext uri="{BB962C8B-B14F-4D97-AF65-F5344CB8AC3E}">
        <p14:creationId xmlns:p14="http://schemas.microsoft.com/office/powerpoint/2010/main" val="69657557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Types/Pillars of Cyber Security…</a:t>
            </a:r>
          </a:p>
        </p:txBody>
      </p:sp>
      <p:sp>
        <p:nvSpPr>
          <p:cNvPr id="3" name="Content Placeholder 2"/>
          <p:cNvSpPr>
            <a:spLocks noGrp="1"/>
          </p:cNvSpPr>
          <p:nvPr>
            <p:ph idx="1"/>
          </p:nvPr>
        </p:nvSpPr>
        <p:spPr>
          <a:xfrm>
            <a:off x="1015999" y="1752600"/>
            <a:ext cx="10172931" cy="4541520"/>
          </a:xfrm>
        </p:spPr>
        <p:txBody>
          <a:bodyPr/>
          <a:lstStyle/>
          <a:p>
            <a:r>
              <a:rPr lang="en-US" sz="2800" dirty="0" err="1"/>
              <a:t>IoT</a:t>
            </a:r>
            <a:r>
              <a:rPr lang="en-US" sz="2800" dirty="0"/>
              <a:t> Security</a:t>
            </a:r>
          </a:p>
          <a:p>
            <a:pPr lvl="1"/>
            <a:r>
              <a:rPr lang="en-US" sz="2500" dirty="0"/>
              <a:t>While using Internet of Things (</a:t>
            </a:r>
            <a:r>
              <a:rPr lang="en-US" sz="2500" dirty="0" err="1"/>
              <a:t>IoT</a:t>
            </a:r>
            <a:r>
              <a:rPr lang="en-US" sz="2500" dirty="0"/>
              <a:t>) devices certainly delivers productivity benefits, it also exposes organizations to new cyber threats. </a:t>
            </a:r>
          </a:p>
          <a:p>
            <a:pPr lvl="1"/>
            <a:r>
              <a:rPr lang="en-US" sz="2500" dirty="0"/>
              <a:t>Threat actors seek out vulnerable devices connected to the Internet as a pathway into a corporate network or for another bot in a global bot network.</a:t>
            </a:r>
          </a:p>
          <a:p>
            <a:pPr lvl="1"/>
            <a:r>
              <a:rPr lang="en-US" sz="2500" dirty="0" err="1"/>
              <a:t>IoT</a:t>
            </a:r>
            <a:r>
              <a:rPr lang="en-US" sz="2500" dirty="0"/>
              <a:t> security protects these devices with discovery and classification of the connected devices, auto-segmentation to control network activities, and using IPS as a virtual patch to prevent exploits against vulnerable </a:t>
            </a:r>
            <a:r>
              <a:rPr lang="en-US" sz="2500" dirty="0" err="1"/>
              <a:t>IoT</a:t>
            </a:r>
            <a:r>
              <a:rPr lang="en-US" sz="2500" dirty="0"/>
              <a:t> devices. </a:t>
            </a:r>
            <a:r>
              <a:rPr lang="en-US" sz="2800" dirty="0"/>
              <a:t> </a:t>
            </a:r>
          </a:p>
        </p:txBody>
      </p:sp>
    </p:spTree>
    <p:extLst>
      <p:ext uri="{BB962C8B-B14F-4D97-AF65-F5344CB8AC3E}">
        <p14:creationId xmlns:p14="http://schemas.microsoft.com/office/powerpoint/2010/main" val="279188721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Types/Pillars of Cyber Security…</a:t>
            </a:r>
          </a:p>
        </p:txBody>
      </p:sp>
      <p:sp>
        <p:nvSpPr>
          <p:cNvPr id="3" name="Content Placeholder 2"/>
          <p:cNvSpPr>
            <a:spLocks noGrp="1"/>
          </p:cNvSpPr>
          <p:nvPr>
            <p:ph idx="1"/>
          </p:nvPr>
        </p:nvSpPr>
        <p:spPr>
          <a:xfrm>
            <a:off x="1015999" y="1752600"/>
            <a:ext cx="10355811" cy="4541520"/>
          </a:xfrm>
        </p:spPr>
        <p:txBody>
          <a:bodyPr/>
          <a:lstStyle/>
          <a:p>
            <a:r>
              <a:rPr lang="en-US" sz="2800" dirty="0"/>
              <a:t>Application Security</a:t>
            </a:r>
          </a:p>
          <a:p>
            <a:pPr lvl="1"/>
            <a:r>
              <a:rPr lang="en-US" sz="2500" dirty="0"/>
              <a:t>Web applications are targets for threat actors. </a:t>
            </a:r>
          </a:p>
          <a:p>
            <a:pPr lvl="1"/>
            <a:r>
              <a:rPr lang="en-US" sz="2500" dirty="0"/>
              <a:t>Threats to critical web application security flaws include SQL injection, broken authentication, misconfiguration, and cross-site scripting etc.</a:t>
            </a:r>
          </a:p>
          <a:p>
            <a:pPr lvl="1"/>
            <a:r>
              <a:rPr lang="en-US" sz="2500" dirty="0"/>
              <a:t>With application security, these threats and attacks can be stopped. </a:t>
            </a:r>
          </a:p>
          <a:p>
            <a:pPr lvl="1"/>
            <a:r>
              <a:rPr lang="en-US" sz="2500" dirty="0"/>
              <a:t>Application security also prevents bot attacks and stops any malicious interaction with applications and APIs. </a:t>
            </a:r>
            <a:r>
              <a:rPr lang="en-US" sz="2800" dirty="0"/>
              <a:t> </a:t>
            </a:r>
          </a:p>
        </p:txBody>
      </p:sp>
    </p:spTree>
    <p:extLst>
      <p:ext uri="{BB962C8B-B14F-4D97-AF65-F5344CB8AC3E}">
        <p14:creationId xmlns:p14="http://schemas.microsoft.com/office/powerpoint/2010/main" val="3933652106"/>
      </p:ext>
    </p:extLst>
  </p:cSld>
  <p:clrMapOvr>
    <a:masterClrMapping/>
  </p:clrMapOvr>
  <p:transition spd="slow"/>
</p:sld>
</file>

<file path=ppt/theme/theme1.xml><?xml version="1.0" encoding="utf-8"?>
<a:theme xmlns:a="http://schemas.openxmlformats.org/drawingml/2006/main" name="Theme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hapter 3 teaching vers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hapter 3 teaching 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apter 3 teaching 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apter 3 teaching 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apter 3 teaching 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apter 3 teaching 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apter 3 teaching 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apter 3 teaching 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3331C4E4-7656-492A-8A3B-54E74B1FDB6D}" vid="{851B3941-2BF4-486B-A2FA-B5BFF3C47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13507</TotalTime>
  <Words>3365</Words>
  <Application>Microsoft Office PowerPoint</Application>
  <PresentationFormat>Widescreen</PresentationFormat>
  <Paragraphs>206</Paragraphs>
  <Slides>47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Times New Roman</vt:lpstr>
      <vt:lpstr>Wingdings</vt:lpstr>
      <vt:lpstr>Theme1</vt:lpstr>
      <vt:lpstr>CYBER SECURITY</vt:lpstr>
      <vt:lpstr>To Cover</vt:lpstr>
      <vt:lpstr>Cyber security</vt:lpstr>
      <vt:lpstr>Types/Pillars of Cyber Security</vt:lpstr>
      <vt:lpstr>Types/Pillars of Cyber Security…</vt:lpstr>
      <vt:lpstr>Types/Pillars of Cyber Security…</vt:lpstr>
      <vt:lpstr>Types/Pillars of Cyber Security…</vt:lpstr>
      <vt:lpstr>Types/Pillars of Cyber Security…</vt:lpstr>
      <vt:lpstr>Types/Pillars of Cyber Security…</vt:lpstr>
      <vt:lpstr>Types/Pillars of Cyber Security…</vt:lpstr>
      <vt:lpstr>  Terminologies </vt:lpstr>
      <vt:lpstr>Terminologies…</vt:lpstr>
      <vt:lpstr>Terminologies….</vt:lpstr>
      <vt:lpstr>Terminologies….</vt:lpstr>
      <vt:lpstr>Terminologies….</vt:lpstr>
      <vt:lpstr>Terminologies….</vt:lpstr>
      <vt:lpstr>Terminologies….</vt:lpstr>
      <vt:lpstr>Types of Cyber attackers</vt:lpstr>
      <vt:lpstr>Types of Cyber attackers…</vt:lpstr>
      <vt:lpstr>Types of Cyber attackers…</vt:lpstr>
      <vt:lpstr>Types of Cyber attackers…</vt:lpstr>
      <vt:lpstr>Types of Cyber attackers…</vt:lpstr>
      <vt:lpstr>Types of Cyber attackers…</vt:lpstr>
      <vt:lpstr>Types of Cyber attackers…</vt:lpstr>
      <vt:lpstr>How to deceive Cyber Attackers</vt:lpstr>
      <vt:lpstr>Cyber security increasing threat landscape</vt:lpstr>
      <vt:lpstr>Evolution of Cyber Attacks</vt:lpstr>
      <vt:lpstr>Cyber security increasing threat landscape</vt:lpstr>
      <vt:lpstr>Cyber security increasing threat landscape</vt:lpstr>
      <vt:lpstr>Cyber security increasing threat landscape</vt:lpstr>
      <vt:lpstr>Cyber security increasing threat landscape</vt:lpstr>
      <vt:lpstr>Cyber warfare</vt:lpstr>
      <vt:lpstr>Types of Cyber warfare</vt:lpstr>
      <vt:lpstr>Types of Cyber warfare…</vt:lpstr>
      <vt:lpstr>Types of Cyber warfare…</vt:lpstr>
      <vt:lpstr>Types of Cyber warfare…</vt:lpstr>
      <vt:lpstr>Cyber terrorism</vt:lpstr>
      <vt:lpstr>Critical IT and National Critical Infrastructure</vt:lpstr>
      <vt:lpstr>National Critical Infrastructure</vt:lpstr>
      <vt:lpstr>Critical Infrastructure Protection Process</vt:lpstr>
      <vt:lpstr>Critical IT and National Critical Infrastructure</vt:lpstr>
      <vt:lpstr>Cyber Resilience</vt:lpstr>
      <vt:lpstr>Case studies of Cyber warfare</vt:lpstr>
      <vt:lpstr>PowerPoint Presentation</vt:lpstr>
      <vt:lpstr>Case Studies… </vt:lpstr>
      <vt:lpstr>Case Studies… </vt:lpstr>
      <vt:lpstr>Case Studies…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dc:title>
  <dc:creator>hp i5</dc:creator>
  <cp:lastModifiedBy>Samali Mlay</cp:lastModifiedBy>
  <cp:revision>79</cp:revision>
  <dcterms:created xsi:type="dcterms:W3CDTF">2023-03-01T07:38:27Z</dcterms:created>
  <dcterms:modified xsi:type="dcterms:W3CDTF">2025-08-16T04:28:10Z</dcterms:modified>
</cp:coreProperties>
</file>