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304" r:id="rId6"/>
    <p:sldId id="332" r:id="rId7"/>
    <p:sldId id="305" r:id="rId8"/>
    <p:sldId id="306" r:id="rId9"/>
    <p:sldId id="307" r:id="rId10"/>
    <p:sldId id="329" r:id="rId11"/>
    <p:sldId id="331" r:id="rId12"/>
    <p:sldId id="308" r:id="rId13"/>
    <p:sldId id="333" r:id="rId14"/>
    <p:sldId id="317" r:id="rId15"/>
    <p:sldId id="310" r:id="rId16"/>
    <p:sldId id="335" r:id="rId17"/>
    <p:sldId id="318" r:id="rId18"/>
    <p:sldId id="312" r:id="rId19"/>
    <p:sldId id="319" r:id="rId20"/>
    <p:sldId id="313" r:id="rId21"/>
    <p:sldId id="336" r:id="rId22"/>
    <p:sldId id="314" r:id="rId23"/>
    <p:sldId id="315" r:id="rId24"/>
    <p:sldId id="337" r:id="rId25"/>
    <p:sldId id="320" r:id="rId26"/>
    <p:sldId id="328" r:id="rId27"/>
    <p:sldId id="338" r:id="rId28"/>
    <p:sldId id="322" r:id="rId29"/>
    <p:sldId id="321" r:id="rId30"/>
    <p:sldId id="323" r:id="rId31"/>
    <p:sldId id="327" r:id="rId32"/>
    <p:sldId id="316" r:id="rId33"/>
    <p:sldId id="324" r:id="rId34"/>
    <p:sldId id="325" r:id="rId35"/>
    <p:sldId id="326" r:id="rId36"/>
    <p:sldId id="330" r:id="rId37"/>
    <p:sldId id="26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101" autoAdjust="0"/>
  </p:normalViewPr>
  <p:slideViewPr>
    <p:cSldViewPr snapToGrid="0" showGuides="1">
      <p:cViewPr varScale="1">
        <p:scale>
          <a:sx n="56" d="100"/>
          <a:sy n="56" d="100"/>
        </p:scale>
        <p:origin x="12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2/20/2026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2/20/2026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40327" y="2346215"/>
            <a:ext cx="7913560" cy="2165570"/>
          </a:xfrm>
        </p:spPr>
        <p:txBody>
          <a:bodyPr anchor="ctr">
            <a:noAutofit/>
          </a:bodyPr>
          <a:lstStyle/>
          <a:p>
            <a:pPr algn="ctr"/>
            <a:r>
              <a:rPr lang="en-US" sz="8800" b="1" cap="none" dirty="0"/>
              <a:t>Network Administration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09438" y="4781608"/>
            <a:ext cx="5734050" cy="95556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Topic 6</a:t>
            </a:r>
          </a:p>
        </p:txBody>
      </p:sp>
      <p:pic>
        <p:nvPicPr>
          <p:cNvPr id="6146" name="Picture 2" descr="What is Network Monitoring? | Develop Network System Monitor">
            <a:extLst>
              <a:ext uri="{FF2B5EF4-FFF2-40B4-BE49-F238E27FC236}">
                <a16:creationId xmlns:a16="http://schemas.microsoft.com/office/drawing/2014/main" id="{A3132AC4-8109-8DBE-6A13-2513A347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89" y="1872890"/>
            <a:ext cx="3847381" cy="337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ntroduction to Network Fault Management |">
            <a:extLst>
              <a:ext uri="{FF2B5EF4-FFF2-40B4-BE49-F238E27FC236}">
                <a16:creationId xmlns:a16="http://schemas.microsoft.com/office/drawing/2014/main" id="{17EF525D-581E-1053-00BC-ECCCCFBC4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91" y="724619"/>
            <a:ext cx="10282687" cy="536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37EF-DD25-8043-BB01-C59D918C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Activities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E469-EACD-F7B8-201C-66E259F16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00200"/>
            <a:ext cx="10447020" cy="4830580"/>
          </a:xfrm>
        </p:spPr>
        <p:txBody>
          <a:bodyPr>
            <a:normAutofit lnSpcReduction="10000"/>
          </a:bodyPr>
          <a:lstStyle/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Continuously observing network devices and links for signs of failure before they affect users.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Alerting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Notifying administrators of detected faults through alarms or notifications.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Diagnostics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Identifying the root cause of faults using diagnostic tools and logs.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Implementing fixes to restore normal operation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96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58CB-B87D-E3A5-A443-D497D0B6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Configuration Management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B427E-ABA9-0CAD-0D95-8E3E60601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85900"/>
            <a:ext cx="10736580" cy="4960620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5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process of managing network device configurations and settings.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5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Configuration management tools (e.g., Ansible, Puppet), version control systems (e.g., Git).</a:t>
            </a:r>
          </a:p>
        </p:txBody>
      </p:sp>
    </p:spTree>
    <p:extLst>
      <p:ext uri="{BB962C8B-B14F-4D97-AF65-F5344CB8AC3E}">
        <p14:creationId xmlns:p14="http://schemas.microsoft.com/office/powerpoint/2010/main" val="27251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figuration Management In Network Security | Softwareg.com.au">
            <a:extLst>
              <a:ext uri="{FF2B5EF4-FFF2-40B4-BE49-F238E27FC236}">
                <a16:creationId xmlns:a16="http://schemas.microsoft.com/office/drawing/2014/main" id="{F9B69138-8352-98B1-86B4-923C5C5E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8" y="161745"/>
            <a:ext cx="11490385" cy="65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C1E48-D00D-B4F9-0F91-B860B509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Activities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6E615-0F4A-26CA-B8A0-7B0D83274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00200"/>
            <a:ext cx="11041380" cy="4572000"/>
          </a:xfrm>
        </p:spPr>
        <p:txBody>
          <a:bodyPr>
            <a:normAutofit lnSpcReduction="10000"/>
          </a:bodyPr>
          <a:lstStyle/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Inventory Management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Maintaining an up-to-date inventory of network devices and their configurations.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Backup and Restoration: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Keeping backups of network configurations for quick recovery in case of failure.</a:t>
            </a:r>
            <a:endParaRPr lang="en-US" sz="3600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 Management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Documenting and approving configuration changes to avoid conflicts.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Version Control: </a:t>
            </a:r>
            <a:r>
              <a:rPr lang="en-US" sz="360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Ensuring all network devices are running the correct firmware and software versions</a:t>
            </a: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0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A50A-B7F6-E1C5-B084-0411A023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0" dirty="0">
                <a:solidFill>
                  <a:srgbClr val="404040"/>
                </a:solidFill>
                <a:effectLst/>
                <a:latin typeface="Inter"/>
              </a:rPr>
              <a:t>3. Accounting Management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26C6F-1F4E-1D98-A7CA-AA11841A0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72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7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process of tracking and managing network resource usage and cost allocation by tracking network consumption.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7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Administration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7200" b="1" i="0" dirty="0">
                <a:solidFill>
                  <a:srgbClr val="404040"/>
                </a:solidFill>
                <a:effectLst/>
                <a:latin typeface="Inter"/>
              </a:rPr>
              <a:t>Tools</a:t>
            </a:r>
            <a:r>
              <a:rPr lang="en-US" sz="7200" b="0" i="0" dirty="0">
                <a:solidFill>
                  <a:srgbClr val="404040"/>
                </a:solidFill>
                <a:effectLst/>
                <a:latin typeface="Inter"/>
              </a:rPr>
              <a:t>: Network accounting tools (e.g., PRTG, Cacti), billing systems.</a:t>
            </a:r>
            <a:endParaRPr lang="en-US" sz="7200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5BB4-6006-D524-FBB4-F94B30BB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Activities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61A1E-04CF-496D-2D37-C29F2581C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10812780" cy="4572000"/>
          </a:xfrm>
        </p:spPr>
        <p:txBody>
          <a:bodyPr>
            <a:normAutofit fontScale="92500" lnSpcReduction="20000"/>
          </a:bodyPr>
          <a:lstStyle/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Usage Monitoring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Tracking the usage of network resources (e.g., bandwidth, data).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Billing and Cost Allocation: </a:t>
            </a:r>
            <a:r>
              <a:rPr lang="en-US" sz="400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Assigning network costs to users or departments,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especially in service provider networks.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User Authentication and Access Control: 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authentication mechanisms (e.g., RADIUS, TACACS+) to manage user access.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Quota Enforcement: </a:t>
            </a:r>
            <a:r>
              <a:rPr lang="en-US" sz="400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Limiting data usage for different users or applications.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3CE5-23F5-03A4-A0D7-ED932039A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i="0" dirty="0">
                <a:solidFill>
                  <a:srgbClr val="404040"/>
                </a:solidFill>
                <a:effectLst/>
                <a:latin typeface="Inter"/>
              </a:rPr>
              <a:t>4. Performance Management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830D-448B-ABBD-9FD3-65EDB29F0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Definition</a:t>
            </a:r>
            <a:r>
              <a:rPr lang="en-US" sz="6000" b="0" i="0" dirty="0">
                <a:solidFill>
                  <a:srgbClr val="404040"/>
                </a:solidFill>
                <a:effectLst/>
                <a:latin typeface="Inter"/>
              </a:rPr>
              <a:t>: The process of monitoring and improving network efficiency and responsiveness.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Tools</a:t>
            </a:r>
            <a:r>
              <a:rPr lang="en-US" sz="6000" b="0" i="0" dirty="0">
                <a:solidFill>
                  <a:srgbClr val="404040"/>
                </a:solidFill>
                <a:effectLst/>
                <a:latin typeface="Inter"/>
              </a:rPr>
              <a:t>: Performance monitoring tools (e.g., Wireshark, Zabbix), network analyzers.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237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Identify Network Problems &amp; Diagnose Network Issues - Obkio">
            <a:extLst>
              <a:ext uri="{FF2B5EF4-FFF2-40B4-BE49-F238E27FC236}">
                <a16:creationId xmlns:a16="http://schemas.microsoft.com/office/drawing/2014/main" id="{49F8E796-AC86-C0C2-57C1-246FE6856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7" y="310551"/>
            <a:ext cx="11654903" cy="611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E12F-5279-87E8-1736-61A83742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Inter"/>
              </a:rPr>
              <a:t>Key Activities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3788D-02F7-0BE3-B023-69809747C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1600200"/>
            <a:ext cx="10469880" cy="4572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5400" b="1" dirty="0"/>
              <a:t>Bandwidth Monitoring:</a:t>
            </a:r>
            <a:r>
              <a:rPr lang="en-US" sz="5400" dirty="0"/>
              <a:t> Tracking data flow and network congestion.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5400" b="1" dirty="0"/>
              <a:t>Latency and Jitter Analysis:</a:t>
            </a:r>
            <a:r>
              <a:rPr lang="en-US" sz="5400" dirty="0"/>
              <a:t> Ensuring optimal response times for applications like VoIP and video streaming.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5400" b="1" dirty="0"/>
              <a:t>Traffic Analysis:</a:t>
            </a:r>
            <a:r>
              <a:rPr lang="en-US" sz="5400" dirty="0"/>
              <a:t> Using tools like NetFlow to understand data patterns.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5400" b="1" dirty="0"/>
              <a:t>Quality of Service (QoS):</a:t>
            </a:r>
            <a:r>
              <a:rPr lang="en-US" sz="5400" dirty="0"/>
              <a:t> Prioritizing traffic for critical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0277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7383-5617-1225-0C83-9E100ED1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Inter"/>
              </a:rPr>
              <a:t>Network Management</a:t>
            </a:r>
            <a:r>
              <a:rPr lang="en-US" sz="8000" b="0" i="0" dirty="0">
                <a:solidFill>
                  <a:srgbClr val="404040"/>
                </a:solidFill>
                <a:effectLst/>
                <a:latin typeface="Inter"/>
              </a:rPr>
              <a:t> 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CF77-533F-E815-0D98-F63711B97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Inter"/>
              </a:rPr>
              <a:t>Network Management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Inter"/>
              </a:rPr>
              <a:t> 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refers to the process of administering, monitoring, maintaining, and optimizing a computer network to ensure its smooth operation, performance, security, and reliability.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It involves a set of activities, tools, and protocols designed to manage network resources, troubleshoot issues, and ensure that the network meets the needs of its users and the organization.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2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2F86-D0FD-CA37-0B09-2A5430F8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Inter"/>
              </a:rPr>
              <a:t>5. Security Management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8816D-B474-DE75-595C-5A5DD3F4E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b="1" i="0" dirty="0">
                <a:solidFill>
                  <a:srgbClr val="404040"/>
                </a:solidFill>
                <a:effectLst/>
                <a:latin typeface="Inter"/>
              </a:rPr>
              <a:t>Definition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Inter"/>
              </a:rPr>
              <a:t>: The process of protecting the network from security threats and vulnerabilities (</a:t>
            </a:r>
            <a:r>
              <a:rPr lang="en-US" sz="4000" dirty="0"/>
              <a:t>protects network assets from cyber threats and unauthorized access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Inter"/>
              </a:rPr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Tools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: Security information and event management (SIEM) tools (e.g., Splunk, IBM </a:t>
            </a:r>
            <a:r>
              <a:rPr lang="en-US" sz="4000" b="0" i="0" dirty="0" err="1">
                <a:solidFill>
                  <a:srgbClr val="404040"/>
                </a:solidFill>
                <a:effectLst/>
                <a:latin typeface="Inter"/>
              </a:rPr>
              <a:t>QRadar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), firewalls, intrusion detection/prevention systems (IDS/IPS).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109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twork Security Cyber-Security And Performance Management Solutions |  Softwareg.com.au">
            <a:extLst>
              <a:ext uri="{FF2B5EF4-FFF2-40B4-BE49-F238E27FC236}">
                <a16:creationId xmlns:a16="http://schemas.microsoft.com/office/drawing/2014/main" id="{FDA856B9-19BB-5188-38BC-8F24D7B1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7" y="0"/>
            <a:ext cx="11628407" cy="66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5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CB59-672D-1FEF-8FBF-DD2BC9BE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Inter"/>
              </a:rPr>
              <a:t>Key Activities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BCD68-F570-41DF-176C-963FF4A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1600200"/>
            <a:ext cx="11315700" cy="4846320"/>
          </a:xfrm>
        </p:spPr>
        <p:txBody>
          <a:bodyPr>
            <a:noAutofit/>
          </a:bodyPr>
          <a:lstStyle/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Access Control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Implementing authentication and authorization mechanisms to restrict access.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Encryption and VPNs: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Securing data transmissions.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Threat Detection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Identifying and mitigating security threats (e.g., malware, intrusions).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Policy Enforcement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Ensuring compliance with security policies and regulations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ISO 27001 and GDPR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Incident Response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Responding to and recovering from security incidents.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7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EB20D-628A-32D5-0B89-7F9B8D24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Challenges in Managing Networks</a:t>
            </a:r>
          </a:p>
        </p:txBody>
      </p:sp>
    </p:spTree>
    <p:extLst>
      <p:ext uri="{BB962C8B-B14F-4D97-AF65-F5344CB8AC3E}">
        <p14:creationId xmlns:p14="http://schemas.microsoft.com/office/powerpoint/2010/main" val="29023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etwork Management | The Complete Guide | Prelude Services">
            <a:extLst>
              <a:ext uri="{FF2B5EF4-FFF2-40B4-BE49-F238E27FC236}">
                <a16:creationId xmlns:a16="http://schemas.microsoft.com/office/drawing/2014/main" id="{80AF59CA-D95B-D309-329F-2FE70F1AD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1" y="258791"/>
            <a:ext cx="11197087" cy="62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26B4-A87A-0172-5ED4-B329CE9A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tabLst/>
              <a:defRPr/>
            </a:pPr>
            <a:r>
              <a:rPr lang="en-US" sz="8000" b="1" dirty="0">
                <a:solidFill>
                  <a:srgbClr val="404040"/>
                </a:solidFill>
                <a:latin typeface="Inter"/>
                <a:ea typeface="+mn-ea"/>
                <a:cs typeface="+mn-cs"/>
              </a:rPr>
              <a:t>1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 Security Threats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61841-90A8-741F-EA44-32827F088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0" dirty="0">
                <a:solidFill>
                  <a:srgbClr val="404040"/>
                </a:solidFill>
                <a:effectLst/>
                <a:latin typeface="Inter"/>
              </a:rPr>
              <a:t>Cyberattacks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Inter"/>
              </a:rPr>
              <a:t>: Networks are constantly under threat from malware, ransomware, phishing, inside threats and other cyberattacks that require constant vigilance.</a:t>
            </a:r>
          </a:p>
          <a:p>
            <a:pPr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Inter"/>
              </a:rPr>
              <a:t>Data Breaches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Inter"/>
              </a:rPr>
              <a:t>: Protecting sensitive data from unauthorized access and breaches.</a:t>
            </a:r>
          </a:p>
          <a:p>
            <a:pPr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Inter"/>
              </a:rPr>
              <a:t>Compliance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Inter"/>
              </a:rPr>
              <a:t>: Ensuring compliance with regulatory requirements and industry standards.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09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EF5B-8A6E-A614-92BD-EF69E9E4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8000" b="1" dirty="0">
                <a:solidFill>
                  <a:srgbClr val="404040"/>
                </a:solidFill>
                <a:latin typeface="Inter"/>
              </a:rPr>
              <a:t>2</a:t>
            </a:r>
            <a:r>
              <a:rPr lang="en-US" sz="8000" b="1" i="0" dirty="0">
                <a:solidFill>
                  <a:srgbClr val="404040"/>
                </a:solidFill>
                <a:effectLst/>
                <a:latin typeface="Inter"/>
              </a:rPr>
              <a:t>.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33890-A98B-2B42-8364-1F6616B0B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Diverse Technologies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: Networks often consist of a mix of legacy and modern technologies, making management complex.</a:t>
            </a:r>
          </a:p>
          <a:p>
            <a:pPr algn="l">
              <a:spcBef>
                <a:spcPts val="300"/>
              </a:spcBef>
            </a:pPr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Scalability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: As networks grow, managing a large number of devices and connections becomes challenging.</a:t>
            </a:r>
          </a:p>
          <a:p>
            <a:pPr algn="l">
              <a:spcBef>
                <a:spcPts val="300"/>
              </a:spcBef>
            </a:pPr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Integration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: Ensuring seamless integration between different network components and systems.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67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DCBD-0B19-625C-0F12-E569D2D9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Inter"/>
              </a:rPr>
              <a:t>3. Performance Issues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082FC-2724-98F5-A7CA-A16C45F3D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Bandwidth Management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: Ensuring sufficient bandwidth for all users and applications.</a:t>
            </a:r>
          </a:p>
          <a:p>
            <a:pPr algn="l">
              <a:spcBef>
                <a:spcPts val="300"/>
              </a:spcBef>
            </a:pPr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Latency and Jitter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: Minimizing delays and variations in packet delivery, especially for real-time applications (e.g., VoIP, video conferencing).</a:t>
            </a:r>
          </a:p>
          <a:p>
            <a:pPr algn="l">
              <a:spcBef>
                <a:spcPts val="300"/>
              </a:spcBef>
            </a:pPr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Congestion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: Managing network congestion to prevent performance degradation.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21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F81E-94F3-25FF-5118-0DC7008A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4. Fault Detection and Resolution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6A2EF-C0AF-244D-7053-0D550417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4800" b="1" i="0" dirty="0">
                <a:solidFill>
                  <a:srgbClr val="404040"/>
                </a:solidFill>
                <a:effectLst/>
                <a:latin typeface="Inter"/>
              </a:rPr>
              <a:t>Proactive Monitoring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Inter"/>
              </a:rPr>
              <a:t>: Detecting faults before they impact network performance.</a:t>
            </a:r>
          </a:p>
          <a:p>
            <a:pPr algn="l">
              <a:spcBef>
                <a:spcPts val="300"/>
              </a:spcBef>
            </a:pPr>
            <a:r>
              <a:rPr lang="en-US" sz="4800" b="1" i="0" dirty="0">
                <a:solidFill>
                  <a:srgbClr val="404040"/>
                </a:solidFill>
                <a:effectLst/>
                <a:latin typeface="Inter"/>
              </a:rPr>
              <a:t>Root Cause Analysis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Inter"/>
              </a:rPr>
              <a:t>: Identifying the underlying cause of network issues.</a:t>
            </a:r>
          </a:p>
          <a:p>
            <a:pPr algn="l">
              <a:spcBef>
                <a:spcPts val="300"/>
              </a:spcBef>
            </a:pPr>
            <a:r>
              <a:rPr lang="en-US" sz="4800" b="1" i="0" dirty="0">
                <a:solidFill>
                  <a:srgbClr val="404040"/>
                </a:solidFill>
                <a:effectLst/>
                <a:latin typeface="Inter"/>
              </a:rPr>
              <a:t>Rapid Resolution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Inter"/>
              </a:rPr>
              <a:t>: Implementing fixes quickly to minimize downtime.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678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E9B1-FE69-72F9-CA89-BA07EA1F7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Inter"/>
              </a:rPr>
              <a:t>5. Resource Management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ABE2-040E-007A-DFC5-28E255E0E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404040"/>
                </a:solidFill>
                <a:effectLst/>
                <a:latin typeface="Inter"/>
              </a:rPr>
              <a:t>Optimization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Inter"/>
              </a:rPr>
              <a:t>: Efficiently utilizing network resources to avoid waste.</a:t>
            </a:r>
          </a:p>
          <a:p>
            <a:pPr algn="l">
              <a:spcBef>
                <a:spcPts val="300"/>
              </a:spcBef>
            </a:pPr>
            <a:r>
              <a:rPr lang="en-US" sz="4400" b="1" i="0" dirty="0">
                <a:solidFill>
                  <a:srgbClr val="404040"/>
                </a:solidFill>
                <a:effectLst/>
                <a:latin typeface="Inter"/>
              </a:rPr>
              <a:t>Capacity Planning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Inter"/>
              </a:rPr>
              <a:t>: Predicting future resource needs and planning accordingly.</a:t>
            </a:r>
          </a:p>
          <a:p>
            <a:pPr algn="l">
              <a:spcBef>
                <a:spcPts val="300"/>
              </a:spcBef>
            </a:pPr>
            <a:r>
              <a:rPr lang="en-US" sz="4400" b="1" i="0" dirty="0">
                <a:solidFill>
                  <a:srgbClr val="404040"/>
                </a:solidFill>
                <a:effectLst/>
                <a:latin typeface="Inter"/>
              </a:rPr>
              <a:t>Cost Control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Inter"/>
              </a:rPr>
              <a:t>: Managing costs associated with network infrastructure and operations.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171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a Network Monitoring System?">
            <a:extLst>
              <a:ext uri="{FF2B5EF4-FFF2-40B4-BE49-F238E27FC236}">
                <a16:creationId xmlns:a16="http://schemas.microsoft.com/office/drawing/2014/main" id="{2823388A-EA6F-FDC7-0F5F-1DDC06C8A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" y="189781"/>
            <a:ext cx="11697419" cy="64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3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D435-8CE6-83C8-B3E2-C08DDA91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Inter"/>
              </a:rPr>
              <a:t>6. Human Factors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B2CA6-2B0F-952C-E5EA-84DFFC253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4400" b="1" i="0" dirty="0">
                <a:solidFill>
                  <a:srgbClr val="404040"/>
                </a:solidFill>
                <a:effectLst/>
                <a:latin typeface="Inter"/>
              </a:rPr>
              <a:t>Skill Gaps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Inter"/>
              </a:rPr>
              <a:t>: Ensuring network administrators have the necessary skills and knowledge.</a:t>
            </a:r>
          </a:p>
          <a:p>
            <a:pPr algn="l">
              <a:spcBef>
                <a:spcPts val="300"/>
              </a:spcBef>
            </a:pPr>
            <a:r>
              <a:rPr lang="en-US" sz="4400" b="1" i="0" dirty="0">
                <a:solidFill>
                  <a:srgbClr val="404040"/>
                </a:solidFill>
                <a:effectLst/>
                <a:latin typeface="Inter"/>
              </a:rPr>
              <a:t>Human Error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Inter"/>
              </a:rPr>
              <a:t>: Minimizing errors caused by misconfigurations or oversight.</a:t>
            </a:r>
          </a:p>
          <a:p>
            <a:pPr algn="l">
              <a:spcBef>
                <a:spcPts val="300"/>
              </a:spcBef>
            </a:pPr>
            <a:r>
              <a:rPr lang="en-US" sz="4400" b="1" i="0" dirty="0">
                <a:solidFill>
                  <a:srgbClr val="404040"/>
                </a:solidFill>
                <a:effectLst/>
                <a:latin typeface="Inter"/>
              </a:rPr>
              <a:t>Training and Development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Inter"/>
              </a:rPr>
              <a:t>: Providing ongoing training to keep up with evolving technologies.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978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08C3-BAF8-4A38-10AB-3F85E22A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Inter"/>
              </a:rPr>
              <a:t>7. Technological Evolution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83CCE-FC46-C4EC-DC9F-7344A381E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4400" b="1" i="0" dirty="0">
                <a:solidFill>
                  <a:srgbClr val="404040"/>
                </a:solidFill>
                <a:effectLst/>
                <a:latin typeface="Inter"/>
              </a:rPr>
              <a:t>Emerging Technologies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Inter"/>
              </a:rPr>
              <a:t>: Adapting to new technologies such as SDN (Software-Defined Networking), NFV (Network Functions Virtualization), and IoT (Internet of Things).</a:t>
            </a:r>
          </a:p>
          <a:p>
            <a:pPr algn="l">
              <a:spcBef>
                <a:spcPts val="300"/>
              </a:spcBef>
            </a:pPr>
            <a:r>
              <a:rPr lang="en-US" sz="4400" b="1" i="0" dirty="0">
                <a:solidFill>
                  <a:srgbClr val="404040"/>
                </a:solidFill>
                <a:effectLst/>
                <a:latin typeface="Inter"/>
              </a:rPr>
              <a:t>Upgrades and Migrations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Inter"/>
              </a:rPr>
              <a:t>: Managing the transition to new hardware, software, and protocols.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0745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8EE2-1CBB-F4FC-9CA3-82433164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8. Multi-Vendor Integration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E0CFC-DC0D-402B-B732-761F91E4F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Organizations use devices from different manufacturers, requiring compatibility and interoperability.</a:t>
            </a:r>
          </a:p>
          <a:p>
            <a:r>
              <a:rPr lang="en-US" sz="4400" dirty="0"/>
              <a:t>Managing updates, patches, and configurations across different systems is complex.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951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19680-5AEB-0EE6-C227-03C51F7C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10BFD-C087-735F-6DB8-1154543F0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 algn="l">
              <a:buFont typeface="Wingdings" panose="05000000000000000000" pitchFamily="2" charset="2"/>
              <a:buChar char=""/>
            </a:pPr>
            <a:r>
              <a:rPr lang="en-US" sz="7200" i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Set up network monitoring using tools like Wireshark or Nagios.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i="1" kern="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Configure SNMP agents on networking devices.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7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1944-E1EC-7C91-070A-D3C6A7E1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Why Network Management?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42D30-DD41-0794-7F21-C62F9ED1E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1600200"/>
            <a:ext cx="10332720" cy="4823460"/>
          </a:xfrm>
        </p:spPr>
        <p:txBody>
          <a:bodyPr>
            <a:normAutofit lnSpcReduction="10000"/>
          </a:bodyPr>
          <a:lstStyle/>
          <a:p>
            <a:pPr algn="l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rgbClr val="404040"/>
                </a:solidFill>
                <a:effectLst/>
                <a:latin typeface="Inter"/>
              </a:rPr>
              <a:t>Ensures Network Performance</a:t>
            </a:r>
            <a:endParaRPr lang="en-US" sz="3200" b="0" i="0" dirty="0">
              <a:solidFill>
                <a:srgbClr val="404040"/>
              </a:solidFill>
              <a:effectLst/>
              <a:latin typeface="Inter"/>
            </a:endParaRPr>
          </a:p>
          <a:p>
            <a:pPr lvl="1">
              <a:spcBef>
                <a:spcPts val="300"/>
              </a:spcBef>
            </a:pPr>
            <a:r>
              <a:rPr lang="en-US" sz="2400" b="0" i="0" dirty="0">
                <a:solidFill>
                  <a:srgbClr val="404040"/>
                </a:solidFill>
                <a:effectLst/>
                <a:latin typeface="Inter"/>
              </a:rPr>
              <a:t>Monitors network traffic and performance metrics to ensure optimal operation.</a:t>
            </a:r>
          </a:p>
          <a:p>
            <a:pPr lvl="1">
              <a:spcBef>
                <a:spcPts val="300"/>
              </a:spcBef>
            </a:pPr>
            <a:r>
              <a:rPr lang="en-US" sz="2400" b="0" i="0" dirty="0">
                <a:solidFill>
                  <a:srgbClr val="404040"/>
                </a:solidFill>
                <a:effectLst/>
                <a:latin typeface="Inter"/>
              </a:rPr>
              <a:t>Identifies and resolves bottlenecks, latency, and other performance issues.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rgbClr val="404040"/>
                </a:solidFill>
                <a:effectLst/>
                <a:latin typeface="Inter"/>
              </a:rPr>
              <a:t>Enhances Security</a:t>
            </a:r>
            <a:endParaRPr lang="en-US" sz="3200" b="0" i="0" dirty="0">
              <a:solidFill>
                <a:srgbClr val="404040"/>
              </a:solidFill>
              <a:effectLst/>
              <a:latin typeface="Inter"/>
            </a:endParaRPr>
          </a:p>
          <a:p>
            <a:pPr lvl="1" algn="l">
              <a:spcBef>
                <a:spcPts val="300"/>
              </a:spcBef>
            </a:pPr>
            <a:r>
              <a:rPr lang="en-US" sz="2400" b="0" i="0" dirty="0">
                <a:solidFill>
                  <a:srgbClr val="404040"/>
                </a:solidFill>
                <a:effectLst/>
                <a:latin typeface="Inter"/>
              </a:rPr>
              <a:t>Detects and mitigates security threats, such as unauthorized access, malware, and data breaches.</a:t>
            </a:r>
          </a:p>
          <a:p>
            <a:pPr lvl="1" algn="l">
              <a:spcBef>
                <a:spcPts val="300"/>
              </a:spcBef>
            </a:pPr>
            <a:r>
              <a:rPr lang="en-US" sz="2400" b="0" i="0" dirty="0">
                <a:solidFill>
                  <a:srgbClr val="404040"/>
                </a:solidFill>
                <a:effectLst/>
                <a:latin typeface="Inter"/>
              </a:rPr>
              <a:t>Implements security policies and updates to protect network resources.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rgbClr val="404040"/>
                </a:solidFill>
                <a:effectLst/>
                <a:latin typeface="Inter"/>
              </a:rPr>
              <a:t>Improves Reliability</a:t>
            </a:r>
            <a:endParaRPr lang="en-US" sz="3200" b="0" i="0" dirty="0">
              <a:solidFill>
                <a:srgbClr val="404040"/>
              </a:solidFill>
              <a:effectLst/>
              <a:latin typeface="Inter"/>
            </a:endParaRPr>
          </a:p>
          <a:p>
            <a:pPr lvl="1" algn="l">
              <a:spcBef>
                <a:spcPts val="300"/>
              </a:spcBef>
            </a:pPr>
            <a:r>
              <a:rPr lang="en-US" sz="2400" b="0" i="0" dirty="0">
                <a:solidFill>
                  <a:srgbClr val="404040"/>
                </a:solidFill>
                <a:effectLst/>
                <a:latin typeface="Inter"/>
              </a:rPr>
              <a:t>Reduces downtime by proactively identifying and addressing potential failures.</a:t>
            </a:r>
          </a:p>
          <a:p>
            <a:pPr lvl="1" algn="l">
              <a:spcBef>
                <a:spcPts val="300"/>
              </a:spcBef>
            </a:pPr>
            <a:r>
              <a:rPr lang="en-US" sz="2400" b="0" i="0" dirty="0">
                <a:solidFill>
                  <a:srgbClr val="404040"/>
                </a:solidFill>
                <a:effectLst/>
                <a:latin typeface="Inter"/>
              </a:rPr>
              <a:t>Ensures high availability and fault tolerance through redundancy and failover mechanisms.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64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C7C5-B7C2-64BF-2622-B9F44E9D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Why Network </a:t>
            </a:r>
            <a:r>
              <a:rPr lang="en-US" sz="4000" b="1"/>
              <a:t>Management Cont’d?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6D55-45BF-0976-8F73-594ED7001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l">
              <a:spcBef>
                <a:spcPts val="300"/>
              </a:spcBef>
            </a:pPr>
            <a:endParaRPr lang="en-US" sz="3200" b="0" i="0" dirty="0">
              <a:solidFill>
                <a:srgbClr val="404040"/>
              </a:solidFill>
              <a:effectLst/>
              <a:latin typeface="Inter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Supports Scalability</a:t>
            </a:r>
            <a:endParaRPr lang="en-US" sz="4000" b="0" i="0" dirty="0">
              <a:solidFill>
                <a:srgbClr val="404040"/>
              </a:solidFill>
              <a:effectLst/>
              <a:latin typeface="Inter"/>
            </a:endParaRPr>
          </a:p>
          <a:p>
            <a:pPr lvl="1" algn="l">
              <a:spcBef>
                <a:spcPts val="300"/>
              </a:spcBef>
            </a:pPr>
            <a:r>
              <a:rPr lang="en-US" sz="3200" b="0" i="0" dirty="0">
                <a:solidFill>
                  <a:srgbClr val="404040"/>
                </a:solidFill>
                <a:effectLst/>
                <a:latin typeface="Inter"/>
              </a:rPr>
              <a:t>Facilitates the addition of new devices, users, and applications as the network grows.</a:t>
            </a:r>
          </a:p>
          <a:p>
            <a:pPr lvl="1" algn="l">
              <a:spcBef>
                <a:spcPts val="300"/>
              </a:spcBef>
            </a:pPr>
            <a:r>
              <a:rPr lang="en-US" sz="3200" b="0" i="0" dirty="0">
                <a:solidFill>
                  <a:srgbClr val="404040"/>
                </a:solidFill>
                <a:effectLst/>
                <a:latin typeface="Inter"/>
              </a:rPr>
              <a:t>Ensures that the network can handle increased traffic and demand.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Cost Efficiency</a:t>
            </a:r>
            <a:endParaRPr lang="en-US" sz="4000" b="0" i="0" dirty="0">
              <a:solidFill>
                <a:srgbClr val="404040"/>
              </a:solidFill>
              <a:effectLst/>
              <a:latin typeface="Inter"/>
            </a:endParaRPr>
          </a:p>
          <a:p>
            <a:pPr lvl="1" algn="l">
              <a:spcBef>
                <a:spcPts val="300"/>
              </a:spcBef>
            </a:pPr>
            <a:r>
              <a:rPr lang="en-US" sz="3200" b="0" i="0" dirty="0">
                <a:solidFill>
                  <a:srgbClr val="404040"/>
                </a:solidFill>
                <a:effectLst/>
                <a:latin typeface="Inter"/>
              </a:rPr>
              <a:t>Optimizes resource utilization, reducing unnecessary expenses.</a:t>
            </a:r>
          </a:p>
          <a:p>
            <a:pPr lvl="1" algn="l">
              <a:spcBef>
                <a:spcPts val="300"/>
              </a:spcBef>
            </a:pPr>
            <a:r>
              <a:rPr lang="en-US" sz="3200" b="0" i="0" dirty="0">
                <a:solidFill>
                  <a:srgbClr val="404040"/>
                </a:solidFill>
                <a:effectLst/>
                <a:latin typeface="Inter"/>
              </a:rPr>
              <a:t>Minimizes downtime and associated costs.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89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9223-3272-97C9-4F1F-5AC11E1B7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Five Areas of Network Management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6004-DBDA-6D39-36C9-D222CD41C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Organization for Standardization (ISO) defines 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five key 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areas of network management, often referred to as: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FCAPS</a:t>
            </a:r>
            <a:r>
              <a:rPr lang="en-US" sz="4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B8507E-E11A-F1A8-8B1A-6C5C4CBF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200" dirty="0"/>
              <a:t>FCAPS model</a:t>
            </a:r>
          </a:p>
        </p:txBody>
      </p:sp>
    </p:spTree>
    <p:extLst>
      <p:ext uri="{BB962C8B-B14F-4D97-AF65-F5344CB8AC3E}">
        <p14:creationId xmlns:p14="http://schemas.microsoft.com/office/powerpoint/2010/main" val="239775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C3C584-7FEC-C084-D5B7-2FF10B511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34" y="189782"/>
            <a:ext cx="828135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C86C-1DAA-8643-1F55-089BFE1C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Inter"/>
              </a:rPr>
              <a:t>1. Fault Management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E10A7-A0E9-3A55-DF6A-07FDFF4C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19134"/>
            <a:ext cx="10212674" cy="52977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440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detecting, isolating, and resolving network faults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minimize service disruptions.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Tools: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monitoring tools (e.g., Nagios, SolarWinds),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SNMP (Simple Network Management Protocol), Packet analyzers (e.g., Wireshark)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1174</TotalTime>
  <Words>1180</Words>
  <Application>Microsoft Office PowerPoint</Application>
  <PresentationFormat>Widescreen</PresentationFormat>
  <Paragraphs>109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Euphemia</vt:lpstr>
      <vt:lpstr>Inter</vt:lpstr>
      <vt:lpstr>Plantagenet Cherokee</vt:lpstr>
      <vt:lpstr>Times New Roman</vt:lpstr>
      <vt:lpstr>Wingdings</vt:lpstr>
      <vt:lpstr>Academic Literature 16x9</vt:lpstr>
      <vt:lpstr>Network Administration</vt:lpstr>
      <vt:lpstr>Network Management </vt:lpstr>
      <vt:lpstr>PowerPoint Presentation</vt:lpstr>
      <vt:lpstr>Why Network Management?</vt:lpstr>
      <vt:lpstr>Why Network Management Cont’d?</vt:lpstr>
      <vt:lpstr>Five Areas of Network Management</vt:lpstr>
      <vt:lpstr>FCAPS model</vt:lpstr>
      <vt:lpstr>PowerPoint Presentation</vt:lpstr>
      <vt:lpstr>1. Fault Management</vt:lpstr>
      <vt:lpstr>PowerPoint Presentation</vt:lpstr>
      <vt:lpstr>Key Activities</vt:lpstr>
      <vt:lpstr>2. Configuration Management</vt:lpstr>
      <vt:lpstr>PowerPoint Presentation</vt:lpstr>
      <vt:lpstr>Key Activities</vt:lpstr>
      <vt:lpstr>3. Accounting Management</vt:lpstr>
      <vt:lpstr>Key Activities</vt:lpstr>
      <vt:lpstr>4. Performance Management</vt:lpstr>
      <vt:lpstr>PowerPoint Presentation</vt:lpstr>
      <vt:lpstr>Key Activities</vt:lpstr>
      <vt:lpstr>5. Security Management</vt:lpstr>
      <vt:lpstr>PowerPoint Presentation</vt:lpstr>
      <vt:lpstr>Key Activities</vt:lpstr>
      <vt:lpstr>Challenges in Managing Networks</vt:lpstr>
      <vt:lpstr>PowerPoint Presentation</vt:lpstr>
      <vt:lpstr>1. Security Threats</vt:lpstr>
      <vt:lpstr>2. Complexity</vt:lpstr>
      <vt:lpstr>3. Performance Issues</vt:lpstr>
      <vt:lpstr>4. Fault Detection and Resolution</vt:lpstr>
      <vt:lpstr>5. Resource Management</vt:lpstr>
      <vt:lpstr>6. Human Factors</vt:lpstr>
      <vt:lpstr>7. Technological Evolution</vt:lpstr>
      <vt:lpstr>8. Multi-Vendor Integration</vt:lpstr>
      <vt:lpstr>ACTIVITY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Benedict Solvent</dc:creator>
  <cp:lastModifiedBy>Benedict Solvent</cp:lastModifiedBy>
  <cp:revision>210</cp:revision>
  <dcterms:created xsi:type="dcterms:W3CDTF">2024-07-25T05:51:55Z</dcterms:created>
  <dcterms:modified xsi:type="dcterms:W3CDTF">2026-02-20T10:15:38Z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