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24"/>
  </p:handoutMasterIdLst>
  <p:sldIdLst>
    <p:sldId id="256" r:id="rId2"/>
    <p:sldId id="289" r:id="rId3"/>
    <p:sldId id="283" r:id="rId4"/>
    <p:sldId id="258" r:id="rId5"/>
    <p:sldId id="259" r:id="rId6"/>
    <p:sldId id="260" r:id="rId7"/>
    <p:sldId id="261" r:id="rId8"/>
    <p:sldId id="262" r:id="rId9"/>
    <p:sldId id="290" r:id="rId10"/>
    <p:sldId id="292" r:id="rId11"/>
    <p:sldId id="293" r:id="rId12"/>
    <p:sldId id="294" r:id="rId13"/>
    <p:sldId id="263" r:id="rId14"/>
    <p:sldId id="264" r:id="rId15"/>
    <p:sldId id="265" r:id="rId16"/>
    <p:sldId id="296" r:id="rId17"/>
    <p:sldId id="267" r:id="rId18"/>
    <p:sldId id="268" r:id="rId19"/>
    <p:sldId id="270" r:id="rId20"/>
    <p:sldId id="300" r:id="rId21"/>
    <p:sldId id="298" r:id="rId22"/>
    <p:sldId id="299" r:id="rId23"/>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AC652278-D386-46E7-BF61-5E04F65D7803}" type="datetimeFigureOut">
              <a:rPr lang="en-US" smtClean="0"/>
              <a:t>9/5/2025</a:t>
            </a:fld>
            <a:endParaRPr lang="en-US"/>
          </a:p>
        </p:txBody>
      </p:sp>
      <p:sp>
        <p:nvSpPr>
          <p:cNvPr id="4" name="Footer Placehold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EC327092-37ED-4A75-B645-62AD88262B12}" type="slidenum">
              <a:rPr lang="en-US" smtClean="0"/>
              <a:t>‹#›</a:t>
            </a:fld>
            <a:endParaRPr lang="en-US"/>
          </a:p>
        </p:txBody>
      </p:sp>
    </p:spTree>
    <p:extLst>
      <p:ext uri="{BB962C8B-B14F-4D97-AF65-F5344CB8AC3E}">
        <p14:creationId xmlns:p14="http://schemas.microsoft.com/office/powerpoint/2010/main" val="107334197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EA2E0F96-A4AB-430D-8A5E-EC18B3C1A1F7}" type="datetimeFigureOut">
              <a:rPr lang="en-US" smtClean="0"/>
              <a:t>9/5/2025</a:t>
            </a:fld>
            <a:endParaRPr lang="en-US"/>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endParaRPr lang="en-US"/>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5A7874D8-312D-4248-BB48-7D033253CA77}" type="slidenum">
              <a:rPr lang="en-US" smtClean="0"/>
              <a:t>‹#›</a:t>
            </a:fld>
            <a:endParaRPr lang="en-US"/>
          </a:p>
        </p:txBody>
      </p:sp>
    </p:spTree>
    <p:extLst>
      <p:ext uri="{BB962C8B-B14F-4D97-AF65-F5344CB8AC3E}">
        <p14:creationId xmlns:p14="http://schemas.microsoft.com/office/powerpoint/2010/main" val="3329905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A2E0F96-A4AB-430D-8A5E-EC18B3C1A1F7}" type="datetimeFigureOut">
              <a:rPr lang="en-US" smtClean="0"/>
              <a:t>9/5/2025</a:t>
            </a:fld>
            <a:endParaRPr lang="en-US"/>
          </a:p>
        </p:txBody>
      </p:sp>
      <p:sp>
        <p:nvSpPr>
          <p:cNvPr id="6" name="Footer Placeholder 5"/>
          <p:cNvSpPr>
            <a:spLocks noGrp="1"/>
          </p:cNvSpPr>
          <p:nvPr>
            <p:ph type="ftr" sz="quarter" idx="11"/>
          </p:nvPr>
        </p:nvSpPr>
        <p:spPr/>
        <p:txBody>
          <a:bodyPr/>
          <a:lstStyle/>
          <a:p>
            <a:endParaRPr lang="en-US"/>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A7874D8-312D-4248-BB48-7D033253CA77}" type="slidenum">
              <a:rPr lang="en-US" smtClean="0"/>
              <a:t>‹#›</a:t>
            </a:fld>
            <a:endParaRPr lang="en-US"/>
          </a:p>
        </p:txBody>
      </p:sp>
    </p:spTree>
    <p:extLst>
      <p:ext uri="{BB962C8B-B14F-4D97-AF65-F5344CB8AC3E}">
        <p14:creationId xmlns:p14="http://schemas.microsoft.com/office/powerpoint/2010/main" val="1512546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EA2E0F96-A4AB-430D-8A5E-EC18B3C1A1F7}"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A7874D8-312D-4248-BB48-7D033253CA77}" type="slidenum">
              <a:rPr lang="en-US" smtClean="0"/>
              <a:t>‹#›</a:t>
            </a:fld>
            <a:endParaRPr lang="en-US"/>
          </a:p>
        </p:txBody>
      </p:sp>
    </p:spTree>
    <p:extLst>
      <p:ext uri="{BB962C8B-B14F-4D97-AF65-F5344CB8AC3E}">
        <p14:creationId xmlns:p14="http://schemas.microsoft.com/office/powerpoint/2010/main" val="2047123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en-US"/>
              <a:t>Click to edit Master title style</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en-US"/>
              <a:t>Edit Master text styles</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EA2E0F96-A4AB-430D-8A5E-EC18B3C1A1F7}"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A7874D8-312D-4248-BB48-7D033253CA77}" type="slidenum">
              <a:rPr lang="en-US" smtClean="0"/>
              <a:t>‹#›</a:t>
            </a:fld>
            <a:endParaRPr lang="en-US"/>
          </a:p>
        </p:txBody>
      </p:sp>
    </p:spTree>
    <p:extLst>
      <p:ext uri="{BB962C8B-B14F-4D97-AF65-F5344CB8AC3E}">
        <p14:creationId xmlns:p14="http://schemas.microsoft.com/office/powerpoint/2010/main" val="1168958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2E0F96-A4AB-430D-8A5E-EC18B3C1A1F7}"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A7874D8-312D-4248-BB48-7D033253CA77}" type="slidenum">
              <a:rPr lang="en-US" smtClean="0"/>
              <a:t>‹#›</a:t>
            </a:fld>
            <a:endParaRPr lang="en-US"/>
          </a:p>
        </p:txBody>
      </p:sp>
    </p:spTree>
    <p:extLst>
      <p:ext uri="{BB962C8B-B14F-4D97-AF65-F5344CB8AC3E}">
        <p14:creationId xmlns:p14="http://schemas.microsoft.com/office/powerpoint/2010/main" val="21996907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A2E0F96-A4AB-430D-8A5E-EC18B3C1A1F7}" type="datetimeFigureOut">
              <a:rPr lang="en-US" smtClean="0"/>
              <a:t>9/5/2025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874D8-312D-4248-BB48-7D033253CA77}" type="slidenum">
              <a:rPr lang="en-US" smtClean="0"/>
              <a:t>‹#›</a:t>
            </a:fld>
            <a:endParaRPr lang="en-US"/>
          </a:p>
        </p:txBody>
      </p:sp>
    </p:spTree>
    <p:extLst>
      <p:ext uri="{BB962C8B-B14F-4D97-AF65-F5344CB8AC3E}">
        <p14:creationId xmlns:p14="http://schemas.microsoft.com/office/powerpoint/2010/main" val="183085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A2E0F96-A4AB-430D-8A5E-EC18B3C1A1F7}" type="datetimeFigureOut">
              <a:rPr lang="en-US" smtClean="0"/>
              <a:t>9/5/2025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874D8-312D-4248-BB48-7D033253CA77}" type="slidenum">
              <a:rPr lang="en-US" smtClean="0"/>
              <a:t>‹#›</a:t>
            </a:fld>
            <a:endParaRPr lang="en-US"/>
          </a:p>
        </p:txBody>
      </p:sp>
    </p:spTree>
    <p:extLst>
      <p:ext uri="{BB962C8B-B14F-4D97-AF65-F5344CB8AC3E}">
        <p14:creationId xmlns:p14="http://schemas.microsoft.com/office/powerpoint/2010/main" val="10624107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2E0F96-A4AB-430D-8A5E-EC18B3C1A1F7}"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874D8-312D-4248-BB48-7D033253CA77}" type="slidenum">
              <a:rPr lang="en-US" smtClean="0"/>
              <a:t>‹#›</a:t>
            </a:fld>
            <a:endParaRPr lang="en-US"/>
          </a:p>
        </p:txBody>
      </p:sp>
    </p:spTree>
    <p:extLst>
      <p:ext uri="{BB962C8B-B14F-4D97-AF65-F5344CB8AC3E}">
        <p14:creationId xmlns:p14="http://schemas.microsoft.com/office/powerpoint/2010/main" val="2045369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2E0F96-A4AB-430D-8A5E-EC18B3C1A1F7}" type="datetimeFigureOut">
              <a:rPr lang="en-US" smtClean="0"/>
              <a:t>9/5/2025</a:t>
            </a:fld>
            <a:endParaRPr lang="en-US"/>
          </a:p>
        </p:txBody>
      </p:sp>
      <p:sp>
        <p:nvSpPr>
          <p:cNvPr id="5" name="Footer Placeholder 4"/>
          <p:cNvSpPr>
            <a:spLocks noGrp="1"/>
          </p:cNvSpPr>
          <p:nvPr>
            <p:ph type="ftr" sz="quarter" idx="11"/>
          </p:nvPr>
        </p:nvSpPr>
        <p:spPr/>
        <p:txBody>
          <a:bodyPr/>
          <a:lstStyle/>
          <a:p>
            <a:endParaRPr lang="en-US"/>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A7874D8-312D-4248-BB48-7D033253CA77}" type="slidenum">
              <a:rPr lang="en-US" smtClean="0"/>
              <a:t>‹#›</a:t>
            </a:fld>
            <a:endParaRPr lang="en-US"/>
          </a:p>
        </p:txBody>
      </p:sp>
    </p:spTree>
    <p:extLst>
      <p:ext uri="{BB962C8B-B14F-4D97-AF65-F5344CB8AC3E}">
        <p14:creationId xmlns:p14="http://schemas.microsoft.com/office/powerpoint/2010/main" val="3430126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2E0F96-A4AB-430D-8A5E-EC18B3C1A1F7}" type="datetimeFigureOut">
              <a:rPr lang="en-US" smtClean="0"/>
              <a:t>9/5/2025</a:t>
            </a:fld>
            <a:endParaRPr lang="en-US"/>
          </a:p>
        </p:txBody>
      </p:sp>
      <p:sp>
        <p:nvSpPr>
          <p:cNvPr id="5" name="Footer Placeholder 4"/>
          <p:cNvSpPr>
            <a:spLocks noGrp="1"/>
          </p:cNvSpPr>
          <p:nvPr>
            <p:ph type="ftr" sz="quarter" idx="11"/>
          </p:nvPr>
        </p:nvSpPr>
        <p:spPr/>
        <p:txBody>
          <a:bodyPr/>
          <a:lstStyle>
            <a:lvl1pPr>
              <a:defRPr sz="1000" b="1"/>
            </a:lvl1pPr>
          </a:lstStyle>
          <a:p>
            <a:endParaRPr lang="en-US"/>
          </a:p>
        </p:txBody>
      </p:sp>
      <p:sp>
        <p:nvSpPr>
          <p:cNvPr id="6" name="Slide Number Placeholder 5"/>
          <p:cNvSpPr>
            <a:spLocks noGrp="1"/>
          </p:cNvSpPr>
          <p:nvPr>
            <p:ph type="sldNum" sz="quarter" idx="12"/>
          </p:nvPr>
        </p:nvSpPr>
        <p:spPr/>
        <p:txBody>
          <a:bodyPr/>
          <a:lstStyle/>
          <a:p>
            <a:fld id="{5A7874D8-312D-4248-BB48-7D033253CA77}" type="slidenum">
              <a:rPr lang="en-US" smtClean="0"/>
              <a:t>‹#›</a:t>
            </a:fld>
            <a:endParaRPr lang="en-US"/>
          </a:p>
        </p:txBody>
      </p:sp>
    </p:spTree>
    <p:extLst>
      <p:ext uri="{BB962C8B-B14F-4D97-AF65-F5344CB8AC3E}">
        <p14:creationId xmlns:p14="http://schemas.microsoft.com/office/powerpoint/2010/main" val="4284588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2E0F96-A4AB-430D-8A5E-EC18B3C1A1F7}" type="datetimeFigureOut">
              <a:rPr lang="en-US" smtClean="0"/>
              <a:t>9/5/2025</a:t>
            </a:fld>
            <a:endParaRPr lang="en-US"/>
          </a:p>
        </p:txBody>
      </p:sp>
      <p:sp>
        <p:nvSpPr>
          <p:cNvPr id="5" name="Footer Placeholder 4"/>
          <p:cNvSpPr>
            <a:spLocks noGrp="1"/>
          </p:cNvSpPr>
          <p:nvPr>
            <p:ph type="ftr" sz="quarter" idx="11"/>
          </p:nvPr>
        </p:nvSpPr>
        <p:spPr/>
        <p:txBody>
          <a:bodyPr/>
          <a:lstStyle>
            <a:lvl1pPr>
              <a:defRPr sz="1000" b="1"/>
            </a:lvl1pPr>
          </a:lstStyle>
          <a:p>
            <a:endParaRPr lang="en-US"/>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A7874D8-312D-4248-BB48-7D033253CA77}" type="slidenum">
              <a:rPr lang="en-US" smtClean="0"/>
              <a:t>‹#›</a:t>
            </a:fld>
            <a:endParaRPr lang="en-US"/>
          </a:p>
        </p:txBody>
      </p:sp>
    </p:spTree>
    <p:extLst>
      <p:ext uri="{BB962C8B-B14F-4D97-AF65-F5344CB8AC3E}">
        <p14:creationId xmlns:p14="http://schemas.microsoft.com/office/powerpoint/2010/main" val="2490367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2E0F96-A4AB-430D-8A5E-EC18B3C1A1F7}" type="datetimeFigureOut">
              <a:rPr lang="en-US" smtClean="0"/>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874D8-312D-4248-BB48-7D033253CA77}" type="slidenum">
              <a:rPr lang="en-US" smtClean="0"/>
              <a:t>‹#›</a:t>
            </a:fld>
            <a:endParaRPr lang="en-US"/>
          </a:p>
        </p:txBody>
      </p:sp>
    </p:spTree>
    <p:extLst>
      <p:ext uri="{BB962C8B-B14F-4D97-AF65-F5344CB8AC3E}">
        <p14:creationId xmlns:p14="http://schemas.microsoft.com/office/powerpoint/2010/main" val="4081610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2E0F96-A4AB-430D-8A5E-EC18B3C1A1F7}" type="datetimeFigureOut">
              <a:rPr lang="en-US" smtClean="0"/>
              <a:t>9/5/2025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874D8-312D-4248-BB48-7D033253CA77}" type="slidenum">
              <a:rPr lang="en-US" smtClean="0"/>
              <a:t>‹#›</a:t>
            </a:fld>
            <a:endParaRPr lang="en-US"/>
          </a:p>
        </p:txBody>
      </p:sp>
    </p:spTree>
    <p:extLst>
      <p:ext uri="{BB962C8B-B14F-4D97-AF65-F5344CB8AC3E}">
        <p14:creationId xmlns:p14="http://schemas.microsoft.com/office/powerpoint/2010/main" val="2430277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A2E0F96-A4AB-430D-8A5E-EC18B3C1A1F7}" type="datetimeFigureOut">
              <a:rPr lang="en-US" smtClean="0"/>
              <a:t>9/5/2025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7874D8-312D-4248-BB48-7D033253CA77}" type="slidenum">
              <a:rPr lang="en-US" smtClean="0"/>
              <a:t>‹#›</a:t>
            </a:fld>
            <a:endParaRPr lang="en-US"/>
          </a:p>
        </p:txBody>
      </p:sp>
    </p:spTree>
    <p:extLst>
      <p:ext uri="{BB962C8B-B14F-4D97-AF65-F5344CB8AC3E}">
        <p14:creationId xmlns:p14="http://schemas.microsoft.com/office/powerpoint/2010/main" val="50671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2E0F96-A4AB-430D-8A5E-EC18B3C1A1F7}" type="datetimeFigureOut">
              <a:rPr lang="en-US" smtClean="0"/>
              <a:t>9/5/2025</a:t>
            </a:fld>
            <a:endParaRPr lang="en-US"/>
          </a:p>
        </p:txBody>
      </p:sp>
      <p:sp>
        <p:nvSpPr>
          <p:cNvPr id="3" name="Footer Placeholder 2"/>
          <p:cNvSpPr>
            <a:spLocks noGrp="1"/>
          </p:cNvSpPr>
          <p:nvPr>
            <p:ph type="ftr" sz="quarter" idx="11"/>
          </p:nvPr>
        </p:nvSpPr>
        <p:spPr/>
        <p:txBody>
          <a:bodyPr/>
          <a:lstStyle/>
          <a:p>
            <a:endParaRPr lang="en-US"/>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5A7874D8-312D-4248-BB48-7D033253CA77}" type="slidenum">
              <a:rPr lang="en-US" smtClean="0"/>
              <a:t>‹#›</a:t>
            </a:fld>
            <a:endParaRPr lang="en-US"/>
          </a:p>
        </p:txBody>
      </p:sp>
    </p:spTree>
    <p:extLst>
      <p:ext uri="{BB962C8B-B14F-4D97-AF65-F5344CB8AC3E}">
        <p14:creationId xmlns:p14="http://schemas.microsoft.com/office/powerpoint/2010/main" val="2336435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A2E0F96-A4AB-430D-8A5E-EC18B3C1A1F7}" type="datetimeFigureOut">
              <a:rPr lang="en-US" smtClean="0"/>
              <a:t>9/5/2025</a:t>
            </a:fld>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A7874D8-312D-4248-BB48-7D033253CA77}" type="slidenum">
              <a:rPr lang="en-US" smtClean="0"/>
              <a:t>‹#›</a:t>
            </a:fld>
            <a:endParaRPr lang="en-US"/>
          </a:p>
        </p:txBody>
      </p:sp>
    </p:spTree>
    <p:extLst>
      <p:ext uri="{BB962C8B-B14F-4D97-AF65-F5344CB8AC3E}">
        <p14:creationId xmlns:p14="http://schemas.microsoft.com/office/powerpoint/2010/main" val="3875208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A2E0F96-A4AB-430D-8A5E-EC18B3C1A1F7}" type="datetimeFigureOut">
              <a:rPr lang="en-US" smtClean="0"/>
              <a:t>9/5/2025</a:t>
            </a:fld>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A7874D8-312D-4248-BB48-7D033253CA77}" type="slidenum">
              <a:rPr lang="en-US" smtClean="0"/>
              <a:t>‹#›</a:t>
            </a:fld>
            <a:endParaRPr lang="en-US"/>
          </a:p>
        </p:txBody>
      </p:sp>
    </p:spTree>
    <p:extLst>
      <p:ext uri="{BB962C8B-B14F-4D97-AF65-F5344CB8AC3E}">
        <p14:creationId xmlns:p14="http://schemas.microsoft.com/office/powerpoint/2010/main" val="3753634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EA2E0F96-A4AB-430D-8A5E-EC18B3C1A1F7}" type="datetimeFigureOut">
              <a:rPr lang="en-US" smtClean="0"/>
              <a:t>9/5/2025</a:t>
            </a:fld>
            <a:endParaRPr lang="en-US"/>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endParaRPr lang="en-US"/>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5A7874D8-312D-4248-BB48-7D033253CA77}" type="slidenum">
              <a:rPr lang="en-US" smtClean="0"/>
              <a:t>‹#›</a:t>
            </a:fld>
            <a:endParaRPr lang="en-US"/>
          </a:p>
        </p:txBody>
      </p:sp>
    </p:spTree>
    <p:extLst>
      <p:ext uri="{BB962C8B-B14F-4D97-AF65-F5344CB8AC3E}">
        <p14:creationId xmlns:p14="http://schemas.microsoft.com/office/powerpoint/2010/main" val="233915777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6580" y="0"/>
            <a:ext cx="10815484" cy="2677648"/>
          </a:xfrm>
        </p:spPr>
        <p:txBody>
          <a:bodyPr/>
          <a:lstStyle/>
          <a:p>
            <a:pPr algn="ctr"/>
            <a:br>
              <a:rPr lang="en-US" dirty="0"/>
            </a:br>
            <a:r>
              <a:rPr lang="en-US" dirty="0"/>
              <a:t> </a:t>
            </a:r>
            <a:r>
              <a:rPr lang="en-US" sz="4000" dirty="0"/>
              <a:t>MAKERERE UNIVERSITY BUSINESS SCHOOL</a:t>
            </a:r>
            <a:br>
              <a:rPr lang="en-US" sz="3200" dirty="0"/>
            </a:br>
            <a:br>
              <a:rPr lang="en-US" sz="3200" dirty="0"/>
            </a:br>
            <a:r>
              <a:rPr lang="en-US" sz="2000" dirty="0"/>
              <a:t>LECTURE NOTES</a:t>
            </a:r>
          </a:p>
        </p:txBody>
      </p:sp>
      <p:sp>
        <p:nvSpPr>
          <p:cNvPr id="3" name="Subtitle 2"/>
          <p:cNvSpPr>
            <a:spLocks noGrp="1"/>
          </p:cNvSpPr>
          <p:nvPr>
            <p:ph type="subTitle" idx="1"/>
          </p:nvPr>
        </p:nvSpPr>
        <p:spPr>
          <a:xfrm>
            <a:off x="1086130" y="3371367"/>
            <a:ext cx="8825658" cy="861420"/>
          </a:xfrm>
        </p:spPr>
        <p:txBody>
          <a:bodyPr>
            <a:noAutofit/>
          </a:bodyPr>
          <a:lstStyle/>
          <a:p>
            <a:endParaRPr lang="en-US" sz="1600" dirty="0"/>
          </a:p>
          <a:p>
            <a:r>
              <a:rPr lang="en-US" sz="1600" dirty="0"/>
              <a:t> Program		:	BCOM</a:t>
            </a:r>
          </a:p>
          <a:p>
            <a:r>
              <a:rPr lang="en-US" sz="1600" dirty="0"/>
              <a:t>Course unit		:	BANK Management</a:t>
            </a:r>
          </a:p>
          <a:p>
            <a:r>
              <a:rPr lang="en-US" sz="1600" dirty="0"/>
              <a:t>Year of study	:	THREE</a:t>
            </a:r>
          </a:p>
          <a:p>
            <a:r>
              <a:rPr lang="en-US" sz="1600" dirty="0"/>
              <a:t>Semester		:	one</a:t>
            </a:r>
          </a:p>
          <a:p>
            <a:endParaRPr lang="en-US" sz="1600" dirty="0"/>
          </a:p>
          <a:p>
            <a:r>
              <a:rPr lang="en-US" sz="1600" dirty="0"/>
              <a:t> Facilitator: </a:t>
            </a:r>
            <a:r>
              <a:rPr lang="en-US" sz="1200" dirty="0"/>
              <a:t>Robert </a:t>
            </a:r>
            <a:r>
              <a:rPr lang="en-US" sz="1200" dirty="0" err="1"/>
              <a:t>obele</a:t>
            </a:r>
            <a:endParaRPr lang="en-US" sz="1600" dirty="0"/>
          </a:p>
          <a:p>
            <a:r>
              <a:rPr lang="en-US" sz="1600" dirty="0"/>
              <a:t> </a:t>
            </a:r>
            <a:r>
              <a:rPr lang="en-US" sz="1200" dirty="0"/>
              <a:t>Faculty of Commerce, Dept. of Finance </a:t>
            </a:r>
            <a:endParaRPr lang="en-US" sz="1600" dirty="0"/>
          </a:p>
        </p:txBody>
      </p:sp>
    </p:spTree>
    <p:extLst>
      <p:ext uri="{BB962C8B-B14F-4D97-AF65-F5344CB8AC3E}">
        <p14:creationId xmlns:p14="http://schemas.microsoft.com/office/powerpoint/2010/main" val="1653515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D0B39-0F33-4062-99BA-59D1AD7B8B89}"/>
              </a:ext>
            </a:extLst>
          </p:cNvPr>
          <p:cNvSpPr>
            <a:spLocks noGrp="1"/>
          </p:cNvSpPr>
          <p:nvPr>
            <p:ph type="title"/>
          </p:nvPr>
        </p:nvSpPr>
        <p:spPr/>
        <p:txBody>
          <a:bodyPr/>
          <a:lstStyle/>
          <a:p>
            <a:r>
              <a:rPr lang="en-US" b="1" dirty="0">
                <a:solidFill>
                  <a:srgbClr val="FFC000"/>
                </a:solidFill>
                <a:latin typeface="Leelawadee" panose="020B0502040204020203" pitchFamily="34" charset="-34"/>
                <a:cs typeface="Leelawadee" panose="020B0502040204020203" pitchFamily="34" charset="-34"/>
              </a:rPr>
              <a:t>Principles of sound bank lending</a:t>
            </a:r>
            <a:endParaRPr lang="en-UG" dirty="0"/>
          </a:p>
        </p:txBody>
      </p:sp>
      <p:sp>
        <p:nvSpPr>
          <p:cNvPr id="3" name="Content Placeholder 2">
            <a:extLst>
              <a:ext uri="{FF2B5EF4-FFF2-40B4-BE49-F238E27FC236}">
                <a16:creationId xmlns:a16="http://schemas.microsoft.com/office/drawing/2014/main" id="{0FC19A11-95F1-453D-9328-7C1BCAA55973}"/>
              </a:ext>
            </a:extLst>
          </p:cNvPr>
          <p:cNvSpPr>
            <a:spLocks noGrp="1"/>
          </p:cNvSpPr>
          <p:nvPr>
            <p:ph idx="1"/>
          </p:nvPr>
        </p:nvSpPr>
        <p:spPr/>
        <p:txBody>
          <a:bodyPr/>
          <a:lstStyle/>
          <a:p>
            <a:r>
              <a:rPr lang="en-US" dirty="0"/>
              <a:t>4. </a:t>
            </a:r>
            <a:r>
              <a:rPr lang="en-US" b="1" dirty="0"/>
              <a:t>Profitability</a:t>
            </a:r>
          </a:p>
          <a:p>
            <a:r>
              <a:rPr lang="en-US" dirty="0"/>
              <a:t>Lending must generate profit to cover costs, pay depositors, and provide returns to shareholders, while sometimes considering indirect business benefits.</a:t>
            </a:r>
          </a:p>
          <a:p>
            <a:r>
              <a:rPr lang="en-US" b="1" dirty="0"/>
              <a:t>5. Security</a:t>
            </a:r>
          </a:p>
          <a:p>
            <a:r>
              <a:rPr lang="en-US" dirty="0"/>
              <a:t>Banks usually lend against adequate security as a safeguard in case the borrower fails to repay. Security serves as a cushion against unexpected risks.</a:t>
            </a:r>
          </a:p>
          <a:p>
            <a:endParaRPr lang="en-UG" dirty="0"/>
          </a:p>
        </p:txBody>
      </p:sp>
    </p:spTree>
    <p:extLst>
      <p:ext uri="{BB962C8B-B14F-4D97-AF65-F5344CB8AC3E}">
        <p14:creationId xmlns:p14="http://schemas.microsoft.com/office/powerpoint/2010/main" val="827435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B0175-B14F-4722-8014-FA23FED77F50}"/>
              </a:ext>
            </a:extLst>
          </p:cNvPr>
          <p:cNvSpPr>
            <a:spLocks noGrp="1"/>
          </p:cNvSpPr>
          <p:nvPr>
            <p:ph type="title"/>
          </p:nvPr>
        </p:nvSpPr>
        <p:spPr/>
        <p:txBody>
          <a:bodyPr/>
          <a:lstStyle/>
          <a:p>
            <a:r>
              <a:rPr lang="en-US" b="1" dirty="0">
                <a:solidFill>
                  <a:srgbClr val="FFC000"/>
                </a:solidFill>
                <a:latin typeface="Leelawadee" panose="020B0502040204020203" pitchFamily="34" charset="-34"/>
                <a:cs typeface="Leelawadee" panose="020B0502040204020203" pitchFamily="34" charset="-34"/>
              </a:rPr>
              <a:t>Principles of sound bank lending</a:t>
            </a:r>
            <a:endParaRPr lang="en-UG" dirty="0"/>
          </a:p>
        </p:txBody>
      </p:sp>
      <p:sp>
        <p:nvSpPr>
          <p:cNvPr id="3" name="Content Placeholder 2">
            <a:extLst>
              <a:ext uri="{FF2B5EF4-FFF2-40B4-BE49-F238E27FC236}">
                <a16:creationId xmlns:a16="http://schemas.microsoft.com/office/drawing/2014/main" id="{FA12C42C-3893-45BD-9D1A-5BBF86AD12A4}"/>
              </a:ext>
            </a:extLst>
          </p:cNvPr>
          <p:cNvSpPr>
            <a:spLocks noGrp="1"/>
          </p:cNvSpPr>
          <p:nvPr>
            <p:ph idx="1"/>
          </p:nvPr>
        </p:nvSpPr>
        <p:spPr/>
        <p:txBody>
          <a:bodyPr/>
          <a:lstStyle/>
          <a:p>
            <a:r>
              <a:rPr lang="en-US" b="1" dirty="0"/>
              <a:t>6. Spread (Diversification)</a:t>
            </a:r>
          </a:p>
          <a:p>
            <a:r>
              <a:rPr lang="en-US" dirty="0"/>
              <a:t>To minimize risk, banks should diversify lending across borrowers, industries, sectors, and regions rather than concentrating on a few.</a:t>
            </a:r>
          </a:p>
          <a:p>
            <a:r>
              <a:rPr lang="en-US" b="1" dirty="0"/>
              <a:t>7. National Interest &amp; Suitability</a:t>
            </a:r>
          </a:p>
          <a:p>
            <a:r>
              <a:rPr lang="en-US" dirty="0"/>
              <a:t>Advances must align with government policies, regulatory directives, and national priorities. Loans should not be granted if they go against public interest or involve unsuitable conditions.</a:t>
            </a:r>
            <a:endParaRPr lang="en-UG" dirty="0"/>
          </a:p>
        </p:txBody>
      </p:sp>
    </p:spTree>
    <p:extLst>
      <p:ext uri="{BB962C8B-B14F-4D97-AF65-F5344CB8AC3E}">
        <p14:creationId xmlns:p14="http://schemas.microsoft.com/office/powerpoint/2010/main" val="1429772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71BA5-9D02-455D-BCC3-447E046CA616}"/>
              </a:ext>
            </a:extLst>
          </p:cNvPr>
          <p:cNvSpPr>
            <a:spLocks noGrp="1"/>
          </p:cNvSpPr>
          <p:nvPr>
            <p:ph type="title"/>
          </p:nvPr>
        </p:nvSpPr>
        <p:spPr/>
        <p:txBody>
          <a:bodyPr/>
          <a:lstStyle/>
          <a:p>
            <a:r>
              <a:rPr lang="en-US" sz="2800" b="1" dirty="0">
                <a:solidFill>
                  <a:srgbClr val="FFC000"/>
                </a:solidFill>
                <a:latin typeface="Leelawadee" panose="020B0502040204020203" pitchFamily="34" charset="-34"/>
                <a:ea typeface="Cambria" panose="02040503050406030204" pitchFamily="18" charset="0"/>
                <a:cs typeface="Leelawadee" panose="020B0502040204020203" pitchFamily="34" charset="-34"/>
              </a:rPr>
              <a:t>Types/ classification of loans/credit facilities</a:t>
            </a:r>
            <a:br>
              <a:rPr lang="en-US" sz="2800" b="1" dirty="0">
                <a:solidFill>
                  <a:srgbClr val="FFC000"/>
                </a:solidFill>
                <a:latin typeface="Leelawadee" panose="020B0502040204020203" pitchFamily="34" charset="-34"/>
                <a:ea typeface="Cambria" panose="02040503050406030204" pitchFamily="18" charset="0"/>
                <a:cs typeface="Leelawadee" panose="020B0502040204020203" pitchFamily="34" charset="-34"/>
              </a:rPr>
            </a:br>
            <a:endParaRPr lang="en-UG" sz="2800" dirty="0"/>
          </a:p>
        </p:txBody>
      </p:sp>
      <p:sp>
        <p:nvSpPr>
          <p:cNvPr id="3" name="Content Placeholder 2">
            <a:extLst>
              <a:ext uri="{FF2B5EF4-FFF2-40B4-BE49-F238E27FC236}">
                <a16:creationId xmlns:a16="http://schemas.microsoft.com/office/drawing/2014/main" id="{E9CB5698-579F-4DE6-AF5D-B44EA906C2C5}"/>
              </a:ext>
            </a:extLst>
          </p:cNvPr>
          <p:cNvSpPr>
            <a:spLocks noGrp="1"/>
          </p:cNvSpPr>
          <p:nvPr>
            <p:ph idx="1"/>
          </p:nvPr>
        </p:nvSpPr>
        <p:spPr/>
        <p:txBody>
          <a:bodyPr/>
          <a:lstStyle/>
          <a:p>
            <a:r>
              <a:rPr lang="en-US" b="1" dirty="0"/>
              <a:t>A loan </a:t>
            </a:r>
            <a:r>
              <a:rPr lang="en-US" dirty="0"/>
              <a:t>is a financial transaction in which one party (the lender) agrees to give another party (the borrower) a certain amount of money with the expectation of total repayment. </a:t>
            </a:r>
          </a:p>
          <a:p>
            <a:r>
              <a:rPr lang="en-US" dirty="0"/>
              <a:t>The specific terms of a loan are often spelled out in the form of a promissory note or other contract. The lender can ask for interest payments in addition to the original amount loaned (principal). </a:t>
            </a:r>
          </a:p>
          <a:p>
            <a:r>
              <a:rPr lang="en-US" dirty="0"/>
              <a:t>The borrower must agree to the repayment terms, including the amount owed, interest rate and due dates. Some lenders can also assign financial penalties for missed or late payments.</a:t>
            </a:r>
            <a:endParaRPr lang="en-UG" dirty="0"/>
          </a:p>
        </p:txBody>
      </p:sp>
    </p:spTree>
    <p:extLst>
      <p:ext uri="{BB962C8B-B14F-4D97-AF65-F5344CB8AC3E}">
        <p14:creationId xmlns:p14="http://schemas.microsoft.com/office/powerpoint/2010/main" val="37331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8329" y="400678"/>
            <a:ext cx="8072284" cy="1477328"/>
          </a:xfrm>
          <a:prstGeom prst="rect">
            <a:avLst/>
          </a:prstGeom>
        </p:spPr>
        <p:txBody>
          <a:bodyPr wrap="square">
            <a:spAutoFit/>
          </a:bodyPr>
          <a:lstStyle/>
          <a:p>
            <a:pPr algn="ctr"/>
            <a:endParaRPr lang="en-US" sz="3600" b="1" dirty="0">
              <a:solidFill>
                <a:srgbClr val="FFC000"/>
              </a:solidFill>
              <a:latin typeface="Leelawadee" panose="020B0502040204020203" pitchFamily="34" charset="-34"/>
              <a:ea typeface="Cambria" panose="02040503050406030204" pitchFamily="18" charset="0"/>
              <a:cs typeface="Leelawadee" panose="020B0502040204020203" pitchFamily="34" charset="-34"/>
            </a:endParaRPr>
          </a:p>
          <a:p>
            <a:pPr algn="ctr"/>
            <a:r>
              <a:rPr lang="en-US" sz="3600" b="1" dirty="0">
                <a:solidFill>
                  <a:srgbClr val="FFC000"/>
                </a:solidFill>
                <a:latin typeface="Leelawadee" panose="020B0502040204020203" pitchFamily="34" charset="-34"/>
                <a:ea typeface="Cambria" panose="02040503050406030204" pitchFamily="18" charset="0"/>
                <a:cs typeface="Leelawadee" panose="020B0502040204020203" pitchFamily="34" charset="-34"/>
              </a:rPr>
              <a:t>Types of credit facilities</a:t>
            </a:r>
          </a:p>
          <a:p>
            <a:pPr algn="ctr"/>
            <a:endParaRPr lang="en-US" b="1" i="0" u="none" strike="noStrike" baseline="0" dirty="0">
              <a:solidFill>
                <a:srgbClr val="FFC000"/>
              </a:solidFill>
              <a:latin typeface="Leelawadee" panose="020B0502040204020203" pitchFamily="34" charset="-34"/>
              <a:ea typeface="Cambria" panose="02040503050406030204" pitchFamily="18" charset="0"/>
              <a:cs typeface="Leelawadee" panose="020B0502040204020203" pitchFamily="34" charset="-34"/>
            </a:endParaRPr>
          </a:p>
        </p:txBody>
      </p:sp>
      <p:sp>
        <p:nvSpPr>
          <p:cNvPr id="5" name="Rectangle 4"/>
          <p:cNvSpPr/>
          <p:nvPr/>
        </p:nvSpPr>
        <p:spPr>
          <a:xfrm>
            <a:off x="1154953" y="4096196"/>
            <a:ext cx="9552375" cy="538609"/>
          </a:xfrm>
          <a:prstGeom prst="rect">
            <a:avLst/>
          </a:prstGeom>
        </p:spPr>
        <p:txBody>
          <a:bodyPr wrap="square">
            <a:spAutoFit/>
          </a:bodyPr>
          <a:lstStyle/>
          <a:p>
            <a:pPr algn="just"/>
            <a:endParaRPr lang="en-US" sz="1100" b="0" i="0" u="none" strike="noStrike" baseline="0" dirty="0">
              <a:solidFill>
                <a:srgbClr val="000000"/>
              </a:solidFill>
              <a:latin typeface="Leelawadee" panose="020B0502040204020203" pitchFamily="34" charset="-34"/>
              <a:cs typeface="Leelawadee" panose="020B0502040204020203" pitchFamily="34" charset="-34"/>
            </a:endParaRPr>
          </a:p>
          <a:p>
            <a:pPr algn="just"/>
            <a:endParaRPr lang="en-US" dirty="0">
              <a:solidFill>
                <a:srgbClr val="000000"/>
              </a:solidFill>
              <a:latin typeface="Leelawadee" panose="020B0502040204020203" pitchFamily="34" charset="-34"/>
              <a:cs typeface="Leelawadee" panose="020B0502040204020203" pitchFamily="34" charset="-34"/>
            </a:endParaRPr>
          </a:p>
        </p:txBody>
      </p:sp>
      <p:sp>
        <p:nvSpPr>
          <p:cNvPr id="6" name="Content Placeholder 5"/>
          <p:cNvSpPr>
            <a:spLocks noGrp="1"/>
          </p:cNvSpPr>
          <p:nvPr>
            <p:ph idx="1"/>
          </p:nvPr>
        </p:nvSpPr>
        <p:spPr/>
        <p:txBody>
          <a:bodyPr>
            <a:normAutofit/>
          </a:bodyPr>
          <a:lstStyle/>
          <a:p>
            <a:pPr algn="just"/>
            <a:endParaRPr lang="en-US" sz="2000" dirty="0">
              <a:latin typeface="Leelawadee" panose="020B0502040204020203" pitchFamily="34" charset="-34"/>
              <a:cs typeface="Leelawadee" panose="020B0502040204020203" pitchFamily="34" charset="-34"/>
            </a:endParaRPr>
          </a:p>
          <a:p>
            <a:pPr algn="just">
              <a:buFont typeface="Arial" panose="020B0604020202020204" pitchFamily="34" charset="0"/>
              <a:buChar char="•"/>
            </a:pPr>
            <a:r>
              <a:rPr lang="en-US" sz="2000" dirty="0">
                <a:latin typeface="Leelawadee" panose="020B0502040204020203" pitchFamily="34" charset="-34"/>
                <a:cs typeface="Leelawadee" panose="020B0502040204020203" pitchFamily="34" charset="-34"/>
              </a:rPr>
              <a:t>The business of lending is carried on by the bank by offering various credit facilities to its customer.</a:t>
            </a:r>
          </a:p>
          <a:p>
            <a:pPr algn="just"/>
            <a:r>
              <a:rPr lang="en-US" sz="2000" dirty="0">
                <a:solidFill>
                  <a:srgbClr val="FF0000"/>
                </a:solidFill>
                <a:latin typeface="Leelawadee" panose="020B0502040204020203" pitchFamily="34" charset="-34"/>
                <a:cs typeface="Leelawadee" panose="020B0502040204020203" pitchFamily="34" charset="-34"/>
              </a:rPr>
              <a:t>Based on security bank credit can be classified into two types.</a:t>
            </a:r>
          </a:p>
          <a:p>
            <a:pPr marL="0" indent="0" algn="just">
              <a:buNone/>
            </a:pPr>
            <a:r>
              <a:rPr lang="en-US" sz="2000" b="1" dirty="0">
                <a:latin typeface="Leelawadee" panose="020B0502040204020203" pitchFamily="34" charset="-34"/>
                <a:cs typeface="Leelawadee" panose="020B0502040204020203" pitchFamily="34" charset="-34"/>
              </a:rPr>
              <a:t>1.Secured Advance: </a:t>
            </a:r>
            <a:r>
              <a:rPr lang="en-US" sz="2000" dirty="0">
                <a:latin typeface="Leelawadee" panose="020B0502040204020203" pitchFamily="34" charset="-34"/>
                <a:cs typeface="Leelawadee" panose="020B0502040204020203" pitchFamily="34" charset="-34"/>
              </a:rPr>
              <a:t>The advance which is secured by primary or collateral security is called Secured Advances . In the event of a loan default, the lender can take possession of the asset and use it to cover the loan. e.g. Business loan, housing loan, etc. </a:t>
            </a:r>
          </a:p>
        </p:txBody>
      </p:sp>
    </p:spTree>
    <p:extLst>
      <p:ext uri="{BB962C8B-B14F-4D97-AF65-F5344CB8AC3E}">
        <p14:creationId xmlns:p14="http://schemas.microsoft.com/office/powerpoint/2010/main" val="1075761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endParaRPr lang="en-US" sz="1600" dirty="0">
              <a:latin typeface="Leelawadee" panose="020B0502040204020203" pitchFamily="34" charset="-34"/>
              <a:cs typeface="Leelawadee" panose="020B0502040204020203" pitchFamily="34" charset="-34"/>
            </a:endParaRPr>
          </a:p>
          <a:p>
            <a:pPr algn="just"/>
            <a:r>
              <a:rPr lang="en-US" sz="1600" dirty="0">
                <a:latin typeface="Leelawadee" panose="020B0502040204020203" pitchFamily="34" charset="-34"/>
                <a:cs typeface="Leelawadee" panose="020B0502040204020203" pitchFamily="34" charset="-34"/>
              </a:rPr>
              <a:t>Unsecured Advances: Unsecured advances don’t have assets either primary or collateral. These are also called clean advances. Unsecured loans rely solely on the borrower’s credit history and his income to qualify for the loan. e.g.-salary loan, Credit Card, Clean personal loan, Education loan (small), etc.</a:t>
            </a:r>
          </a:p>
          <a:p>
            <a:pPr algn="just"/>
            <a:r>
              <a:rPr lang="en-US" sz="1600" dirty="0">
                <a:latin typeface="Leelawadee" panose="020B0502040204020203" pitchFamily="34" charset="-34"/>
                <a:cs typeface="Leelawadee" panose="020B0502040204020203" pitchFamily="34" charset="-34"/>
              </a:rPr>
              <a:t>When the unsecured loans are made to business borrowers of high standing they bear the name of the maker only. Certain factors must be recognized in accounting for unsecured loans;</a:t>
            </a:r>
          </a:p>
          <a:p>
            <a:pPr algn="just"/>
            <a:endParaRPr lang="en-US" sz="1600" dirty="0">
              <a:latin typeface="Leelawadee" panose="020B0502040204020203" pitchFamily="34" charset="-34"/>
              <a:cs typeface="Leelawadee" panose="020B0502040204020203" pitchFamily="34" charset="-34"/>
            </a:endParaRPr>
          </a:p>
          <a:p>
            <a:pPr algn="just"/>
            <a:r>
              <a:rPr lang="en-US" sz="1600" dirty="0">
                <a:latin typeface="Leelawadee" panose="020B0502040204020203" pitchFamily="34" charset="-34"/>
                <a:cs typeface="Leelawadee" panose="020B0502040204020203" pitchFamily="34" charset="-34"/>
              </a:rPr>
              <a:t>Keen competition for the signatures of large corporations by the bankers to open an account with them; e.g. MTN, Coca Cola, </a:t>
            </a:r>
            <a:r>
              <a:rPr lang="en-US" sz="1600" dirty="0" err="1">
                <a:latin typeface="Leelawadee" panose="020B0502040204020203" pitchFamily="34" charset="-34"/>
                <a:cs typeface="Leelawadee" panose="020B0502040204020203" pitchFamily="34" charset="-34"/>
              </a:rPr>
              <a:t>Pespi</a:t>
            </a:r>
            <a:r>
              <a:rPr lang="en-US" sz="1600" dirty="0">
                <a:latin typeface="Leelawadee" panose="020B0502040204020203" pitchFamily="34" charset="-34"/>
                <a:cs typeface="Leelawadee" panose="020B0502040204020203" pitchFamily="34" charset="-34"/>
              </a:rPr>
              <a:t> Cola, Airtel </a:t>
            </a:r>
            <a:r>
              <a:rPr lang="en-US" sz="1600" dirty="0" err="1">
                <a:latin typeface="Leelawadee" panose="020B0502040204020203" pitchFamily="34" charset="-34"/>
                <a:cs typeface="Leelawadee" panose="020B0502040204020203" pitchFamily="34" charset="-34"/>
              </a:rPr>
              <a:t>etc</a:t>
            </a:r>
            <a:endParaRPr lang="en-US" sz="1600" dirty="0">
              <a:latin typeface="Leelawadee" panose="020B0502040204020203" pitchFamily="34" charset="-34"/>
              <a:cs typeface="Leelawadee" panose="020B0502040204020203" pitchFamily="34" charset="-34"/>
            </a:endParaRPr>
          </a:p>
          <a:p>
            <a:pPr algn="just"/>
            <a:r>
              <a:rPr lang="en-US" sz="1600" dirty="0">
                <a:latin typeface="Leelawadee" panose="020B0502040204020203" pitchFamily="34" charset="-34"/>
                <a:cs typeface="Leelawadee" panose="020B0502040204020203" pitchFamily="34" charset="-34"/>
              </a:rPr>
              <a:t>The cost of handling unsecured loans are much less than the secured loans</a:t>
            </a:r>
          </a:p>
          <a:p>
            <a:pPr algn="just"/>
            <a:r>
              <a:rPr lang="en-US" sz="1600" dirty="0">
                <a:latin typeface="Leelawadee" panose="020B0502040204020203" pitchFamily="34" charset="-34"/>
                <a:cs typeface="Leelawadee" panose="020B0502040204020203" pitchFamily="34" charset="-34"/>
              </a:rPr>
              <a:t>Many business firms (especially service firms) do not have collateral which could be pledged conveniently. </a:t>
            </a:r>
            <a:r>
              <a:rPr lang="en-US" sz="1600" dirty="0" err="1">
                <a:latin typeface="Leelawadee" panose="020B0502040204020203" pitchFamily="34" charset="-34"/>
                <a:cs typeface="Leelawadee" panose="020B0502040204020203" pitchFamily="34" charset="-34"/>
              </a:rPr>
              <a:t>Eg</a:t>
            </a:r>
            <a:r>
              <a:rPr lang="en-US" sz="1600" dirty="0">
                <a:latin typeface="Leelawadee" panose="020B0502040204020203" pitchFamily="34" charset="-34"/>
                <a:cs typeface="Leelawadee" panose="020B0502040204020203" pitchFamily="34" charset="-34"/>
              </a:rPr>
              <a:t> forex bureau.</a:t>
            </a:r>
          </a:p>
          <a:p>
            <a:pPr algn="just"/>
            <a:endParaRPr lang="en-US" sz="1600" dirty="0">
              <a:latin typeface="Leelawadee" panose="020B0502040204020203" pitchFamily="34" charset="-34"/>
              <a:cs typeface="Leelawadee" panose="020B0502040204020203" pitchFamily="34" charset="-34"/>
            </a:endParaRPr>
          </a:p>
        </p:txBody>
      </p:sp>
      <p:sp>
        <p:nvSpPr>
          <p:cNvPr id="4" name="Rectangle 3"/>
          <p:cNvSpPr/>
          <p:nvPr/>
        </p:nvSpPr>
        <p:spPr>
          <a:xfrm>
            <a:off x="1908329" y="400678"/>
            <a:ext cx="8072284" cy="1477328"/>
          </a:xfrm>
          <a:prstGeom prst="rect">
            <a:avLst/>
          </a:prstGeom>
        </p:spPr>
        <p:txBody>
          <a:bodyPr wrap="square">
            <a:spAutoFit/>
          </a:bodyPr>
          <a:lstStyle/>
          <a:p>
            <a:pPr algn="ctr"/>
            <a:endParaRPr lang="en-US" sz="3600" b="1" dirty="0">
              <a:solidFill>
                <a:srgbClr val="FFC000"/>
              </a:solidFill>
              <a:latin typeface="Leelawadee" panose="020B0502040204020203" pitchFamily="34" charset="-34"/>
              <a:ea typeface="Cambria" panose="02040503050406030204" pitchFamily="18" charset="0"/>
              <a:cs typeface="Leelawadee" panose="020B0502040204020203" pitchFamily="34" charset="-34"/>
            </a:endParaRPr>
          </a:p>
          <a:p>
            <a:pPr algn="ctr"/>
            <a:r>
              <a:rPr lang="en-US" sz="3600" b="1" dirty="0">
                <a:solidFill>
                  <a:srgbClr val="FFC000"/>
                </a:solidFill>
                <a:latin typeface="Leelawadee" panose="020B0502040204020203" pitchFamily="34" charset="-34"/>
                <a:ea typeface="Cambria" panose="02040503050406030204" pitchFamily="18" charset="0"/>
                <a:cs typeface="Leelawadee" panose="020B0502040204020203" pitchFamily="34" charset="-34"/>
              </a:rPr>
              <a:t>Types of credit facilities</a:t>
            </a:r>
          </a:p>
          <a:p>
            <a:pPr algn="ctr"/>
            <a:endParaRPr lang="en-US" b="1" i="0" u="none" strike="noStrike" baseline="0" dirty="0">
              <a:solidFill>
                <a:srgbClr val="FFC000"/>
              </a:solidFill>
              <a:latin typeface="Leelawadee" panose="020B0502040204020203" pitchFamily="34" charset="-34"/>
              <a:ea typeface="Cambria" panose="02040503050406030204" pitchFamily="18" charset="0"/>
              <a:cs typeface="Leelawadee" panose="020B0502040204020203" pitchFamily="34" charset="-34"/>
            </a:endParaRPr>
          </a:p>
        </p:txBody>
      </p:sp>
    </p:spTree>
    <p:extLst>
      <p:ext uri="{BB962C8B-B14F-4D97-AF65-F5344CB8AC3E}">
        <p14:creationId xmlns:p14="http://schemas.microsoft.com/office/powerpoint/2010/main" val="1608421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2000" dirty="0">
                <a:solidFill>
                  <a:srgbClr val="FF0000"/>
                </a:solidFill>
                <a:latin typeface="Leelawadee" panose="020B0502040204020203" pitchFamily="34" charset="-34"/>
                <a:cs typeface="Leelawadee" panose="020B0502040204020203" pitchFamily="34" charset="-34"/>
              </a:rPr>
              <a:t>Based on funds outflow bank credit can be classified into two types.</a:t>
            </a:r>
          </a:p>
          <a:p>
            <a:pPr algn="just">
              <a:buAutoNum type="arabicPeriod"/>
            </a:pPr>
            <a:r>
              <a:rPr lang="en-US" sz="2000" b="1" dirty="0">
                <a:latin typeface="Leelawadee" panose="020B0502040204020203" pitchFamily="34" charset="-34"/>
                <a:cs typeface="Leelawadee" panose="020B0502040204020203" pitchFamily="34" charset="-34"/>
              </a:rPr>
              <a:t>Fund Based Credit: </a:t>
            </a:r>
            <a:r>
              <a:rPr lang="en-US" sz="2000" dirty="0">
                <a:latin typeface="Leelawadee" panose="020B0502040204020203" pitchFamily="34" charset="-34"/>
                <a:cs typeface="Leelawadee" panose="020B0502040204020203" pitchFamily="34" charset="-34"/>
              </a:rPr>
              <a:t>Fund Based Credit is the credit facility that involves the direct outflow of the Bank’s fund to the borrower. Term loans are a typical example of funded based credit. </a:t>
            </a:r>
          </a:p>
          <a:p>
            <a:pPr algn="just">
              <a:buAutoNum type="arabicPeriod"/>
            </a:pPr>
            <a:r>
              <a:rPr lang="en-US" sz="2000" b="1" dirty="0">
                <a:latin typeface="Leelawadee" panose="020B0502040204020203" pitchFamily="34" charset="-34"/>
                <a:cs typeface="Leelawadee" panose="020B0502040204020203" pitchFamily="34" charset="-34"/>
              </a:rPr>
              <a:t>Non-Fund Based Credit: </a:t>
            </a:r>
            <a:r>
              <a:rPr lang="en-US" sz="2000" dirty="0">
                <a:latin typeface="Leelawadee" panose="020B0502040204020203" pitchFamily="34" charset="-34"/>
                <a:cs typeface="Leelawadee" panose="020B0502040204020203" pitchFamily="34" charset="-34"/>
              </a:rPr>
              <a:t>Non-fund based facilities are such facilities extended by banks that do not involve outgo of funds from the bank when the customer avails the facilities but may at a later date crystallize into a financial liability if the customer fails to honor the commitment made by availing these facilities. These are also called Off-balance sheet (OBS) items.</a:t>
            </a:r>
          </a:p>
          <a:p>
            <a:pPr algn="just">
              <a:buAutoNum type="arabicPeriod"/>
            </a:pPr>
            <a:endParaRPr lang="en-US" sz="2000" dirty="0">
              <a:solidFill>
                <a:srgbClr val="FF0000"/>
              </a:solidFill>
              <a:latin typeface="Leelawadee" panose="020B0502040204020203" pitchFamily="34" charset="-34"/>
              <a:cs typeface="Leelawadee" panose="020B0502040204020203" pitchFamily="34" charset="-34"/>
            </a:endParaRPr>
          </a:p>
        </p:txBody>
      </p:sp>
      <p:sp>
        <p:nvSpPr>
          <p:cNvPr id="4" name="Rectangle 3"/>
          <p:cNvSpPr/>
          <p:nvPr/>
        </p:nvSpPr>
        <p:spPr>
          <a:xfrm>
            <a:off x="1908329" y="400678"/>
            <a:ext cx="8072284" cy="1477328"/>
          </a:xfrm>
          <a:prstGeom prst="rect">
            <a:avLst/>
          </a:prstGeom>
        </p:spPr>
        <p:txBody>
          <a:bodyPr wrap="square">
            <a:spAutoFit/>
          </a:bodyPr>
          <a:lstStyle/>
          <a:p>
            <a:pPr algn="ctr"/>
            <a:endParaRPr lang="en-US" sz="3600" b="1" dirty="0">
              <a:solidFill>
                <a:srgbClr val="FFC000"/>
              </a:solidFill>
              <a:latin typeface="Leelawadee" panose="020B0502040204020203" pitchFamily="34" charset="-34"/>
              <a:ea typeface="Cambria" panose="02040503050406030204" pitchFamily="18" charset="0"/>
              <a:cs typeface="Leelawadee" panose="020B0502040204020203" pitchFamily="34" charset="-34"/>
            </a:endParaRPr>
          </a:p>
          <a:p>
            <a:pPr algn="ctr"/>
            <a:r>
              <a:rPr lang="en-US" sz="3600" b="1" dirty="0">
                <a:solidFill>
                  <a:srgbClr val="FFC000"/>
                </a:solidFill>
                <a:latin typeface="Leelawadee" panose="020B0502040204020203" pitchFamily="34" charset="-34"/>
                <a:ea typeface="Cambria" panose="02040503050406030204" pitchFamily="18" charset="0"/>
                <a:cs typeface="Leelawadee" panose="020B0502040204020203" pitchFamily="34" charset="-34"/>
              </a:rPr>
              <a:t>Types of credit facilities</a:t>
            </a:r>
          </a:p>
          <a:p>
            <a:pPr algn="ctr"/>
            <a:endParaRPr lang="en-US" b="1" i="0" u="none" strike="noStrike" baseline="0" dirty="0">
              <a:solidFill>
                <a:srgbClr val="FFC000"/>
              </a:solidFill>
              <a:latin typeface="Leelawadee" panose="020B0502040204020203" pitchFamily="34" charset="-34"/>
              <a:ea typeface="Cambria" panose="02040503050406030204" pitchFamily="18" charset="0"/>
              <a:cs typeface="Leelawadee" panose="020B0502040204020203" pitchFamily="34" charset="-34"/>
            </a:endParaRPr>
          </a:p>
        </p:txBody>
      </p:sp>
    </p:spTree>
    <p:extLst>
      <p:ext uri="{BB962C8B-B14F-4D97-AF65-F5344CB8AC3E}">
        <p14:creationId xmlns:p14="http://schemas.microsoft.com/office/powerpoint/2010/main" val="2062279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6D91C-C0C4-4284-ACBE-096A0F82CDE2}"/>
              </a:ext>
            </a:extLst>
          </p:cNvPr>
          <p:cNvSpPr>
            <a:spLocks noGrp="1"/>
          </p:cNvSpPr>
          <p:nvPr>
            <p:ph type="title"/>
          </p:nvPr>
        </p:nvSpPr>
        <p:spPr>
          <a:xfrm>
            <a:off x="1154954" y="754380"/>
            <a:ext cx="8825659" cy="926253"/>
          </a:xfrm>
        </p:spPr>
        <p:txBody>
          <a:bodyPr/>
          <a:lstStyle/>
          <a:p>
            <a:pPr algn="ctr"/>
            <a:r>
              <a:rPr lang="en-US" b="1" dirty="0">
                <a:solidFill>
                  <a:srgbClr val="FFC000"/>
                </a:solidFill>
                <a:latin typeface="Leelawadee" panose="020B0502040204020203" pitchFamily="34" charset="-34"/>
                <a:ea typeface="Cambria" panose="02040503050406030204" pitchFamily="18" charset="0"/>
                <a:cs typeface="Leelawadee" panose="020B0502040204020203" pitchFamily="34" charset="-34"/>
              </a:rPr>
              <a:t>Types of credit facilities</a:t>
            </a:r>
            <a:br>
              <a:rPr lang="en-US" b="1" dirty="0">
                <a:solidFill>
                  <a:srgbClr val="FFC000"/>
                </a:solidFill>
                <a:latin typeface="Leelawadee" panose="020B0502040204020203" pitchFamily="34" charset="-34"/>
                <a:ea typeface="Cambria" panose="02040503050406030204" pitchFamily="18" charset="0"/>
                <a:cs typeface="Leelawadee" panose="020B0502040204020203" pitchFamily="34" charset="-34"/>
              </a:rPr>
            </a:br>
            <a:endParaRPr lang="en-UG" dirty="0"/>
          </a:p>
        </p:txBody>
      </p:sp>
      <p:sp>
        <p:nvSpPr>
          <p:cNvPr id="3" name="Content Placeholder 2">
            <a:extLst>
              <a:ext uri="{FF2B5EF4-FFF2-40B4-BE49-F238E27FC236}">
                <a16:creationId xmlns:a16="http://schemas.microsoft.com/office/drawing/2014/main" id="{056E7374-4F09-409B-88D7-6EA886C34DA1}"/>
              </a:ext>
            </a:extLst>
          </p:cNvPr>
          <p:cNvSpPr>
            <a:spLocks noGrp="1"/>
          </p:cNvSpPr>
          <p:nvPr>
            <p:ph idx="1"/>
          </p:nvPr>
        </p:nvSpPr>
        <p:spPr/>
        <p:txBody>
          <a:bodyPr>
            <a:normAutofit/>
          </a:bodyPr>
          <a:lstStyle/>
          <a:p>
            <a:r>
              <a:rPr lang="en-US" sz="2000" dirty="0">
                <a:solidFill>
                  <a:srgbClr val="FF0000"/>
                </a:solidFill>
                <a:latin typeface="Leelawadee" panose="020B0502040204020203" pitchFamily="34" charset="-34"/>
                <a:cs typeface="Leelawadee" panose="020B0502040204020203" pitchFamily="34" charset="-34"/>
              </a:rPr>
              <a:t>According to maturity </a:t>
            </a:r>
          </a:p>
          <a:p>
            <a:r>
              <a:rPr lang="en-US" sz="2000" dirty="0">
                <a:latin typeface="Leelawadee" panose="020B0502040204020203" pitchFamily="34" charset="-34"/>
                <a:cs typeface="Leelawadee" panose="020B0502040204020203" pitchFamily="34" charset="-34"/>
              </a:rPr>
              <a:t>Short term loans are always up to a period of 1 year</a:t>
            </a:r>
          </a:p>
          <a:p>
            <a:r>
              <a:rPr lang="en-US" sz="2000" dirty="0">
                <a:latin typeface="Leelawadee" panose="020B0502040204020203" pitchFamily="34" charset="-34"/>
                <a:cs typeface="Leelawadee" panose="020B0502040204020203" pitchFamily="34" charset="-34"/>
              </a:rPr>
              <a:t>Intermediate loans 1 to 5 years</a:t>
            </a:r>
          </a:p>
          <a:p>
            <a:r>
              <a:rPr lang="en-US" sz="2000" dirty="0">
                <a:latin typeface="Leelawadee" panose="020B0502040204020203" pitchFamily="34" charset="-34"/>
                <a:cs typeface="Leelawadee" panose="020B0502040204020203" pitchFamily="34" charset="-34"/>
              </a:rPr>
              <a:t>Long term loans 5 to 10 years</a:t>
            </a:r>
            <a:endParaRPr lang="en-UG" sz="2000" dirty="0">
              <a:latin typeface="Leelawadee" panose="020B0502040204020203" pitchFamily="34" charset="-34"/>
              <a:cs typeface="Leelawadee" panose="020B0502040204020203" pitchFamily="34" charset="-34"/>
            </a:endParaRPr>
          </a:p>
        </p:txBody>
      </p:sp>
    </p:spTree>
    <p:extLst>
      <p:ext uri="{BB962C8B-B14F-4D97-AF65-F5344CB8AC3E}">
        <p14:creationId xmlns:p14="http://schemas.microsoft.com/office/powerpoint/2010/main" val="3054315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2284" y="2603499"/>
            <a:ext cx="11248103" cy="3984113"/>
          </a:xfrm>
        </p:spPr>
        <p:txBody>
          <a:bodyPr>
            <a:noAutofit/>
          </a:bodyPr>
          <a:lstStyle/>
          <a:p>
            <a:r>
              <a:rPr lang="en-US" sz="2000" dirty="0">
                <a:solidFill>
                  <a:srgbClr val="FF0000"/>
                </a:solidFill>
                <a:latin typeface="Leelawadee" panose="020B0502040204020203" pitchFamily="34" charset="-34"/>
                <a:cs typeface="Leelawadee" panose="020B0502040204020203" pitchFamily="34" charset="-34"/>
              </a:rPr>
              <a:t>Based on purpose of funds</a:t>
            </a:r>
          </a:p>
          <a:p>
            <a:pPr marL="0" indent="0" algn="just">
              <a:buNone/>
            </a:pPr>
            <a:r>
              <a:rPr lang="en-US" sz="2000" dirty="0">
                <a:latin typeface="Leelawadee" panose="020B0502040204020203" pitchFamily="34" charset="-34"/>
                <a:cs typeface="Leelawadee" panose="020B0502040204020203" pitchFamily="34" charset="-34"/>
              </a:rPr>
              <a:t>1. </a:t>
            </a:r>
            <a:r>
              <a:rPr lang="en-US" sz="2000" b="1" dirty="0">
                <a:latin typeface="Leelawadee" panose="020B0502040204020203" pitchFamily="34" charset="-34"/>
                <a:cs typeface="Leelawadee" panose="020B0502040204020203" pitchFamily="34" charset="-34"/>
              </a:rPr>
              <a:t>Real estate loans </a:t>
            </a:r>
            <a:r>
              <a:rPr lang="en-US" sz="2000" dirty="0">
                <a:latin typeface="Leelawadee" panose="020B0502040204020203" pitchFamily="34" charset="-34"/>
                <a:cs typeface="Leelawadee" panose="020B0502040204020203" pitchFamily="34" charset="-34"/>
              </a:rPr>
              <a:t>are secured by real property—land, buildings, and other structures— and include short-term loans for construction and land development and longer-term loans to finance the purchase of farmland, homes, apartments, commercial structures, and foreign properties.</a:t>
            </a:r>
          </a:p>
          <a:p>
            <a:pPr marL="0" indent="0" algn="just">
              <a:buNone/>
            </a:pPr>
            <a:r>
              <a:rPr lang="en-US" sz="2000" dirty="0">
                <a:latin typeface="Leelawadee" panose="020B0502040204020203" pitchFamily="34" charset="-34"/>
                <a:cs typeface="Leelawadee" panose="020B0502040204020203" pitchFamily="34" charset="-34"/>
              </a:rPr>
              <a:t>2. </a:t>
            </a:r>
            <a:r>
              <a:rPr lang="en-US" sz="2000" b="1" dirty="0">
                <a:latin typeface="Leelawadee" panose="020B0502040204020203" pitchFamily="34" charset="-34"/>
                <a:cs typeface="Leelawadee" panose="020B0502040204020203" pitchFamily="34" charset="-34"/>
              </a:rPr>
              <a:t>Financial institution loans </a:t>
            </a:r>
            <a:r>
              <a:rPr lang="en-US" sz="2000" dirty="0">
                <a:latin typeface="Leelawadee" panose="020B0502040204020203" pitchFamily="34" charset="-34"/>
                <a:cs typeface="Leelawadee" panose="020B0502040204020203" pitchFamily="34" charset="-34"/>
              </a:rPr>
              <a:t>include credit to banks, insurance companies, finance companies, and other financial institutions.</a:t>
            </a:r>
          </a:p>
          <a:p>
            <a:pPr marL="0" indent="0" algn="just">
              <a:buNone/>
            </a:pPr>
            <a:r>
              <a:rPr lang="en-US" sz="2000" dirty="0">
                <a:latin typeface="Leelawadee" panose="020B0502040204020203" pitchFamily="34" charset="-34"/>
                <a:cs typeface="Leelawadee" panose="020B0502040204020203" pitchFamily="34" charset="-34"/>
              </a:rPr>
              <a:t>3. </a:t>
            </a:r>
            <a:r>
              <a:rPr lang="en-US" sz="2000" b="1" dirty="0">
                <a:latin typeface="Leelawadee" panose="020B0502040204020203" pitchFamily="34" charset="-34"/>
                <a:cs typeface="Leelawadee" panose="020B0502040204020203" pitchFamily="34" charset="-34"/>
              </a:rPr>
              <a:t>Agricultural loans </a:t>
            </a:r>
            <a:r>
              <a:rPr lang="en-US" sz="2000" dirty="0">
                <a:latin typeface="Leelawadee" panose="020B0502040204020203" pitchFamily="34" charset="-34"/>
                <a:cs typeface="Leelawadee" panose="020B0502040204020203" pitchFamily="34" charset="-34"/>
              </a:rPr>
              <a:t>are extended to farms and ranches to assist in planting and harvesting crops and supporting the feeding and care of livestock.</a:t>
            </a:r>
          </a:p>
          <a:p>
            <a:pPr marL="0" indent="0" algn="just">
              <a:buNone/>
            </a:pPr>
            <a:r>
              <a:rPr lang="en-US" sz="2000" dirty="0">
                <a:latin typeface="Leelawadee" panose="020B0502040204020203" pitchFamily="34" charset="-34"/>
                <a:cs typeface="Leelawadee" panose="020B0502040204020203" pitchFamily="34" charset="-34"/>
              </a:rPr>
              <a:t>4. </a:t>
            </a:r>
            <a:r>
              <a:rPr lang="en-US" sz="2000" b="1" dirty="0">
                <a:latin typeface="Leelawadee" panose="020B0502040204020203" pitchFamily="34" charset="-34"/>
                <a:cs typeface="Leelawadee" panose="020B0502040204020203" pitchFamily="34" charset="-34"/>
              </a:rPr>
              <a:t>Commercial and industrial loans (Business loans) </a:t>
            </a:r>
            <a:r>
              <a:rPr lang="en-US" sz="2000" dirty="0">
                <a:latin typeface="Leelawadee" panose="020B0502040204020203" pitchFamily="34" charset="-34"/>
                <a:cs typeface="Leelawadee" panose="020B0502040204020203" pitchFamily="34" charset="-34"/>
              </a:rPr>
              <a:t>are granted to businesses to cover purchasing inventories, paying taxes, and meeting payrolls.</a:t>
            </a:r>
          </a:p>
        </p:txBody>
      </p:sp>
      <p:sp>
        <p:nvSpPr>
          <p:cNvPr id="4" name="Rectangle 3"/>
          <p:cNvSpPr/>
          <p:nvPr/>
        </p:nvSpPr>
        <p:spPr>
          <a:xfrm>
            <a:off x="1908329" y="400678"/>
            <a:ext cx="8072284" cy="1477328"/>
          </a:xfrm>
          <a:prstGeom prst="rect">
            <a:avLst/>
          </a:prstGeom>
        </p:spPr>
        <p:txBody>
          <a:bodyPr wrap="square">
            <a:spAutoFit/>
          </a:bodyPr>
          <a:lstStyle/>
          <a:p>
            <a:pPr algn="ctr"/>
            <a:endParaRPr lang="en-US" sz="3600" b="1" dirty="0">
              <a:solidFill>
                <a:srgbClr val="FFC000"/>
              </a:solidFill>
              <a:latin typeface="Leelawadee" panose="020B0502040204020203" pitchFamily="34" charset="-34"/>
              <a:ea typeface="Cambria" panose="02040503050406030204" pitchFamily="18" charset="0"/>
              <a:cs typeface="Leelawadee" panose="020B0502040204020203" pitchFamily="34" charset="-34"/>
            </a:endParaRPr>
          </a:p>
          <a:p>
            <a:pPr algn="ctr"/>
            <a:r>
              <a:rPr lang="en-US" sz="3600" b="1" dirty="0">
                <a:solidFill>
                  <a:srgbClr val="FFC000"/>
                </a:solidFill>
                <a:latin typeface="Leelawadee" panose="020B0502040204020203" pitchFamily="34" charset="-34"/>
                <a:ea typeface="Cambria" panose="02040503050406030204" pitchFamily="18" charset="0"/>
                <a:cs typeface="Leelawadee" panose="020B0502040204020203" pitchFamily="34" charset="-34"/>
              </a:rPr>
              <a:t>Types of credit facilities</a:t>
            </a:r>
          </a:p>
          <a:p>
            <a:pPr algn="ctr"/>
            <a:endParaRPr lang="en-US" b="1" i="0" u="none" strike="noStrike" baseline="0" dirty="0">
              <a:solidFill>
                <a:srgbClr val="FFC000"/>
              </a:solidFill>
              <a:latin typeface="Leelawadee" panose="020B0502040204020203" pitchFamily="34" charset="-34"/>
              <a:ea typeface="Cambria" panose="02040503050406030204" pitchFamily="18" charset="0"/>
              <a:cs typeface="Leelawadee" panose="020B0502040204020203" pitchFamily="34" charset="-34"/>
            </a:endParaRPr>
          </a:p>
        </p:txBody>
      </p:sp>
    </p:spTree>
    <p:extLst>
      <p:ext uri="{BB962C8B-B14F-4D97-AF65-F5344CB8AC3E}">
        <p14:creationId xmlns:p14="http://schemas.microsoft.com/office/powerpoint/2010/main" val="851939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marL="0" indent="0" algn="just">
              <a:buNone/>
            </a:pPr>
            <a:r>
              <a:rPr lang="en-US" sz="2000" dirty="0">
                <a:latin typeface="Leelawadee" panose="020B0502040204020203" pitchFamily="34" charset="-34"/>
                <a:cs typeface="Leelawadee" panose="020B0502040204020203" pitchFamily="34" charset="-34"/>
              </a:rPr>
              <a:t>5. </a:t>
            </a:r>
            <a:r>
              <a:rPr lang="en-US" sz="2000" b="1" dirty="0">
                <a:latin typeface="Leelawadee" panose="020B0502040204020203" pitchFamily="34" charset="-34"/>
                <a:cs typeface="Leelawadee" panose="020B0502040204020203" pitchFamily="34" charset="-34"/>
              </a:rPr>
              <a:t>Consumer loans </a:t>
            </a:r>
            <a:r>
              <a:rPr lang="en-US" sz="2000" dirty="0">
                <a:latin typeface="Leelawadee" panose="020B0502040204020203" pitchFamily="34" charset="-34"/>
                <a:cs typeface="Leelawadee" panose="020B0502040204020203" pitchFamily="34" charset="-34"/>
              </a:rPr>
              <a:t>include credit to finance the purchase of automobiles, mobile homes, appliances, and other retail goods, to repair and modernize homes, and to cover the cost of medical care and other personal expenses, and are either extended directly to individuals or indirectly through retail dealers.</a:t>
            </a:r>
          </a:p>
          <a:p>
            <a:pPr marL="0" indent="0" algn="just">
              <a:buNone/>
            </a:pPr>
            <a:r>
              <a:rPr lang="en-US" sz="2000" b="1" dirty="0">
                <a:latin typeface="Leelawadee" panose="020B0502040204020203" pitchFamily="34" charset="-34"/>
                <a:cs typeface="Leelawadee" panose="020B0502040204020203" pitchFamily="34" charset="-34"/>
              </a:rPr>
              <a:t>Overdrafts; </a:t>
            </a:r>
            <a:r>
              <a:rPr lang="en-US" sz="2000" dirty="0">
                <a:latin typeface="Leelawadee" panose="020B0502040204020203" pitchFamily="34" charset="-34"/>
                <a:cs typeface="Leelawadee" panose="020B0502040204020203" pitchFamily="34" charset="-34"/>
              </a:rPr>
              <a:t>An overdraft is a type of credit that is linked to a bank account. It allows you to spend more money than is in your account, up to an agreed limit. Overdrafts are a type of consumer credit. They are payable ‘on demand’. This means that the bank can ask for the money back in full, at any time.</a:t>
            </a:r>
          </a:p>
          <a:p>
            <a:pPr marL="0" indent="0" algn="just">
              <a:buNone/>
            </a:pPr>
            <a:endParaRPr lang="en-US" sz="2000" dirty="0">
              <a:latin typeface="Leelawadee" panose="020B0502040204020203" pitchFamily="34" charset="-34"/>
              <a:cs typeface="Leelawadee" panose="020B0502040204020203" pitchFamily="34" charset="-34"/>
            </a:endParaRPr>
          </a:p>
          <a:p>
            <a:pPr marL="0" indent="0" algn="just">
              <a:buNone/>
            </a:pPr>
            <a:r>
              <a:rPr lang="en-US" sz="2000" dirty="0">
                <a:latin typeface="Leelawadee" panose="020B0502040204020203" pitchFamily="34" charset="-34"/>
                <a:cs typeface="Leelawadee" panose="020B0502040204020203" pitchFamily="34" charset="-34"/>
              </a:rPr>
              <a:t>6. </a:t>
            </a:r>
            <a:r>
              <a:rPr lang="en-US" sz="2000" b="1" dirty="0">
                <a:latin typeface="Leelawadee" panose="020B0502040204020203" pitchFamily="34" charset="-34"/>
                <a:cs typeface="Leelawadee" panose="020B0502040204020203" pitchFamily="34" charset="-34"/>
              </a:rPr>
              <a:t>Miscellaneous Loans </a:t>
            </a:r>
            <a:r>
              <a:rPr lang="en-US" sz="2000" dirty="0">
                <a:latin typeface="Leelawadee" panose="020B0502040204020203" pitchFamily="34" charset="-34"/>
                <a:cs typeface="Leelawadee" panose="020B0502040204020203" pitchFamily="34" charset="-34"/>
              </a:rPr>
              <a:t>include all loans </a:t>
            </a:r>
            <a:r>
              <a:rPr lang="en-US" sz="2000" i="1" dirty="0">
                <a:latin typeface="Leelawadee" panose="020B0502040204020203" pitchFamily="34" charset="-34"/>
                <a:cs typeface="Leelawadee" panose="020B0502040204020203" pitchFamily="34" charset="-34"/>
              </a:rPr>
              <a:t>not </a:t>
            </a:r>
            <a:r>
              <a:rPr lang="en-US" sz="2000" dirty="0">
                <a:latin typeface="Leelawadee" panose="020B0502040204020203" pitchFamily="34" charset="-34"/>
                <a:cs typeface="Leelawadee" panose="020B0502040204020203" pitchFamily="34" charset="-34"/>
              </a:rPr>
              <a:t>listed above, including securities’ loans.</a:t>
            </a:r>
          </a:p>
          <a:p>
            <a:pPr marL="0" indent="0" algn="just">
              <a:buNone/>
            </a:pPr>
            <a:r>
              <a:rPr lang="en-US" sz="2000" dirty="0">
                <a:latin typeface="Leelawadee" panose="020B0502040204020203" pitchFamily="34" charset="-34"/>
                <a:cs typeface="Leelawadee" panose="020B0502040204020203" pitchFamily="34" charset="-34"/>
              </a:rPr>
              <a:t>7. </a:t>
            </a:r>
            <a:r>
              <a:rPr lang="en-US" sz="2000" b="1" dirty="0">
                <a:latin typeface="Leelawadee" panose="020B0502040204020203" pitchFamily="34" charset="-34"/>
                <a:cs typeface="Leelawadee" panose="020B0502040204020203" pitchFamily="34" charset="-34"/>
              </a:rPr>
              <a:t>Lease financing receivables, </a:t>
            </a:r>
            <a:r>
              <a:rPr lang="en-US" sz="2000" dirty="0">
                <a:latin typeface="Leelawadee" panose="020B0502040204020203" pitchFamily="34" charset="-34"/>
                <a:cs typeface="Leelawadee" panose="020B0502040204020203" pitchFamily="34" charset="-34"/>
              </a:rPr>
              <a:t>where the lender buys equipment or vehicles and leases them to its customers.</a:t>
            </a:r>
          </a:p>
        </p:txBody>
      </p:sp>
      <p:sp>
        <p:nvSpPr>
          <p:cNvPr id="4" name="Rectangle 3"/>
          <p:cNvSpPr/>
          <p:nvPr/>
        </p:nvSpPr>
        <p:spPr>
          <a:xfrm>
            <a:off x="1908329" y="400678"/>
            <a:ext cx="8072284" cy="1477328"/>
          </a:xfrm>
          <a:prstGeom prst="rect">
            <a:avLst/>
          </a:prstGeom>
        </p:spPr>
        <p:txBody>
          <a:bodyPr wrap="square">
            <a:spAutoFit/>
          </a:bodyPr>
          <a:lstStyle/>
          <a:p>
            <a:pPr algn="ctr"/>
            <a:endParaRPr lang="en-US" sz="3600" b="1" dirty="0">
              <a:solidFill>
                <a:srgbClr val="FFC000"/>
              </a:solidFill>
              <a:latin typeface="Leelawadee" panose="020B0502040204020203" pitchFamily="34" charset="-34"/>
              <a:ea typeface="Cambria" panose="02040503050406030204" pitchFamily="18" charset="0"/>
              <a:cs typeface="Leelawadee" panose="020B0502040204020203" pitchFamily="34" charset="-34"/>
            </a:endParaRPr>
          </a:p>
          <a:p>
            <a:pPr algn="ctr"/>
            <a:r>
              <a:rPr lang="en-US" sz="3600" b="1" dirty="0">
                <a:solidFill>
                  <a:srgbClr val="FFC000"/>
                </a:solidFill>
                <a:latin typeface="Leelawadee" panose="020B0502040204020203" pitchFamily="34" charset="-34"/>
                <a:ea typeface="Cambria" panose="02040503050406030204" pitchFamily="18" charset="0"/>
                <a:cs typeface="Leelawadee" panose="020B0502040204020203" pitchFamily="34" charset="-34"/>
              </a:rPr>
              <a:t>Types of credit facilities</a:t>
            </a:r>
          </a:p>
          <a:p>
            <a:pPr algn="ctr"/>
            <a:endParaRPr lang="en-US" b="1" i="0" u="none" strike="noStrike" baseline="0" dirty="0">
              <a:solidFill>
                <a:srgbClr val="FFC000"/>
              </a:solidFill>
              <a:latin typeface="Leelawadee" panose="020B0502040204020203" pitchFamily="34" charset="-34"/>
              <a:ea typeface="Cambria" panose="02040503050406030204" pitchFamily="18" charset="0"/>
              <a:cs typeface="Leelawadee" panose="020B0502040204020203" pitchFamily="34" charset="-34"/>
            </a:endParaRPr>
          </a:p>
        </p:txBody>
      </p:sp>
    </p:spTree>
    <p:extLst>
      <p:ext uri="{BB962C8B-B14F-4D97-AF65-F5344CB8AC3E}">
        <p14:creationId xmlns:p14="http://schemas.microsoft.com/office/powerpoint/2010/main" val="565825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432" y="973669"/>
            <a:ext cx="10746658" cy="706964"/>
          </a:xfrm>
        </p:spPr>
        <p:txBody>
          <a:bodyPr/>
          <a:lstStyle/>
          <a:p>
            <a:pPr algn="ctr"/>
            <a:r>
              <a:rPr lang="en-US" sz="2800" b="1" dirty="0">
                <a:solidFill>
                  <a:srgbClr val="FFC000"/>
                </a:solidFill>
                <a:latin typeface="Leelawadee" panose="020B0502040204020203" pitchFamily="34" charset="-34"/>
                <a:cs typeface="Leelawadee" panose="020B0502040204020203" pitchFamily="34" charset="-34"/>
              </a:rPr>
              <a:t>Establishing a Good Written Loan/credit Policy</a:t>
            </a:r>
            <a:endParaRPr lang="en-US" sz="2800" dirty="0">
              <a:solidFill>
                <a:srgbClr val="FFC000"/>
              </a:solidFill>
              <a:latin typeface="Leelawadee" panose="020B0502040204020203" pitchFamily="34" charset="-34"/>
              <a:cs typeface="Leelawadee" panose="020B0502040204020203" pitchFamily="34" charset="-34"/>
            </a:endParaRPr>
          </a:p>
        </p:txBody>
      </p:sp>
      <p:sp>
        <p:nvSpPr>
          <p:cNvPr id="3" name="Content Placeholder 2"/>
          <p:cNvSpPr>
            <a:spLocks noGrp="1"/>
          </p:cNvSpPr>
          <p:nvPr>
            <p:ph idx="1"/>
          </p:nvPr>
        </p:nvSpPr>
        <p:spPr>
          <a:xfrm>
            <a:off x="481782" y="2603500"/>
            <a:ext cx="11090786" cy="3416300"/>
          </a:xfrm>
        </p:spPr>
        <p:txBody>
          <a:bodyPr>
            <a:normAutofit/>
          </a:bodyPr>
          <a:lstStyle/>
          <a:p>
            <a:r>
              <a:rPr lang="en-US" sz="2000" dirty="0">
                <a:latin typeface="Leelawadee" panose="020B0502040204020203" pitchFamily="34" charset="-34"/>
                <a:cs typeface="Leelawadee" panose="020B0502040204020203" pitchFamily="34" charset="-34"/>
              </a:rPr>
              <a:t>One of the most important ways a lending institution can make sure its loans meet regulatory standards and are profitable is to establish a </a:t>
            </a:r>
            <a:r>
              <a:rPr lang="en-US" sz="2000" i="1" dirty="0">
                <a:latin typeface="Leelawadee" panose="020B0502040204020203" pitchFamily="34" charset="-34"/>
                <a:cs typeface="Leelawadee" panose="020B0502040204020203" pitchFamily="34" charset="-34"/>
              </a:rPr>
              <a:t>written loan policy. </a:t>
            </a:r>
          </a:p>
          <a:p>
            <a:endParaRPr lang="en-US" sz="2000" i="1" dirty="0">
              <a:latin typeface="Leelawadee" panose="020B0502040204020203" pitchFamily="34" charset="-34"/>
              <a:cs typeface="Leelawadee" panose="020B0502040204020203" pitchFamily="34" charset="-34"/>
            </a:endParaRPr>
          </a:p>
          <a:p>
            <a:r>
              <a:rPr lang="en-US" sz="2000" dirty="0">
                <a:latin typeface="Leelawadee" panose="020B0502040204020203" pitchFamily="34" charset="-34"/>
                <a:cs typeface="Leelawadee" panose="020B0502040204020203" pitchFamily="34" charset="-34"/>
              </a:rPr>
              <a:t>Such a policy gives loan officers and management specific guidelines in making individual loan decisions and in shaping the overall loan portfolio. </a:t>
            </a:r>
          </a:p>
          <a:p>
            <a:endParaRPr lang="en-US" sz="2000" dirty="0">
              <a:latin typeface="Leelawadee" panose="020B0502040204020203" pitchFamily="34" charset="-34"/>
              <a:cs typeface="Leelawadee" panose="020B0502040204020203" pitchFamily="34" charset="-34"/>
            </a:endParaRPr>
          </a:p>
          <a:p>
            <a:r>
              <a:rPr lang="en-US" sz="2000" dirty="0">
                <a:latin typeface="Leelawadee" panose="020B0502040204020203" pitchFamily="34" charset="-34"/>
                <a:cs typeface="Leelawadee" panose="020B0502040204020203" pitchFamily="34" charset="-34"/>
              </a:rPr>
              <a:t>The actual makeup of a lender’s loan portfolio should reflect what its loan policy says. Otherwise, the loan policy is not functioning effectively and should be either revised or more strongly enforced.</a:t>
            </a:r>
          </a:p>
        </p:txBody>
      </p:sp>
    </p:spTree>
    <p:extLst>
      <p:ext uri="{BB962C8B-B14F-4D97-AF65-F5344CB8AC3E}">
        <p14:creationId xmlns:p14="http://schemas.microsoft.com/office/powerpoint/2010/main" val="1124052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2EA10-2E7C-46CA-B447-BBE93E5A3DCB}"/>
              </a:ext>
            </a:extLst>
          </p:cNvPr>
          <p:cNvSpPr>
            <a:spLocks noGrp="1"/>
          </p:cNvSpPr>
          <p:nvPr>
            <p:ph type="title"/>
          </p:nvPr>
        </p:nvSpPr>
        <p:spPr/>
        <p:txBody>
          <a:bodyPr/>
          <a:lstStyle/>
          <a:p>
            <a:r>
              <a:rPr lang="en-US" b="1" dirty="0">
                <a:solidFill>
                  <a:srgbClr val="FFC000"/>
                </a:solidFill>
                <a:latin typeface="Leelawadee" panose="020B0502040204020203" pitchFamily="34" charset="-34"/>
                <a:cs typeface="Leelawadee" panose="020B0502040204020203" pitchFamily="34" charset="-34"/>
              </a:rPr>
              <a:t>Introduction to bank lending</a:t>
            </a:r>
            <a:endParaRPr lang="en-UG" dirty="0"/>
          </a:p>
        </p:txBody>
      </p:sp>
      <p:sp>
        <p:nvSpPr>
          <p:cNvPr id="3" name="Content Placeholder 2">
            <a:extLst>
              <a:ext uri="{FF2B5EF4-FFF2-40B4-BE49-F238E27FC236}">
                <a16:creationId xmlns:a16="http://schemas.microsoft.com/office/drawing/2014/main" id="{8B151DC2-D83E-41B9-A9F0-495FD5527C95}"/>
              </a:ext>
            </a:extLst>
          </p:cNvPr>
          <p:cNvSpPr>
            <a:spLocks noGrp="1"/>
          </p:cNvSpPr>
          <p:nvPr>
            <p:ph idx="1"/>
          </p:nvPr>
        </p:nvSpPr>
        <p:spPr/>
        <p:txBody>
          <a:bodyPr>
            <a:normAutofit fontScale="92500" lnSpcReduction="20000"/>
          </a:bodyPr>
          <a:lstStyle/>
          <a:p>
            <a:r>
              <a:rPr lang="en-US" dirty="0"/>
              <a:t>Learning objectives</a:t>
            </a:r>
          </a:p>
          <a:p>
            <a:r>
              <a:rPr lang="en-US" dirty="0">
                <a:latin typeface="Leelawadee" panose="020B0502040204020203" pitchFamily="34" charset="-34"/>
                <a:cs typeface="Leelawadee" panose="020B0502040204020203" pitchFamily="34" charset="-34"/>
              </a:rPr>
              <a:t>Introduction to lending</a:t>
            </a:r>
          </a:p>
          <a:p>
            <a:r>
              <a:rPr lang="en-US" dirty="0">
                <a:latin typeface="Leelawadee" panose="020B0502040204020203" pitchFamily="34" charset="-34"/>
                <a:cs typeface="Leelawadee" panose="020B0502040204020203" pitchFamily="34" charset="-34"/>
              </a:rPr>
              <a:t>Importance of lending</a:t>
            </a:r>
          </a:p>
          <a:p>
            <a:r>
              <a:rPr lang="en-US" dirty="0">
                <a:latin typeface="Leelawadee" panose="020B0502040204020203" pitchFamily="34" charset="-34"/>
                <a:cs typeface="Leelawadee" panose="020B0502040204020203" pitchFamily="34" charset="-34"/>
              </a:rPr>
              <a:t>Principles of sound bank lending</a:t>
            </a:r>
          </a:p>
          <a:p>
            <a:r>
              <a:rPr lang="en-US" dirty="0">
                <a:latin typeface="Leelawadee" panose="020B0502040204020203" pitchFamily="34" charset="-34"/>
                <a:cs typeface="Leelawadee" panose="020B0502040204020203" pitchFamily="34" charset="-34"/>
              </a:rPr>
              <a:t>Types of loans/credit facilities</a:t>
            </a:r>
          </a:p>
          <a:p>
            <a:r>
              <a:rPr lang="en-US" dirty="0">
                <a:latin typeface="Leelawadee" panose="020B0502040204020203" pitchFamily="34" charset="-34"/>
                <a:cs typeface="Leelawadee" panose="020B0502040204020203" pitchFamily="34" charset="-34"/>
              </a:rPr>
              <a:t>Lending policies and procedures</a:t>
            </a:r>
          </a:p>
          <a:p>
            <a:r>
              <a:rPr lang="en-US" dirty="0">
                <a:latin typeface="Leelawadee" panose="020B0502040204020203" pitchFamily="34" charset="-34"/>
                <a:cs typeface="Leelawadee" panose="020B0502040204020203" pitchFamily="34" charset="-34"/>
              </a:rPr>
              <a:t>Credit risk assessment</a:t>
            </a:r>
          </a:p>
          <a:p>
            <a:r>
              <a:rPr lang="en-US" dirty="0">
                <a:latin typeface="Leelawadee" panose="020B0502040204020203" pitchFamily="34" charset="-34"/>
                <a:cs typeface="Leelawadee" panose="020B0502040204020203" pitchFamily="34" charset="-34"/>
              </a:rPr>
              <a:t>Loan documentation and security</a:t>
            </a:r>
          </a:p>
          <a:p>
            <a:r>
              <a:rPr lang="en-US" dirty="0">
                <a:latin typeface="Leelawadee" panose="020B0502040204020203" pitchFamily="34" charset="-34"/>
                <a:cs typeface="Leelawadee" panose="020B0502040204020203" pitchFamily="34" charset="-34"/>
              </a:rPr>
              <a:t>Loan pricing and interest rates</a:t>
            </a:r>
          </a:p>
          <a:p>
            <a:r>
              <a:rPr lang="en-US" dirty="0">
                <a:latin typeface="Leelawadee" panose="020B0502040204020203" pitchFamily="34" charset="-34"/>
                <a:cs typeface="Leelawadee" panose="020B0502040204020203" pitchFamily="34" charset="-34"/>
              </a:rPr>
              <a:t>Problem loans and recovery</a:t>
            </a:r>
          </a:p>
          <a:p>
            <a:endParaRPr lang="en-US" dirty="0"/>
          </a:p>
          <a:p>
            <a:endParaRPr lang="en-UG" dirty="0"/>
          </a:p>
        </p:txBody>
      </p:sp>
    </p:spTree>
    <p:extLst>
      <p:ext uri="{BB962C8B-B14F-4D97-AF65-F5344CB8AC3E}">
        <p14:creationId xmlns:p14="http://schemas.microsoft.com/office/powerpoint/2010/main" val="2361273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D5670-5F9D-47E6-85B2-E44CA148FBEB}"/>
              </a:ext>
            </a:extLst>
          </p:cNvPr>
          <p:cNvSpPr>
            <a:spLocks noGrp="1"/>
          </p:cNvSpPr>
          <p:nvPr>
            <p:ph type="title"/>
          </p:nvPr>
        </p:nvSpPr>
        <p:spPr/>
        <p:txBody>
          <a:bodyPr/>
          <a:lstStyle/>
          <a:p>
            <a:pPr algn="ctr"/>
            <a:r>
              <a:rPr lang="en-US" sz="2800" b="1" dirty="0">
                <a:solidFill>
                  <a:schemeClr val="accent3"/>
                </a:solidFill>
                <a:latin typeface="Leelawadee" panose="020B0502040204020203" pitchFamily="34" charset="-34"/>
                <a:cs typeface="Leelawadee" panose="020B0502040204020203" pitchFamily="34" charset="-34"/>
              </a:rPr>
              <a:t>The Loan/credit Policy</a:t>
            </a:r>
            <a:endParaRPr lang="en-UG" sz="2800" b="1" dirty="0">
              <a:solidFill>
                <a:schemeClr val="accent3"/>
              </a:solidFill>
              <a:latin typeface="Leelawadee" panose="020B0502040204020203" pitchFamily="34" charset="-34"/>
              <a:cs typeface="Leelawadee" panose="020B0502040204020203" pitchFamily="34" charset="-34"/>
            </a:endParaRPr>
          </a:p>
        </p:txBody>
      </p:sp>
      <p:sp>
        <p:nvSpPr>
          <p:cNvPr id="3" name="Content Placeholder 2">
            <a:extLst>
              <a:ext uri="{FF2B5EF4-FFF2-40B4-BE49-F238E27FC236}">
                <a16:creationId xmlns:a16="http://schemas.microsoft.com/office/drawing/2014/main" id="{8BE390BC-FDE0-41FE-9C4B-8181495603EE}"/>
              </a:ext>
            </a:extLst>
          </p:cNvPr>
          <p:cNvSpPr>
            <a:spLocks noGrp="1"/>
          </p:cNvSpPr>
          <p:nvPr>
            <p:ph idx="1"/>
          </p:nvPr>
        </p:nvSpPr>
        <p:spPr/>
        <p:txBody>
          <a:bodyPr>
            <a:normAutofit lnSpcReduction="10000"/>
          </a:bodyPr>
          <a:lstStyle/>
          <a:p>
            <a:r>
              <a:rPr lang="en-US" dirty="0">
                <a:latin typeface="Leelawadee" panose="020B0502040204020203" pitchFamily="34" charset="-34"/>
                <a:cs typeface="Leelawadee" panose="020B0502040204020203" pitchFamily="34" charset="-34"/>
              </a:rPr>
              <a:t>The loan policy is the primary means by which senior management and the board guide lending activities. </a:t>
            </a:r>
          </a:p>
          <a:p>
            <a:r>
              <a:rPr lang="en-US" dirty="0">
                <a:latin typeface="Leelawadee" panose="020B0502040204020203" pitchFamily="34" charset="-34"/>
                <a:cs typeface="Leelawadee" panose="020B0502040204020203" pitchFamily="34" charset="-34"/>
              </a:rPr>
              <a:t>Although the policy primarily imposes standards, it also is a statement of the bank’s basic credit philosophy. </a:t>
            </a:r>
          </a:p>
          <a:p>
            <a:r>
              <a:rPr lang="en-US" dirty="0">
                <a:latin typeface="Leelawadee" panose="020B0502040204020203" pitchFamily="34" charset="-34"/>
                <a:cs typeface="Leelawadee" panose="020B0502040204020203" pitchFamily="34" charset="-34"/>
              </a:rPr>
              <a:t>It provides a framework for achieving asset quality and earnings objectives, </a:t>
            </a:r>
          </a:p>
          <a:p>
            <a:r>
              <a:rPr lang="en-US" dirty="0">
                <a:latin typeface="Leelawadee" panose="020B0502040204020203" pitchFamily="34" charset="-34"/>
                <a:cs typeface="Leelawadee" panose="020B0502040204020203" pitchFamily="34" charset="-34"/>
              </a:rPr>
              <a:t>Sets risk tolerance levels, and </a:t>
            </a:r>
          </a:p>
          <a:p>
            <a:r>
              <a:rPr lang="en-US" dirty="0">
                <a:latin typeface="Leelawadee" panose="020B0502040204020203" pitchFamily="34" charset="-34"/>
                <a:cs typeface="Leelawadee" panose="020B0502040204020203" pitchFamily="34" charset="-34"/>
              </a:rPr>
              <a:t>guides the bank’s lending activities in a manner consistent with the bank’s strategic direction. </a:t>
            </a:r>
          </a:p>
          <a:p>
            <a:r>
              <a:rPr lang="en-US" dirty="0">
                <a:latin typeface="Leelawadee" panose="020B0502040204020203" pitchFamily="34" charset="-34"/>
                <a:cs typeface="Leelawadee" panose="020B0502040204020203" pitchFamily="34" charset="-34"/>
              </a:rPr>
              <a:t>Loan policy sets standards for portfolio composition, individual credit decisions, fair lending, and compliance management.</a:t>
            </a:r>
            <a:endParaRPr lang="en-UG" dirty="0">
              <a:latin typeface="Leelawadee" panose="020B0502040204020203" pitchFamily="34" charset="-34"/>
              <a:cs typeface="Leelawadee" panose="020B0502040204020203" pitchFamily="34" charset="-34"/>
            </a:endParaRPr>
          </a:p>
        </p:txBody>
      </p:sp>
    </p:spTree>
    <p:extLst>
      <p:ext uri="{BB962C8B-B14F-4D97-AF65-F5344CB8AC3E}">
        <p14:creationId xmlns:p14="http://schemas.microsoft.com/office/powerpoint/2010/main" val="2537570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A48CE-5FCA-429A-8281-EF8BE977C571}"/>
              </a:ext>
            </a:extLst>
          </p:cNvPr>
          <p:cNvSpPr>
            <a:spLocks noGrp="1"/>
          </p:cNvSpPr>
          <p:nvPr>
            <p:ph type="title"/>
          </p:nvPr>
        </p:nvSpPr>
        <p:spPr/>
        <p:txBody>
          <a:bodyPr/>
          <a:lstStyle/>
          <a:p>
            <a:pPr algn="ctr"/>
            <a:r>
              <a:rPr lang="en-US" sz="2800" b="1" dirty="0">
                <a:solidFill>
                  <a:schemeClr val="accent3"/>
                </a:solidFill>
                <a:latin typeface="Leelawadee" panose="020B0502040204020203" pitchFamily="34" charset="-34"/>
                <a:cs typeface="Leelawadee" panose="020B0502040204020203" pitchFamily="34" charset="-34"/>
              </a:rPr>
              <a:t>Elements/ components of a Loan/credit Policy</a:t>
            </a:r>
            <a:endParaRPr lang="en-UG" sz="2800" b="1" dirty="0">
              <a:solidFill>
                <a:schemeClr val="accent3"/>
              </a:solidFill>
              <a:latin typeface="Leelawadee" panose="020B0502040204020203" pitchFamily="34" charset="-34"/>
              <a:cs typeface="Leelawadee" panose="020B0502040204020203" pitchFamily="34" charset="-34"/>
            </a:endParaRPr>
          </a:p>
        </p:txBody>
      </p:sp>
      <p:sp>
        <p:nvSpPr>
          <p:cNvPr id="3" name="Content Placeholder 2">
            <a:extLst>
              <a:ext uri="{FF2B5EF4-FFF2-40B4-BE49-F238E27FC236}">
                <a16:creationId xmlns:a16="http://schemas.microsoft.com/office/drawing/2014/main" id="{A244F608-A976-4DDE-959D-06EB3BAFBA38}"/>
              </a:ext>
            </a:extLst>
          </p:cNvPr>
          <p:cNvSpPr>
            <a:spLocks noGrp="1"/>
          </p:cNvSpPr>
          <p:nvPr>
            <p:ph idx="1"/>
          </p:nvPr>
        </p:nvSpPr>
        <p:spPr/>
        <p:txBody>
          <a:bodyPr>
            <a:normAutofit/>
          </a:bodyPr>
          <a:lstStyle/>
          <a:p>
            <a:pPr>
              <a:buFont typeface="Wingdings" panose="05000000000000000000" pitchFamily="2" charset="2"/>
              <a:buChar char="q"/>
            </a:pPr>
            <a:r>
              <a:rPr lang="en-US" dirty="0">
                <a:latin typeface="Leelawadee" panose="020B0502040204020203" pitchFamily="34" charset="-34"/>
                <a:cs typeface="Leelawadee" panose="020B0502040204020203" pitchFamily="34" charset="-34"/>
              </a:rPr>
              <a:t>Loan authorities.</a:t>
            </a:r>
          </a:p>
          <a:p>
            <a:pPr>
              <a:buFont typeface="Wingdings" panose="05000000000000000000" pitchFamily="2" charset="2"/>
              <a:buChar char="q"/>
            </a:pPr>
            <a:r>
              <a:rPr lang="en-US" dirty="0">
                <a:latin typeface="Leelawadee" panose="020B0502040204020203" pitchFamily="34" charset="-34"/>
                <a:cs typeface="Leelawadee" panose="020B0502040204020203" pitchFamily="34" charset="-34"/>
              </a:rPr>
              <a:t>Limits on aggregate loans and commitments.</a:t>
            </a:r>
          </a:p>
          <a:p>
            <a:pPr>
              <a:buFont typeface="Wingdings" panose="05000000000000000000" pitchFamily="2" charset="2"/>
              <a:buChar char="q"/>
            </a:pPr>
            <a:r>
              <a:rPr lang="en-US" dirty="0">
                <a:latin typeface="Leelawadee" panose="020B0502040204020203" pitchFamily="34" charset="-34"/>
                <a:cs typeface="Leelawadee" panose="020B0502040204020203" pitchFamily="34" charset="-34"/>
              </a:rPr>
              <a:t>Portfolio distribution by loan category and product.</a:t>
            </a:r>
          </a:p>
          <a:p>
            <a:pPr>
              <a:buFont typeface="Wingdings" panose="05000000000000000000" pitchFamily="2" charset="2"/>
              <a:buChar char="q"/>
            </a:pPr>
            <a:r>
              <a:rPr lang="en-US" dirty="0">
                <a:latin typeface="Leelawadee" panose="020B0502040204020203" pitchFamily="34" charset="-34"/>
                <a:cs typeface="Leelawadee" panose="020B0502040204020203" pitchFamily="34" charset="-34"/>
              </a:rPr>
              <a:t>Geographic limits.</a:t>
            </a:r>
          </a:p>
          <a:p>
            <a:pPr>
              <a:buFont typeface="Wingdings" panose="05000000000000000000" pitchFamily="2" charset="2"/>
              <a:buChar char="q"/>
            </a:pPr>
            <a:r>
              <a:rPr lang="en-US" dirty="0">
                <a:latin typeface="Leelawadee" panose="020B0502040204020203" pitchFamily="34" charset="-34"/>
                <a:cs typeface="Leelawadee" panose="020B0502040204020203" pitchFamily="34" charset="-34"/>
              </a:rPr>
              <a:t>Desirable types of loans.</a:t>
            </a:r>
          </a:p>
          <a:p>
            <a:pPr>
              <a:buFont typeface="Wingdings" panose="05000000000000000000" pitchFamily="2" charset="2"/>
              <a:buChar char="q"/>
            </a:pPr>
            <a:r>
              <a:rPr lang="en-US" dirty="0">
                <a:latin typeface="Leelawadee" panose="020B0502040204020203" pitchFamily="34" charset="-34"/>
                <a:cs typeface="Leelawadee" panose="020B0502040204020203" pitchFamily="34" charset="-34"/>
              </a:rPr>
              <a:t>Underwriting criteria.</a:t>
            </a:r>
          </a:p>
          <a:p>
            <a:pPr>
              <a:buFont typeface="Wingdings" panose="05000000000000000000" pitchFamily="2" charset="2"/>
              <a:buChar char="q"/>
            </a:pPr>
            <a:r>
              <a:rPr lang="en-US" dirty="0">
                <a:latin typeface="Leelawadee" panose="020B0502040204020203" pitchFamily="34" charset="-34"/>
                <a:cs typeface="Leelawadee" panose="020B0502040204020203" pitchFamily="34" charset="-34"/>
              </a:rPr>
              <a:t>Financial information and analysis requirements.</a:t>
            </a:r>
          </a:p>
          <a:p>
            <a:pPr>
              <a:buFont typeface="Wingdings" panose="05000000000000000000" pitchFamily="2" charset="2"/>
              <a:buChar char="q"/>
            </a:pPr>
            <a:r>
              <a:rPr lang="en-US" dirty="0">
                <a:latin typeface="Leelawadee" panose="020B0502040204020203" pitchFamily="34" charset="-34"/>
                <a:cs typeface="Leelawadee" panose="020B0502040204020203" pitchFamily="34" charset="-34"/>
              </a:rPr>
              <a:t>Collateral and structure requirements.</a:t>
            </a:r>
          </a:p>
          <a:p>
            <a:pPr>
              <a:buFont typeface="Wingdings" panose="05000000000000000000" pitchFamily="2" charset="2"/>
              <a:buChar char="q"/>
            </a:pPr>
            <a:endParaRPr lang="en-UG" dirty="0">
              <a:latin typeface="Leelawadee" panose="020B0502040204020203" pitchFamily="34" charset="-34"/>
              <a:cs typeface="Leelawadee" panose="020B0502040204020203" pitchFamily="34" charset="-34"/>
            </a:endParaRPr>
          </a:p>
        </p:txBody>
      </p:sp>
    </p:spTree>
    <p:extLst>
      <p:ext uri="{BB962C8B-B14F-4D97-AF65-F5344CB8AC3E}">
        <p14:creationId xmlns:p14="http://schemas.microsoft.com/office/powerpoint/2010/main" val="15589660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313EA-20A3-422A-9E62-F58D505E7AB1}"/>
              </a:ext>
            </a:extLst>
          </p:cNvPr>
          <p:cNvSpPr>
            <a:spLocks noGrp="1"/>
          </p:cNvSpPr>
          <p:nvPr>
            <p:ph type="title"/>
          </p:nvPr>
        </p:nvSpPr>
        <p:spPr/>
        <p:txBody>
          <a:bodyPr/>
          <a:lstStyle/>
          <a:p>
            <a:r>
              <a:rPr lang="en-US" sz="2800" b="1" dirty="0">
                <a:solidFill>
                  <a:schemeClr val="accent3"/>
                </a:solidFill>
                <a:latin typeface="Leelawadee" panose="020B0502040204020203" pitchFamily="34" charset="-34"/>
                <a:cs typeface="Leelawadee" panose="020B0502040204020203" pitchFamily="34" charset="-34"/>
              </a:rPr>
              <a:t>Elements/ components of a Loan/credit Policy</a:t>
            </a:r>
            <a:endParaRPr lang="en-UG" sz="2800" dirty="0"/>
          </a:p>
        </p:txBody>
      </p:sp>
      <p:sp>
        <p:nvSpPr>
          <p:cNvPr id="3" name="Content Placeholder 2">
            <a:extLst>
              <a:ext uri="{FF2B5EF4-FFF2-40B4-BE49-F238E27FC236}">
                <a16:creationId xmlns:a16="http://schemas.microsoft.com/office/drawing/2014/main" id="{56C4F43B-7DFA-4F00-81EC-75E5D4EA514D}"/>
              </a:ext>
            </a:extLst>
          </p:cNvPr>
          <p:cNvSpPr>
            <a:spLocks noGrp="1"/>
          </p:cNvSpPr>
          <p:nvPr>
            <p:ph idx="1"/>
          </p:nvPr>
        </p:nvSpPr>
        <p:spPr/>
        <p:txBody>
          <a:bodyPr>
            <a:normAutofit fontScale="92500" lnSpcReduction="10000"/>
          </a:bodyPr>
          <a:lstStyle/>
          <a:p>
            <a:pPr algn="just">
              <a:buFont typeface="Wingdings" panose="05000000000000000000" pitchFamily="2" charset="2"/>
              <a:buChar char="q"/>
            </a:pPr>
            <a:r>
              <a:rPr lang="en-US" dirty="0">
                <a:latin typeface="Leelawadee" panose="020B0502040204020203" pitchFamily="34" charset="-34"/>
                <a:cs typeface="Leelawadee" panose="020B0502040204020203" pitchFamily="34" charset="-34"/>
              </a:rPr>
              <a:t>Single Borrower/Group Limits/Syndication </a:t>
            </a:r>
          </a:p>
          <a:p>
            <a:pPr algn="just">
              <a:buFont typeface="Wingdings" panose="05000000000000000000" pitchFamily="2" charset="2"/>
              <a:buChar char="q"/>
            </a:pPr>
            <a:r>
              <a:rPr lang="en-US" dirty="0">
                <a:latin typeface="Leelawadee" panose="020B0502040204020203" pitchFamily="34" charset="-34"/>
                <a:cs typeface="Leelawadee" panose="020B0502040204020203" pitchFamily="34" charset="-34"/>
              </a:rPr>
              <a:t>Financial performance standards</a:t>
            </a:r>
            <a:endParaRPr lang="en-US" dirty="0"/>
          </a:p>
          <a:p>
            <a:pPr>
              <a:buFont typeface="Wingdings" panose="05000000000000000000" pitchFamily="2" charset="2"/>
              <a:buChar char="q"/>
            </a:pPr>
            <a:r>
              <a:rPr lang="en-US" dirty="0"/>
              <a:t>Margin requirements.</a:t>
            </a:r>
          </a:p>
          <a:p>
            <a:pPr>
              <a:buFont typeface="Wingdings" panose="05000000000000000000" pitchFamily="2" charset="2"/>
              <a:buChar char="q"/>
            </a:pPr>
            <a:r>
              <a:rPr lang="en-US" dirty="0"/>
              <a:t>Pricing guidelines.</a:t>
            </a:r>
          </a:p>
          <a:p>
            <a:pPr>
              <a:buFont typeface="Wingdings" panose="05000000000000000000" pitchFamily="2" charset="2"/>
              <a:buChar char="q"/>
            </a:pPr>
            <a:r>
              <a:rPr lang="en-US" dirty="0"/>
              <a:t>Documentation standards.</a:t>
            </a:r>
          </a:p>
          <a:p>
            <a:pPr>
              <a:buFont typeface="Wingdings" panose="05000000000000000000" pitchFamily="2" charset="2"/>
              <a:buChar char="q"/>
            </a:pPr>
            <a:r>
              <a:rPr lang="en-US" dirty="0"/>
              <a:t>Collections and charge-offs</a:t>
            </a:r>
          </a:p>
          <a:p>
            <a:pPr>
              <a:buFont typeface="Wingdings" panose="05000000000000000000" pitchFamily="2" charset="2"/>
              <a:buChar char="q"/>
            </a:pPr>
            <a:r>
              <a:rPr lang="en-US" dirty="0"/>
              <a:t>Reporting requirements.</a:t>
            </a:r>
          </a:p>
          <a:p>
            <a:pPr>
              <a:buFont typeface="Wingdings" panose="05000000000000000000" pitchFamily="2" charset="2"/>
              <a:buChar char="q"/>
            </a:pPr>
            <a:r>
              <a:rPr lang="en-US" dirty="0"/>
              <a:t>Guidelines for loan participations.</a:t>
            </a:r>
          </a:p>
          <a:p>
            <a:pPr>
              <a:buFont typeface="Wingdings" panose="05000000000000000000" pitchFamily="2" charset="2"/>
              <a:buChar char="q"/>
            </a:pPr>
            <a:r>
              <a:rPr lang="en-US" dirty="0"/>
              <a:t>Off-balance-sheet exposure.</a:t>
            </a:r>
            <a:endParaRPr lang="en-UG" dirty="0"/>
          </a:p>
        </p:txBody>
      </p:sp>
    </p:spTree>
    <p:extLst>
      <p:ext uri="{BB962C8B-B14F-4D97-AF65-F5344CB8AC3E}">
        <p14:creationId xmlns:p14="http://schemas.microsoft.com/office/powerpoint/2010/main" val="2002903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000" dirty="0">
                <a:latin typeface="Leelawadee" panose="020B0502040204020203" pitchFamily="34" charset="-34"/>
                <a:cs typeface="Leelawadee" panose="020B0502040204020203" pitchFamily="34" charset="-34"/>
              </a:rPr>
              <a:t>J. Paul Getty, once the richest man in the world, observed: </a:t>
            </a:r>
            <a:r>
              <a:rPr lang="en-US" sz="2000" b="1" dirty="0">
                <a:latin typeface="Leelawadee" panose="020B0502040204020203" pitchFamily="34" charset="-34"/>
                <a:cs typeface="Leelawadee" panose="020B0502040204020203" pitchFamily="34" charset="-34"/>
              </a:rPr>
              <a:t>“If you owe the bank $100, that’s your problem. If you owe the bank $100 million, that’s the bank’s problem.” </a:t>
            </a:r>
          </a:p>
          <a:p>
            <a:pPr marL="0" indent="0">
              <a:buNone/>
            </a:pPr>
            <a:r>
              <a:rPr lang="en-US" sz="2000" dirty="0">
                <a:latin typeface="Leelawadee" panose="020B0502040204020203" pitchFamily="34" charset="-34"/>
                <a:cs typeface="Leelawadee" panose="020B0502040204020203" pitchFamily="34" charset="-34"/>
              </a:rPr>
              <a:t>To be sure, lending to businesses, governments, and individuals is one of the most important services banks and their competitors provide, and it is also among the riskiest as the recent global credit crisis has demonstrated.</a:t>
            </a:r>
          </a:p>
          <a:p>
            <a:pPr marL="0" indent="0">
              <a:buNone/>
            </a:pPr>
            <a:endParaRPr lang="en-US" sz="2000" dirty="0">
              <a:latin typeface="Leelawadee" panose="020B0502040204020203" pitchFamily="34" charset="-34"/>
              <a:cs typeface="Leelawadee" panose="020B0502040204020203" pitchFamily="34" charset="-34"/>
            </a:endParaRPr>
          </a:p>
        </p:txBody>
      </p:sp>
      <p:sp>
        <p:nvSpPr>
          <p:cNvPr id="8" name="Title 1"/>
          <p:cNvSpPr>
            <a:spLocks noGrp="1"/>
          </p:cNvSpPr>
          <p:nvPr>
            <p:ph type="title"/>
          </p:nvPr>
        </p:nvSpPr>
        <p:spPr>
          <a:xfrm>
            <a:off x="1154954" y="973669"/>
            <a:ext cx="8825659" cy="706964"/>
          </a:xfrm>
        </p:spPr>
        <p:txBody>
          <a:bodyPr/>
          <a:lstStyle/>
          <a:p>
            <a:pPr algn="ctr"/>
            <a:r>
              <a:rPr lang="en-US" b="1" dirty="0">
                <a:solidFill>
                  <a:srgbClr val="FFC000"/>
                </a:solidFill>
                <a:latin typeface="Leelawadee" panose="020B0502040204020203" pitchFamily="34" charset="-34"/>
                <a:cs typeface="Leelawadee" panose="020B0502040204020203" pitchFamily="34" charset="-34"/>
              </a:rPr>
              <a:t>Introduction to lending </a:t>
            </a:r>
          </a:p>
        </p:txBody>
      </p:sp>
    </p:spTree>
    <p:extLst>
      <p:ext uri="{BB962C8B-B14F-4D97-AF65-F5344CB8AC3E}">
        <p14:creationId xmlns:p14="http://schemas.microsoft.com/office/powerpoint/2010/main" val="2357502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FFC000"/>
                </a:solidFill>
                <a:latin typeface="Leelawadee" panose="020B0502040204020203" pitchFamily="34" charset="-34"/>
                <a:cs typeface="Leelawadee" panose="020B0502040204020203" pitchFamily="34" charset="-34"/>
              </a:rPr>
              <a:t>Introduction to lending </a:t>
            </a:r>
          </a:p>
        </p:txBody>
      </p:sp>
      <p:sp>
        <p:nvSpPr>
          <p:cNvPr id="3" name="Content Placeholder 2"/>
          <p:cNvSpPr>
            <a:spLocks noGrp="1"/>
          </p:cNvSpPr>
          <p:nvPr>
            <p:ph idx="1"/>
          </p:nvPr>
        </p:nvSpPr>
        <p:spPr/>
        <p:txBody>
          <a:bodyPr>
            <a:noAutofit/>
          </a:bodyPr>
          <a:lstStyle/>
          <a:p>
            <a:endParaRPr lang="en-US" sz="2000" dirty="0">
              <a:latin typeface="Leelawadee" panose="020B0502040204020203" pitchFamily="34" charset="-34"/>
              <a:cs typeface="Leelawadee" panose="020B0502040204020203" pitchFamily="34" charset="-34"/>
            </a:endParaRPr>
          </a:p>
          <a:p>
            <a:r>
              <a:rPr lang="en-US" sz="2000" dirty="0">
                <a:latin typeface="Leelawadee" panose="020B0502040204020203" pitchFamily="34" charset="-34"/>
                <a:cs typeface="Leelawadee" panose="020B0502040204020203" pitchFamily="34" charset="-34"/>
              </a:rPr>
              <a:t>Lending refers to the act of extending credit to another party on the condition that the sum of money given out will be paid back with or without interest.</a:t>
            </a:r>
          </a:p>
          <a:p>
            <a:pPr marL="0" indent="0">
              <a:buNone/>
            </a:pPr>
            <a:endParaRPr lang="en-US" sz="2000" dirty="0">
              <a:latin typeface="Leelawadee" panose="020B0502040204020203" pitchFamily="34" charset="-34"/>
              <a:cs typeface="Leelawadee" panose="020B0502040204020203" pitchFamily="34" charset="-34"/>
            </a:endParaRPr>
          </a:p>
          <a:p>
            <a:r>
              <a:rPr lang="en-US" sz="2000" dirty="0">
                <a:latin typeface="Leelawadee" panose="020B0502040204020203" pitchFamily="34" charset="-34"/>
                <a:cs typeface="Leelawadee" panose="020B0502040204020203" pitchFamily="34" charset="-34"/>
              </a:rPr>
              <a:t>Lending is the core of the banking business in recent times and much of banks income is realized from interest on loans.</a:t>
            </a:r>
          </a:p>
          <a:p>
            <a:pPr marL="0" indent="0">
              <a:buNone/>
            </a:pPr>
            <a:endParaRPr lang="en-US" sz="2000" dirty="0">
              <a:latin typeface="Leelawadee" panose="020B0502040204020203" pitchFamily="34" charset="-34"/>
              <a:cs typeface="Leelawadee" panose="020B0502040204020203" pitchFamily="34" charset="-34"/>
            </a:endParaRPr>
          </a:p>
          <a:p>
            <a:r>
              <a:rPr lang="en-US" sz="2000" dirty="0">
                <a:latin typeface="Leelawadee" panose="020B0502040204020203" pitchFamily="34" charset="-34"/>
                <a:cs typeface="Leelawadee" panose="020B0502040204020203" pitchFamily="34" charset="-34"/>
              </a:rPr>
              <a:t>The party that extends/advances credit is referred to the lender(the bank) and the party that receives the credit is the borrower(the customer).</a:t>
            </a:r>
          </a:p>
        </p:txBody>
      </p:sp>
    </p:spTree>
    <p:extLst>
      <p:ext uri="{BB962C8B-B14F-4D97-AF65-F5344CB8AC3E}">
        <p14:creationId xmlns:p14="http://schemas.microsoft.com/office/powerpoint/2010/main" val="1564405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000" b="1" dirty="0" err="1">
                <a:latin typeface="Leelawadee" panose="020B0502040204020203" pitchFamily="34" charset="-34"/>
                <a:cs typeface="Leelawadee" panose="020B0502040204020203" pitchFamily="34" charset="-34"/>
              </a:rPr>
              <a:t>Qn</a:t>
            </a:r>
            <a:r>
              <a:rPr lang="en-US" sz="2000" b="1" dirty="0">
                <a:latin typeface="Leelawadee" panose="020B0502040204020203" pitchFamily="34" charset="-34"/>
                <a:cs typeface="Leelawadee" panose="020B0502040204020203" pitchFamily="34" charset="-34"/>
              </a:rPr>
              <a:t>: (who can borrow?)</a:t>
            </a:r>
          </a:p>
          <a:p>
            <a:pPr marL="0" indent="0">
              <a:buNone/>
            </a:pPr>
            <a:r>
              <a:rPr lang="en-US" sz="2000" dirty="0">
                <a:latin typeface="Leelawadee" panose="020B0502040204020203" pitchFamily="34" charset="-34"/>
                <a:cs typeface="Leelawadee" panose="020B0502040204020203" pitchFamily="34" charset="-34"/>
              </a:rPr>
              <a:t>Borrowers are of different kinds </a:t>
            </a:r>
          </a:p>
          <a:p>
            <a:pPr>
              <a:buFont typeface="Wingdings" panose="05000000000000000000" pitchFamily="2" charset="2"/>
              <a:buChar char="§"/>
            </a:pPr>
            <a:r>
              <a:rPr lang="en-US" sz="2000" dirty="0">
                <a:latin typeface="Leelawadee" panose="020B0502040204020203" pitchFamily="34" charset="-34"/>
                <a:cs typeface="Leelawadee" panose="020B0502040204020203" pitchFamily="34" charset="-34"/>
              </a:rPr>
              <a:t>Individual/ personal borrowers, </a:t>
            </a:r>
          </a:p>
          <a:p>
            <a:pPr>
              <a:buFont typeface="Wingdings" panose="05000000000000000000" pitchFamily="2" charset="2"/>
              <a:buChar char="§"/>
            </a:pPr>
            <a:r>
              <a:rPr lang="en-US" sz="2000" dirty="0">
                <a:latin typeface="Leelawadee" panose="020B0502040204020203" pitchFamily="34" charset="-34"/>
                <a:cs typeface="Leelawadee" panose="020B0502040204020203" pitchFamily="34" charset="-34"/>
              </a:rPr>
              <a:t>Group borrowers, </a:t>
            </a:r>
          </a:p>
          <a:p>
            <a:pPr>
              <a:buFont typeface="Wingdings" panose="05000000000000000000" pitchFamily="2" charset="2"/>
              <a:buChar char="§"/>
            </a:pPr>
            <a:r>
              <a:rPr lang="en-US" sz="2000" dirty="0">
                <a:latin typeface="Leelawadee" panose="020B0502040204020203" pitchFamily="34" charset="-34"/>
                <a:cs typeface="Leelawadee" panose="020B0502040204020203" pitchFamily="34" charset="-34"/>
              </a:rPr>
              <a:t>Corporate or institutional borrowers( i.e. large institutions and SMEs) or even </a:t>
            </a:r>
          </a:p>
          <a:p>
            <a:pPr>
              <a:buFont typeface="Wingdings" panose="05000000000000000000" pitchFamily="2" charset="2"/>
              <a:buChar char="§"/>
            </a:pPr>
            <a:r>
              <a:rPr lang="en-US" sz="2000" dirty="0">
                <a:latin typeface="Leelawadee" panose="020B0502040204020203" pitchFamily="34" charset="-34"/>
                <a:cs typeface="Leelawadee" panose="020B0502040204020203" pitchFamily="34" charset="-34"/>
              </a:rPr>
              <a:t>Governments.</a:t>
            </a:r>
          </a:p>
          <a:p>
            <a:pPr marL="0" indent="0">
              <a:buNone/>
            </a:pPr>
            <a:endParaRPr lang="en-US" sz="2000" dirty="0">
              <a:latin typeface="Leelawadee" panose="020B0502040204020203" pitchFamily="34" charset="-34"/>
              <a:cs typeface="Leelawadee" panose="020B0502040204020203" pitchFamily="34" charset="-34"/>
            </a:endParaRPr>
          </a:p>
        </p:txBody>
      </p:sp>
      <p:sp>
        <p:nvSpPr>
          <p:cNvPr id="4" name="Title 1"/>
          <p:cNvSpPr>
            <a:spLocks noGrp="1"/>
          </p:cNvSpPr>
          <p:nvPr>
            <p:ph type="title"/>
          </p:nvPr>
        </p:nvSpPr>
        <p:spPr/>
        <p:txBody>
          <a:bodyPr/>
          <a:lstStyle/>
          <a:p>
            <a:pPr algn="ctr"/>
            <a:r>
              <a:rPr lang="en-US" b="1" dirty="0">
                <a:solidFill>
                  <a:srgbClr val="FFC000"/>
                </a:solidFill>
                <a:latin typeface="Leelawadee" panose="020B0502040204020203" pitchFamily="34" charset="-34"/>
                <a:cs typeface="Leelawadee" panose="020B0502040204020203" pitchFamily="34" charset="-34"/>
              </a:rPr>
              <a:t>Introduction to lending </a:t>
            </a:r>
          </a:p>
        </p:txBody>
      </p:sp>
    </p:spTree>
    <p:extLst>
      <p:ext uri="{BB962C8B-B14F-4D97-AF65-F5344CB8AC3E}">
        <p14:creationId xmlns:p14="http://schemas.microsoft.com/office/powerpoint/2010/main" val="3827293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0942" y="2603500"/>
            <a:ext cx="10638503" cy="3416300"/>
          </a:xfrm>
        </p:spPr>
        <p:txBody>
          <a:bodyPr>
            <a:normAutofit/>
          </a:bodyPr>
          <a:lstStyle/>
          <a:p>
            <a:pPr algn="just"/>
            <a:endParaRPr lang="en-US" sz="2000" dirty="0">
              <a:latin typeface="Leelawadee" panose="020B0502040204020203" pitchFamily="34" charset="-34"/>
              <a:cs typeface="Leelawadee" panose="020B0502040204020203" pitchFamily="34" charset="-34"/>
            </a:endParaRPr>
          </a:p>
          <a:p>
            <a:pPr algn="just">
              <a:buFont typeface="Wingdings" panose="05000000000000000000" pitchFamily="2" charset="2"/>
              <a:buChar char="§"/>
            </a:pPr>
            <a:r>
              <a:rPr lang="en-US" sz="2000" b="1" dirty="0">
                <a:latin typeface="Leelawadee" panose="020B0502040204020203" pitchFamily="34" charset="-34"/>
                <a:cs typeface="Leelawadee" panose="020B0502040204020203" pitchFamily="34" charset="-34"/>
              </a:rPr>
              <a:t>To fulfill the valid credit needs of the society</a:t>
            </a:r>
          </a:p>
          <a:p>
            <a:pPr marL="0" indent="0" algn="just">
              <a:buNone/>
            </a:pPr>
            <a:r>
              <a:rPr lang="en-US" sz="2000" dirty="0">
                <a:latin typeface="Leelawadee" panose="020B0502040204020203" pitchFamily="34" charset="-34"/>
                <a:cs typeface="Leelawadee" panose="020B0502040204020203" pitchFamily="34" charset="-34"/>
              </a:rPr>
              <a:t>Several individuals/ businesses in society require credit for investment purposes. Lending helps meet the credit needs of the society. </a:t>
            </a:r>
          </a:p>
          <a:p>
            <a:pPr algn="just">
              <a:buFont typeface="Wingdings" panose="05000000000000000000" pitchFamily="2" charset="2"/>
              <a:buChar char="§"/>
            </a:pPr>
            <a:r>
              <a:rPr lang="en-US" sz="2000" b="1" dirty="0">
                <a:latin typeface="Leelawadee" panose="020B0502040204020203" pitchFamily="34" charset="-34"/>
                <a:cs typeface="Leelawadee" panose="020B0502040204020203" pitchFamily="34" charset="-34"/>
              </a:rPr>
              <a:t>It helps to redistribute money in society/economy</a:t>
            </a:r>
          </a:p>
          <a:p>
            <a:pPr marL="0" indent="0" algn="just">
              <a:buNone/>
            </a:pPr>
            <a:r>
              <a:rPr lang="en-US" sz="2000" dirty="0">
                <a:latin typeface="Leelawadee" panose="020B0502040204020203" pitchFamily="34" charset="-34"/>
                <a:cs typeface="Leelawadee" panose="020B0502040204020203" pitchFamily="34" charset="-34"/>
              </a:rPr>
              <a:t>In the economy, there some units where money is in “excess” (surplus units) and others where money is scant and much is needed(deficit units). Lending helps to redistribute money by moving it from surplus unit to deficit units. This concept is known as financial intermediation.</a:t>
            </a:r>
          </a:p>
        </p:txBody>
      </p:sp>
      <p:sp>
        <p:nvSpPr>
          <p:cNvPr id="5" name="Rectangle 4"/>
          <p:cNvSpPr/>
          <p:nvPr/>
        </p:nvSpPr>
        <p:spPr>
          <a:xfrm>
            <a:off x="2605548" y="1010278"/>
            <a:ext cx="6096000" cy="923330"/>
          </a:xfrm>
          <a:prstGeom prst="rect">
            <a:avLst/>
          </a:prstGeom>
        </p:spPr>
        <p:txBody>
          <a:bodyPr>
            <a:spAutoFit/>
          </a:bodyPr>
          <a:lstStyle/>
          <a:p>
            <a:pPr algn="ctr"/>
            <a:r>
              <a:rPr lang="en-US" sz="3600" b="1" dirty="0">
                <a:solidFill>
                  <a:srgbClr val="FFC000"/>
                </a:solidFill>
                <a:latin typeface="Leelawadee" panose="020B0502040204020203" pitchFamily="34" charset="-34"/>
                <a:cs typeface="Leelawadee" panose="020B0502040204020203" pitchFamily="34" charset="-34"/>
              </a:rPr>
              <a:t>Importance of Lending</a:t>
            </a:r>
          </a:p>
          <a:p>
            <a:pPr algn="ctr"/>
            <a:endParaRPr lang="en-US" b="1" i="0" u="none" strike="noStrike" baseline="0" dirty="0">
              <a:solidFill>
                <a:srgbClr val="FFC000"/>
              </a:solidFill>
              <a:latin typeface="Leelawadee" panose="020B0502040204020203" pitchFamily="34" charset="-34"/>
              <a:cs typeface="Leelawadee" panose="020B0502040204020203" pitchFamily="34" charset="-34"/>
            </a:endParaRPr>
          </a:p>
        </p:txBody>
      </p:sp>
    </p:spTree>
    <p:extLst>
      <p:ext uri="{BB962C8B-B14F-4D97-AF65-F5344CB8AC3E}">
        <p14:creationId xmlns:p14="http://schemas.microsoft.com/office/powerpoint/2010/main" val="1835564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1614" y="2603499"/>
            <a:ext cx="10825316" cy="3816965"/>
          </a:xfrm>
        </p:spPr>
        <p:txBody>
          <a:bodyPr>
            <a:noAutofit/>
          </a:bodyPr>
          <a:lstStyle/>
          <a:p>
            <a:pPr marL="0" indent="0" algn="just">
              <a:buNone/>
            </a:pPr>
            <a:endParaRPr lang="en-US" sz="2000" dirty="0">
              <a:latin typeface="Leelawadee" panose="020B0502040204020203" pitchFamily="34" charset="-34"/>
              <a:cs typeface="Leelawadee" panose="020B0502040204020203" pitchFamily="34" charset="-34"/>
            </a:endParaRPr>
          </a:p>
          <a:p>
            <a:pPr algn="just">
              <a:buFont typeface="Wingdings" panose="05000000000000000000" pitchFamily="2" charset="2"/>
              <a:buChar char="§"/>
            </a:pPr>
            <a:r>
              <a:rPr lang="en-US" sz="2000" b="1" dirty="0">
                <a:latin typeface="Leelawadee" panose="020B0502040204020203" pitchFamily="34" charset="-34"/>
                <a:cs typeface="Leelawadee" panose="020B0502040204020203" pitchFamily="34" charset="-34"/>
              </a:rPr>
              <a:t>Stimulate economic growth and development</a:t>
            </a:r>
          </a:p>
          <a:p>
            <a:pPr marL="0" indent="0" algn="just">
              <a:buNone/>
            </a:pPr>
            <a:r>
              <a:rPr lang="en-US" sz="2000" dirty="0">
                <a:latin typeface="Leelawadee" panose="020B0502040204020203" pitchFamily="34" charset="-34"/>
                <a:cs typeface="Leelawadee" panose="020B0502040204020203" pitchFamily="34" charset="-34"/>
              </a:rPr>
              <a:t>This is done by lending money to businesses to purchase assets with that will grow their business, which will in turn produce more goods, create more sales, and stimulate the economy, while at the same time making enough profit off of the new assets to be able to pay the money back in a timely fashion with interest thereby making the bank to earn profits and deliver returns to its shareholders.</a:t>
            </a:r>
          </a:p>
          <a:p>
            <a:pPr algn="just">
              <a:buFont typeface="Wingdings" panose="05000000000000000000" pitchFamily="2" charset="2"/>
              <a:buChar char="§"/>
            </a:pPr>
            <a:r>
              <a:rPr lang="en-US" sz="2000" b="1" dirty="0">
                <a:latin typeface="Leelawadee" panose="020B0502040204020203" pitchFamily="34" charset="-34"/>
                <a:cs typeface="Leelawadee" panose="020B0502040204020203" pitchFamily="34" charset="-34"/>
              </a:rPr>
              <a:t>Realize government policy objectives</a:t>
            </a:r>
          </a:p>
          <a:p>
            <a:pPr marL="0" indent="0" algn="just">
              <a:buNone/>
            </a:pPr>
            <a:r>
              <a:rPr lang="en-US" sz="2000" dirty="0">
                <a:latin typeface="Leelawadee" panose="020B0502040204020203" pitchFamily="34" charset="-34"/>
                <a:cs typeface="Leelawadee" panose="020B0502040204020203" pitchFamily="34" charset="-34"/>
              </a:rPr>
              <a:t>Banking is used as a vehicle for driving government monetary policy through expansion and contraction in the amount of credit facilities due to the economic situation of a country. </a:t>
            </a:r>
          </a:p>
          <a:p>
            <a:pPr algn="just"/>
            <a:endParaRPr lang="en-US" sz="2000" dirty="0">
              <a:latin typeface="Leelawadee" panose="020B0502040204020203" pitchFamily="34" charset="-34"/>
              <a:cs typeface="Leelawadee" panose="020B0502040204020203" pitchFamily="34" charset="-34"/>
            </a:endParaRPr>
          </a:p>
        </p:txBody>
      </p:sp>
      <p:sp>
        <p:nvSpPr>
          <p:cNvPr id="4" name="Rectangle 3"/>
          <p:cNvSpPr/>
          <p:nvPr/>
        </p:nvSpPr>
        <p:spPr>
          <a:xfrm>
            <a:off x="2605548" y="1010278"/>
            <a:ext cx="6096000" cy="923330"/>
          </a:xfrm>
          <a:prstGeom prst="rect">
            <a:avLst/>
          </a:prstGeom>
        </p:spPr>
        <p:txBody>
          <a:bodyPr>
            <a:spAutoFit/>
          </a:bodyPr>
          <a:lstStyle/>
          <a:p>
            <a:pPr algn="ctr"/>
            <a:r>
              <a:rPr lang="en-US" sz="3600" b="1" dirty="0">
                <a:solidFill>
                  <a:srgbClr val="FFC000"/>
                </a:solidFill>
                <a:latin typeface="Leelawadee" panose="020B0502040204020203" pitchFamily="34" charset="-34"/>
                <a:cs typeface="Leelawadee" panose="020B0502040204020203" pitchFamily="34" charset="-34"/>
              </a:rPr>
              <a:t>Importance of Lending</a:t>
            </a:r>
          </a:p>
          <a:p>
            <a:pPr algn="ctr"/>
            <a:endParaRPr lang="en-US" b="1" i="0" u="none" strike="noStrike" baseline="0" dirty="0">
              <a:solidFill>
                <a:srgbClr val="FFC000"/>
              </a:solidFill>
              <a:latin typeface="Leelawadee" panose="020B0502040204020203" pitchFamily="34" charset="-34"/>
              <a:cs typeface="Leelawadee" panose="020B0502040204020203" pitchFamily="34" charset="-34"/>
            </a:endParaRPr>
          </a:p>
        </p:txBody>
      </p:sp>
    </p:spTree>
    <p:extLst>
      <p:ext uri="{BB962C8B-B14F-4D97-AF65-F5344CB8AC3E}">
        <p14:creationId xmlns:p14="http://schemas.microsoft.com/office/powerpoint/2010/main" val="1318187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endParaRPr lang="en-US" sz="2000" dirty="0">
              <a:latin typeface="Leelawadee" panose="020B0502040204020203" pitchFamily="34" charset="-34"/>
              <a:cs typeface="Leelawadee" panose="020B0502040204020203" pitchFamily="34" charset="-34"/>
            </a:endParaRPr>
          </a:p>
          <a:p>
            <a:pPr algn="just">
              <a:buFont typeface="Wingdings" panose="05000000000000000000" pitchFamily="2" charset="2"/>
              <a:buChar char="§"/>
            </a:pPr>
            <a:r>
              <a:rPr lang="en-US" sz="2000" b="1" dirty="0">
                <a:latin typeface="Leelawadee" panose="020B0502040204020203" pitchFamily="34" charset="-34"/>
                <a:cs typeface="Leelawadee" panose="020B0502040204020203" pitchFamily="34" charset="-34"/>
              </a:rPr>
              <a:t>To generate income</a:t>
            </a:r>
          </a:p>
          <a:p>
            <a:pPr marL="0" indent="0" algn="just">
              <a:buNone/>
            </a:pPr>
            <a:r>
              <a:rPr lang="en-US" sz="2000" dirty="0">
                <a:latin typeface="Leelawadee" panose="020B0502040204020203" pitchFamily="34" charset="-34"/>
                <a:cs typeface="Leelawadee" panose="020B0502040204020203" pitchFamily="34" charset="-34"/>
              </a:rPr>
              <a:t>Lending is a way of generating income. In fact, much of the banks’ income is attributable to lending. That is, the interest charged on loans is huge income to the bank. </a:t>
            </a:r>
          </a:p>
        </p:txBody>
      </p:sp>
      <p:sp>
        <p:nvSpPr>
          <p:cNvPr id="4" name="Rectangle 3"/>
          <p:cNvSpPr/>
          <p:nvPr/>
        </p:nvSpPr>
        <p:spPr>
          <a:xfrm>
            <a:off x="2605548" y="1010278"/>
            <a:ext cx="6096000" cy="923330"/>
          </a:xfrm>
          <a:prstGeom prst="rect">
            <a:avLst/>
          </a:prstGeom>
        </p:spPr>
        <p:txBody>
          <a:bodyPr>
            <a:spAutoFit/>
          </a:bodyPr>
          <a:lstStyle/>
          <a:p>
            <a:pPr algn="ctr"/>
            <a:r>
              <a:rPr lang="en-US" sz="3600" b="1" dirty="0">
                <a:solidFill>
                  <a:srgbClr val="FFC000"/>
                </a:solidFill>
                <a:latin typeface="Leelawadee" panose="020B0502040204020203" pitchFamily="34" charset="-34"/>
                <a:cs typeface="Leelawadee" panose="020B0502040204020203" pitchFamily="34" charset="-34"/>
              </a:rPr>
              <a:t>Importance of Lending</a:t>
            </a:r>
          </a:p>
          <a:p>
            <a:pPr algn="ctr"/>
            <a:endParaRPr lang="en-US" b="1" i="0" u="none" strike="noStrike" baseline="0" dirty="0">
              <a:solidFill>
                <a:srgbClr val="FFC000"/>
              </a:solidFill>
              <a:latin typeface="Leelawadee" panose="020B0502040204020203" pitchFamily="34" charset="-34"/>
              <a:cs typeface="Leelawadee" panose="020B0502040204020203" pitchFamily="34" charset="-34"/>
            </a:endParaRPr>
          </a:p>
        </p:txBody>
      </p:sp>
    </p:spTree>
    <p:extLst>
      <p:ext uri="{BB962C8B-B14F-4D97-AF65-F5344CB8AC3E}">
        <p14:creationId xmlns:p14="http://schemas.microsoft.com/office/powerpoint/2010/main" val="2485871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441A6-7D1F-4238-AE2C-D4BD324E4429}"/>
              </a:ext>
            </a:extLst>
          </p:cNvPr>
          <p:cNvSpPr>
            <a:spLocks noGrp="1"/>
          </p:cNvSpPr>
          <p:nvPr>
            <p:ph type="title"/>
          </p:nvPr>
        </p:nvSpPr>
        <p:spPr>
          <a:xfrm>
            <a:off x="1394984" y="838200"/>
            <a:ext cx="8825659" cy="994833"/>
          </a:xfrm>
        </p:spPr>
        <p:txBody>
          <a:bodyPr/>
          <a:lstStyle/>
          <a:p>
            <a:r>
              <a:rPr lang="en-US" b="1" dirty="0">
                <a:solidFill>
                  <a:srgbClr val="FFC000"/>
                </a:solidFill>
                <a:latin typeface="Leelawadee" panose="020B0502040204020203" pitchFamily="34" charset="-34"/>
                <a:cs typeface="Leelawadee" panose="020B0502040204020203" pitchFamily="34" charset="-34"/>
              </a:rPr>
              <a:t>Principles of sound bank lending</a:t>
            </a:r>
            <a:br>
              <a:rPr lang="en-US" b="1" dirty="0">
                <a:solidFill>
                  <a:srgbClr val="FFC000"/>
                </a:solidFill>
                <a:latin typeface="Leelawadee" panose="020B0502040204020203" pitchFamily="34" charset="-34"/>
                <a:cs typeface="Leelawadee" panose="020B0502040204020203" pitchFamily="34" charset="-34"/>
              </a:rPr>
            </a:br>
            <a:endParaRPr lang="en-UG" dirty="0"/>
          </a:p>
        </p:txBody>
      </p:sp>
      <p:sp>
        <p:nvSpPr>
          <p:cNvPr id="3" name="Content Placeholder 2">
            <a:extLst>
              <a:ext uri="{FF2B5EF4-FFF2-40B4-BE49-F238E27FC236}">
                <a16:creationId xmlns:a16="http://schemas.microsoft.com/office/drawing/2014/main" id="{CE012E51-89B4-4B11-A665-058041E8A6F2}"/>
              </a:ext>
            </a:extLst>
          </p:cNvPr>
          <p:cNvSpPr>
            <a:spLocks noGrp="1"/>
          </p:cNvSpPr>
          <p:nvPr>
            <p:ph idx="1"/>
          </p:nvPr>
        </p:nvSpPr>
        <p:spPr/>
        <p:txBody>
          <a:bodyPr>
            <a:normAutofit lnSpcReduction="10000"/>
          </a:bodyPr>
          <a:lstStyle/>
          <a:p>
            <a:r>
              <a:rPr lang="en-GB" b="1" dirty="0"/>
              <a:t>1. Safety	</a:t>
            </a:r>
            <a:endParaRPr lang="en-UG" dirty="0"/>
          </a:p>
          <a:p>
            <a:r>
              <a:rPr lang="en-US" dirty="0"/>
              <a:t>The foremost principle is ensuring the loan is safe and will be repaid. Banks must lend only to trustworthy borrowers engaged in productive ventures</a:t>
            </a:r>
          </a:p>
          <a:p>
            <a:r>
              <a:rPr lang="en-US" dirty="0"/>
              <a:t>2. </a:t>
            </a:r>
            <a:r>
              <a:rPr lang="en-US" b="1" dirty="0"/>
              <a:t>Liquidity</a:t>
            </a:r>
          </a:p>
          <a:p>
            <a:r>
              <a:rPr lang="en-US" dirty="0"/>
              <a:t>Loans should be repayable on demand or within agreed terms. Funds must not be locked in long-term or illiquid projects since banks need to meet deposit withdrawals at short notice.</a:t>
            </a:r>
          </a:p>
          <a:p>
            <a:r>
              <a:rPr lang="en-US" dirty="0"/>
              <a:t>3. </a:t>
            </a:r>
            <a:r>
              <a:rPr lang="en-US" b="1" dirty="0"/>
              <a:t>Purpose</a:t>
            </a:r>
          </a:p>
          <a:p>
            <a:r>
              <a:rPr lang="en-US" dirty="0"/>
              <a:t>The loan should be for a productive and legitimate purpose, ensuring repayment and avoiding speculative or anti-social activities.</a:t>
            </a:r>
            <a:endParaRPr lang="en-UG" dirty="0"/>
          </a:p>
        </p:txBody>
      </p:sp>
    </p:spTree>
    <p:extLst>
      <p:ext uri="{BB962C8B-B14F-4D97-AF65-F5344CB8AC3E}">
        <p14:creationId xmlns:p14="http://schemas.microsoft.com/office/powerpoint/2010/main" val="45886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2829</TotalTime>
  <Words>1884</Words>
  <Application>Microsoft Office PowerPoint</Application>
  <PresentationFormat>Widescreen</PresentationFormat>
  <Paragraphs>145</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Calibri</vt:lpstr>
      <vt:lpstr>Cambria</vt:lpstr>
      <vt:lpstr>Century Gothic</vt:lpstr>
      <vt:lpstr>Leelawadee</vt:lpstr>
      <vt:lpstr>Wingdings</vt:lpstr>
      <vt:lpstr>Wingdings 3</vt:lpstr>
      <vt:lpstr>Ion Boardroom</vt:lpstr>
      <vt:lpstr>  MAKERERE UNIVERSITY BUSINESS SCHOOL  LECTURE NOTES</vt:lpstr>
      <vt:lpstr>Introduction to bank lending</vt:lpstr>
      <vt:lpstr>Introduction to lending </vt:lpstr>
      <vt:lpstr>Introduction to lending </vt:lpstr>
      <vt:lpstr>Introduction to lending </vt:lpstr>
      <vt:lpstr>PowerPoint Presentation</vt:lpstr>
      <vt:lpstr>PowerPoint Presentation</vt:lpstr>
      <vt:lpstr>PowerPoint Presentation</vt:lpstr>
      <vt:lpstr>Principles of sound bank lending </vt:lpstr>
      <vt:lpstr>Principles of sound bank lending</vt:lpstr>
      <vt:lpstr>Principles of sound bank lending</vt:lpstr>
      <vt:lpstr>Types/ classification of loans/credit facilities </vt:lpstr>
      <vt:lpstr>PowerPoint Presentation</vt:lpstr>
      <vt:lpstr>PowerPoint Presentation</vt:lpstr>
      <vt:lpstr>PowerPoint Presentation</vt:lpstr>
      <vt:lpstr>Types of credit facilities </vt:lpstr>
      <vt:lpstr>PowerPoint Presentation</vt:lpstr>
      <vt:lpstr>PowerPoint Presentation</vt:lpstr>
      <vt:lpstr>Establishing a Good Written Loan/credit Policy</vt:lpstr>
      <vt:lpstr>The Loan/credit Policy</vt:lpstr>
      <vt:lpstr>Elements/ components of a Loan/credit Policy</vt:lpstr>
      <vt:lpstr>Elements/ components of a Loan/credit Policy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Obele</dc:creator>
  <cp:lastModifiedBy>User</cp:lastModifiedBy>
  <cp:revision>43</cp:revision>
  <cp:lastPrinted>2025-09-01T04:41:38Z</cp:lastPrinted>
  <dcterms:created xsi:type="dcterms:W3CDTF">2024-08-23T08:20:41Z</dcterms:created>
  <dcterms:modified xsi:type="dcterms:W3CDTF">2025-09-05T06:52:39Z</dcterms:modified>
</cp:coreProperties>
</file>