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25"/>
  </p:notesMasterIdLst>
  <p:sldIdLst>
    <p:sldId id="256" r:id="rId2"/>
    <p:sldId id="257" r:id="rId3"/>
    <p:sldId id="258" r:id="rId4"/>
    <p:sldId id="260" r:id="rId5"/>
    <p:sldId id="261" r:id="rId6"/>
    <p:sldId id="262" r:id="rId7"/>
    <p:sldId id="264" r:id="rId8"/>
    <p:sldId id="266" r:id="rId9"/>
    <p:sldId id="277" r:id="rId10"/>
    <p:sldId id="278" r:id="rId11"/>
    <p:sldId id="279" r:id="rId12"/>
    <p:sldId id="284" r:id="rId13"/>
    <p:sldId id="280" r:id="rId14"/>
    <p:sldId id="281" r:id="rId15"/>
    <p:sldId id="282" r:id="rId16"/>
    <p:sldId id="285" r:id="rId17"/>
    <p:sldId id="286" r:id="rId18"/>
    <p:sldId id="287" r:id="rId19"/>
    <p:sldId id="288" r:id="rId20"/>
    <p:sldId id="289" r:id="rId21"/>
    <p:sldId id="290" r:id="rId22"/>
    <p:sldId id="283" r:id="rId23"/>
    <p:sldId id="276"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5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2F4D0A-2D79-433A-8FFC-1586DF4C1CEC}" type="datetimeFigureOut">
              <a:rPr lang="en-US" smtClean="0"/>
              <a:t>9/12/2023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A9DCEF-7412-4A7D-B539-B3E1BC7509BA}" type="slidenum">
              <a:rPr lang="en-US" smtClean="0"/>
              <a:t>‹#›</a:t>
            </a:fld>
            <a:endParaRPr lang="en-US"/>
          </a:p>
        </p:txBody>
      </p:sp>
    </p:spTree>
    <p:extLst>
      <p:ext uri="{BB962C8B-B14F-4D97-AF65-F5344CB8AC3E}">
        <p14:creationId xmlns:p14="http://schemas.microsoft.com/office/powerpoint/2010/main" val="26288357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A9DCEF-7412-4A7D-B539-B3E1BC7509BA}" type="slidenum">
              <a:rPr lang="en-US" smtClean="0"/>
              <a:t>23</a:t>
            </a:fld>
            <a:endParaRPr lang="en-US"/>
          </a:p>
        </p:txBody>
      </p:sp>
    </p:spTree>
    <p:extLst>
      <p:ext uri="{BB962C8B-B14F-4D97-AF65-F5344CB8AC3E}">
        <p14:creationId xmlns:p14="http://schemas.microsoft.com/office/powerpoint/2010/main" val="8635684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12192000" cy="6858000"/>
            <a:chOff x="0" y="0"/>
            <a:chExt cx="12192000" cy="6858000"/>
          </a:xfrm>
        </p:grpSpPr>
        <p:sp>
          <p:nvSpPr>
            <p:cNvPr id="8" name="Rectangle 7"/>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76279" y="1792223"/>
            <a:ext cx="990599" cy="304799"/>
          </a:xfrm>
        </p:spPr>
        <p:txBody>
          <a:bodyPr anchor="t"/>
          <a:lstStyle>
            <a:lvl1pPr algn="l">
              <a:defRPr b="0" i="0">
                <a:solidFill>
                  <a:schemeClr val="bg1"/>
                </a:solidFill>
              </a:defRPr>
            </a:lvl1pPr>
          </a:lstStyle>
          <a:p>
            <a:fld id="{A753BCC4-23F2-4EAC-AB4C-11517AFF528F}" type="datetimeFigureOut">
              <a:rPr lang="en-US" smtClean="0"/>
              <a:t>9/12/2023</a:t>
            </a:fld>
            <a:endParaRPr lang="en-US"/>
          </a:p>
        </p:txBody>
      </p:sp>
      <p:sp>
        <p:nvSpPr>
          <p:cNvPr id="5" name="Footer Placeholder 4"/>
          <p:cNvSpPr>
            <a:spLocks noGrp="1"/>
          </p:cNvSpPr>
          <p:nvPr>
            <p:ph type="ftr" sz="quarter" idx="11"/>
          </p:nvPr>
        </p:nvSpPr>
        <p:spPr bwMode="gray">
          <a:xfrm rot="5400000">
            <a:off x="8963575" y="3226820"/>
            <a:ext cx="3859795" cy="304801"/>
          </a:xfrm>
        </p:spPr>
        <p:txBody>
          <a:bodyPr anchor="b"/>
          <a:lstStyle>
            <a:lvl1pPr>
              <a:defRPr b="0" i="0">
                <a:solidFill>
                  <a:schemeClr val="bg1"/>
                </a:solidFill>
              </a:defRPr>
            </a:lvl1pPr>
          </a:lstStyle>
          <a:p>
            <a:endParaRPr lang="en-US"/>
          </a:p>
        </p:txBody>
      </p:sp>
      <p:sp>
        <p:nvSpPr>
          <p:cNvPr id="17" name="Rectangle 16"/>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vl1pPr>
          </a:lstStyle>
          <a:p>
            <a:fld id="{43159DA3-8CB3-46A8-9C2D-2D6D254B80F1}" type="slidenum">
              <a:rPr lang="en-US" smtClean="0"/>
              <a:t>‹#›</a:t>
            </a:fld>
            <a:endParaRPr lang="en-US"/>
          </a:p>
        </p:txBody>
      </p:sp>
    </p:spTree>
    <p:extLst>
      <p:ext uri="{BB962C8B-B14F-4D97-AF65-F5344CB8AC3E}">
        <p14:creationId xmlns:p14="http://schemas.microsoft.com/office/powerpoint/2010/main" val="1430113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5945"/>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6" y="5532683"/>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753BCC4-23F2-4EAC-AB4C-11517AFF528F}" type="datetimeFigureOut">
              <a:rPr lang="en-US" smtClean="0"/>
              <a:t>9/12/2023</a:t>
            </a:fld>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3159DA3-8CB3-46A8-9C2D-2D6D254B80F1}" type="slidenum">
              <a:rPr lang="en-US" smtClean="0"/>
              <a:t>‹#›</a:t>
            </a:fld>
            <a:endParaRPr lang="en-US"/>
          </a:p>
        </p:txBody>
      </p:sp>
    </p:spTree>
    <p:extLst>
      <p:ext uri="{BB962C8B-B14F-4D97-AF65-F5344CB8AC3E}">
        <p14:creationId xmlns:p14="http://schemas.microsoft.com/office/powerpoint/2010/main" val="2507465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nchor="ct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A753BCC4-23F2-4EAC-AB4C-11517AFF528F}" type="datetimeFigureOut">
              <a:rPr lang="en-US" smtClean="0"/>
              <a:t>9/12/2023</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3159DA3-8CB3-46A8-9C2D-2D6D254B80F1}" type="slidenum">
              <a:rPr lang="en-US" smtClean="0"/>
              <a:t>‹#›</a:t>
            </a:fld>
            <a:endParaRPr lang="en-US"/>
          </a:p>
        </p:txBody>
      </p:sp>
    </p:spTree>
    <p:extLst>
      <p:ext uri="{BB962C8B-B14F-4D97-AF65-F5344CB8AC3E}">
        <p14:creationId xmlns:p14="http://schemas.microsoft.com/office/powerpoint/2010/main" val="12953018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6" name="Rectangle 15"/>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1" name="TextBox 10"/>
          <p:cNvSpPr txBox="1"/>
          <p:nvPr/>
        </p:nvSpPr>
        <p:spPr bwMode="gray">
          <a:xfrm>
            <a:off x="898295" y="603589"/>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13" name="TextBox 12"/>
          <p:cNvSpPr txBox="1"/>
          <p:nvPr/>
        </p:nvSpPr>
        <p:spPr bwMode="gray">
          <a:xfrm>
            <a:off x="9705137" y="2613787"/>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74801" y="980517"/>
            <a:ext cx="8460983" cy="2705034"/>
          </a:xfrm>
        </p:spPr>
        <p:txBody>
          <a:bodyPr anchor="ct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86515"/>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5014393"/>
            <a:ext cx="8825659" cy="1012664"/>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A753BCC4-23F2-4EAC-AB4C-11517AFF528F}" type="datetimeFigureOut">
              <a:rPr lang="en-US" smtClean="0"/>
              <a:t>9/12/2023</a:t>
            </a:fld>
            <a:endParaRPr lang="en-US"/>
          </a:p>
        </p:txBody>
      </p:sp>
      <p:sp>
        <p:nvSpPr>
          <p:cNvPr id="5" name="Footer Placeholder 4"/>
          <p:cNvSpPr>
            <a:spLocks noGrp="1"/>
          </p:cNvSpPr>
          <p:nvPr>
            <p:ph type="ftr" sz="quarter" idx="11"/>
          </p:nvPr>
        </p:nvSpPr>
        <p:spPr/>
        <p:txBody>
          <a:bodyPr/>
          <a:lstStyle/>
          <a:p>
            <a:endParaRPr lang="en-US"/>
          </a:p>
        </p:txBody>
      </p:sp>
      <p:sp>
        <p:nvSpPr>
          <p:cNvPr id="24" name="Rectangle 23"/>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3159DA3-8CB3-46A8-9C2D-2D6D254B80F1}" type="slidenum">
              <a:rPr lang="en-US" smtClean="0"/>
              <a:t>‹#›</a:t>
            </a:fld>
            <a:endParaRPr lang="en-US"/>
          </a:p>
        </p:txBody>
      </p:sp>
    </p:spTree>
    <p:extLst>
      <p:ext uri="{BB962C8B-B14F-4D97-AF65-F5344CB8AC3E}">
        <p14:creationId xmlns:p14="http://schemas.microsoft.com/office/powerpoint/2010/main" val="7534016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2404477"/>
            <a:ext cx="8825659" cy="178870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38587" y="5024967"/>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753BCC4-23F2-4EAC-AB4C-11517AFF528F}" type="datetimeFigureOut">
              <a:rPr lang="en-US" smtClean="0"/>
              <a:t>9/12/2023</a:t>
            </a:fld>
            <a:endParaRPr lang="en-US"/>
          </a:p>
        </p:txBody>
      </p:sp>
      <p:sp>
        <p:nvSpPr>
          <p:cNvPr id="5" name="Footer Placeholder 4"/>
          <p:cNvSpPr>
            <a:spLocks noGrp="1"/>
          </p:cNvSpPr>
          <p:nvPr>
            <p:ph type="ftr" sz="quarter" idx="11"/>
          </p:nvPr>
        </p:nvSpPr>
        <p:spPr/>
        <p:txBody>
          <a:bodyPr/>
          <a:lstStyle/>
          <a:p>
            <a:endParaRPr lang="en-US"/>
          </a:p>
        </p:txBody>
      </p:sp>
      <p:sp>
        <p:nvSpPr>
          <p:cNvPr id="12" name="Rectangle 11"/>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3159DA3-8CB3-46A8-9C2D-2D6D254B80F1}" type="slidenum">
              <a:rPr lang="en-US" smtClean="0"/>
              <a:t>‹#›</a:t>
            </a:fld>
            <a:endParaRPr lang="en-US"/>
          </a:p>
        </p:txBody>
      </p:sp>
    </p:spTree>
    <p:extLst>
      <p:ext uri="{BB962C8B-B14F-4D97-AF65-F5344CB8AC3E}">
        <p14:creationId xmlns:p14="http://schemas.microsoft.com/office/powerpoint/2010/main" val="40358470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7"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109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4" y="3187261"/>
            <a:ext cx="3129168" cy="28397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10999"/>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87261"/>
            <a:ext cx="3145380" cy="28397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6701" y="2603500"/>
            <a:ext cx="315744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6700" y="3187261"/>
            <a:ext cx="3161029" cy="283979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A753BCC4-23F2-4EAC-AB4C-11517AFF528F}" type="datetimeFigureOut">
              <a:rPr lang="en-US" smtClean="0"/>
              <a:t>9/12/2023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159DA3-8CB3-46A8-9C2D-2D6D254B80F1}" type="slidenum">
              <a:rPr lang="en-US" smtClean="0"/>
              <a:t>‹#›</a:t>
            </a:fld>
            <a:endParaRPr lang="en-US"/>
          </a:p>
        </p:txBody>
      </p:sp>
    </p:spTree>
    <p:extLst>
      <p:ext uri="{BB962C8B-B14F-4D97-AF65-F5344CB8AC3E}">
        <p14:creationId xmlns:p14="http://schemas.microsoft.com/office/powerpoint/2010/main" val="36554427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20744" cy="576263"/>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1334552" y="2611246"/>
            <a:ext cx="2691242" cy="158376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3" y="5109107"/>
            <a:ext cx="3020745"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68865"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4748463" y="2642840"/>
            <a:ext cx="2691242" cy="155217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09107"/>
            <a:ext cx="3050438" cy="92140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3434"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8163031" y="2618992"/>
            <a:ext cx="2691242" cy="157601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4" y="5109107"/>
            <a:ext cx="3054127" cy="89634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21" name="Straight Connector 20"/>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A753BCC4-23F2-4EAC-AB4C-11517AFF528F}" type="datetimeFigureOut">
              <a:rPr lang="en-US" smtClean="0"/>
              <a:t>9/12/2023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159DA3-8CB3-46A8-9C2D-2D6D254B80F1}" type="slidenum">
              <a:rPr lang="en-US" smtClean="0"/>
              <a:t>‹#›</a:t>
            </a:fld>
            <a:endParaRPr lang="en-US"/>
          </a:p>
        </p:txBody>
      </p:sp>
    </p:spTree>
    <p:extLst>
      <p:ext uri="{BB962C8B-B14F-4D97-AF65-F5344CB8AC3E}">
        <p14:creationId xmlns:p14="http://schemas.microsoft.com/office/powerpoint/2010/main" val="13908632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53BCC4-23F2-4EAC-AB4C-11517AFF528F}" type="datetimeFigureOut">
              <a:rPr lang="en-US" smtClean="0"/>
              <a:t>9/12/2023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159DA3-8CB3-46A8-9C2D-2D6D254B80F1}" type="slidenum">
              <a:rPr lang="en-US" smtClean="0"/>
              <a:t>‹#›</a:t>
            </a:fld>
            <a:endParaRPr lang="en-US"/>
          </a:p>
        </p:txBody>
      </p:sp>
    </p:spTree>
    <p:extLst>
      <p:ext uri="{BB962C8B-B14F-4D97-AF65-F5344CB8AC3E}">
        <p14:creationId xmlns:p14="http://schemas.microsoft.com/office/powerpoint/2010/main" val="6852139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97430"/>
            <a:ext cx="1409965" cy="4729626"/>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97429"/>
            <a:ext cx="6247546" cy="472962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53BCC4-23F2-4EAC-AB4C-11517AFF528F}" type="datetimeFigureOut">
              <a:rPr lang="en-US" smtClean="0"/>
              <a:t>9/12/2023</a:t>
            </a:fld>
            <a:endParaRPr lang="en-US"/>
          </a:p>
        </p:txBody>
      </p:sp>
      <p:sp>
        <p:nvSpPr>
          <p:cNvPr id="5" name="Footer Placeholder 4"/>
          <p:cNvSpPr>
            <a:spLocks noGrp="1"/>
          </p:cNvSpPr>
          <p:nvPr>
            <p:ph type="ftr" sz="quarter" idx="11"/>
          </p:nvPr>
        </p:nvSpPr>
        <p:spPr/>
        <p:txBody>
          <a:bodyPr/>
          <a:lstStyle/>
          <a:p>
            <a:endParaRPr lang="en-US"/>
          </a:p>
        </p:txBody>
      </p:sp>
      <p:sp>
        <p:nvSpPr>
          <p:cNvPr id="18" name="Rectangle 17"/>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3159DA3-8CB3-46A8-9C2D-2D6D254B80F1}" type="slidenum">
              <a:rPr lang="en-US" smtClean="0"/>
              <a:t>‹#›</a:t>
            </a:fld>
            <a:endParaRPr lang="en-US"/>
          </a:p>
        </p:txBody>
      </p:sp>
    </p:spTree>
    <p:extLst>
      <p:ext uri="{BB962C8B-B14F-4D97-AF65-F5344CB8AC3E}">
        <p14:creationId xmlns:p14="http://schemas.microsoft.com/office/powerpoint/2010/main" val="1932813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53BCC4-23F2-4EAC-AB4C-11517AFF528F}" type="datetimeFigureOut">
              <a:rPr lang="en-US" smtClean="0"/>
              <a:t>9/12/2023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159DA3-8CB3-46A8-9C2D-2D6D254B80F1}" type="slidenum">
              <a:rPr lang="en-US" smtClean="0"/>
              <a:t>‹#›</a:t>
            </a:fld>
            <a:endParaRPr lang="en-US"/>
          </a:p>
        </p:txBody>
      </p:sp>
    </p:spTree>
    <p:extLst>
      <p:ext uri="{BB962C8B-B14F-4D97-AF65-F5344CB8AC3E}">
        <p14:creationId xmlns:p14="http://schemas.microsoft.com/office/powerpoint/2010/main" val="3155488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4"/>
            <a:ext cx="4351023" cy="2283823"/>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753BCC4-23F2-4EAC-AB4C-11517AFF528F}" type="datetimeFigureOut">
              <a:rPr lang="en-US" smtClean="0"/>
              <a:t>9/12/2023</a:t>
            </a:fld>
            <a:endParaRPr lang="en-US"/>
          </a:p>
        </p:txBody>
      </p:sp>
      <p:sp>
        <p:nvSpPr>
          <p:cNvPr id="5" name="Footer Placeholder 4"/>
          <p:cNvSpPr>
            <a:spLocks noGrp="1"/>
          </p:cNvSpPr>
          <p:nvPr>
            <p:ph type="ftr" sz="quarter" idx="11"/>
          </p:nvPr>
        </p:nvSpPr>
        <p:spPr/>
        <p:txBody>
          <a:bodyPr/>
          <a:lstStyle/>
          <a:p>
            <a:endParaRPr lang="en-US"/>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3159DA3-8CB3-46A8-9C2D-2D6D254B80F1}" type="slidenum">
              <a:rPr lang="en-US" smtClean="0"/>
              <a:t>‹#›</a:t>
            </a:fld>
            <a:endParaRPr lang="en-US"/>
          </a:p>
        </p:txBody>
      </p:sp>
    </p:spTree>
    <p:extLst>
      <p:ext uri="{BB962C8B-B14F-4D97-AF65-F5344CB8AC3E}">
        <p14:creationId xmlns:p14="http://schemas.microsoft.com/office/powerpoint/2010/main" val="3279397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1368" y="2603500"/>
            <a:ext cx="4828744"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1" y="2603500"/>
            <a:ext cx="4825159" cy="3377705"/>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753BCC4-23F2-4EAC-AB4C-11517AFF528F}" type="datetimeFigureOut">
              <a:rPr lang="en-US" smtClean="0"/>
              <a:t>9/12/2023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159DA3-8CB3-46A8-9C2D-2D6D254B80F1}" type="slidenum">
              <a:rPr lang="en-US" smtClean="0"/>
              <a:t>‹#›</a:t>
            </a:fld>
            <a:endParaRPr lang="en-US"/>
          </a:p>
        </p:txBody>
      </p:sp>
    </p:spTree>
    <p:extLst>
      <p:ext uri="{BB962C8B-B14F-4D97-AF65-F5344CB8AC3E}">
        <p14:creationId xmlns:p14="http://schemas.microsoft.com/office/powerpoint/2010/main" val="1817984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36063"/>
            <a:ext cx="48251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212326"/>
            <a:ext cx="4825158" cy="280747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1" y="2603499"/>
            <a:ext cx="4825160" cy="608825"/>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2" y="3212327"/>
            <a:ext cx="4825159" cy="280747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753BCC4-23F2-4EAC-AB4C-11517AFF528F}" type="datetimeFigureOut">
              <a:rPr lang="en-US" smtClean="0"/>
              <a:t>9/12/2023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159DA3-8CB3-46A8-9C2D-2D6D254B80F1}" type="slidenum">
              <a:rPr lang="en-US" smtClean="0"/>
              <a:t>‹#›</a:t>
            </a:fld>
            <a:endParaRPr lang="en-US"/>
          </a:p>
        </p:txBody>
      </p:sp>
    </p:spTree>
    <p:extLst>
      <p:ext uri="{BB962C8B-B14F-4D97-AF65-F5344CB8AC3E}">
        <p14:creationId xmlns:p14="http://schemas.microsoft.com/office/powerpoint/2010/main" val="2215433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753BCC4-23F2-4EAC-AB4C-11517AFF528F}" type="datetimeFigureOut">
              <a:rPr lang="en-US" smtClean="0"/>
              <a:t>9/12/2023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159DA3-8CB3-46A8-9C2D-2D6D254B80F1}" type="slidenum">
              <a:rPr lang="en-US" smtClean="0"/>
              <a:t>‹#›</a:t>
            </a:fld>
            <a:endParaRPr lang="en-US"/>
          </a:p>
        </p:txBody>
      </p:sp>
    </p:spTree>
    <p:extLst>
      <p:ext uri="{BB962C8B-B14F-4D97-AF65-F5344CB8AC3E}">
        <p14:creationId xmlns:p14="http://schemas.microsoft.com/office/powerpoint/2010/main" val="937192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53BCC4-23F2-4EAC-AB4C-11517AFF528F}" type="datetimeFigureOut">
              <a:rPr lang="en-US" smtClean="0"/>
              <a:t>9/12/2023</a:t>
            </a:fld>
            <a:endParaRPr lang="en-US"/>
          </a:p>
        </p:txBody>
      </p:sp>
      <p:sp>
        <p:nvSpPr>
          <p:cNvPr id="3" name="Footer Placeholder 2"/>
          <p:cNvSpPr>
            <a:spLocks noGrp="1"/>
          </p:cNvSpPr>
          <p:nvPr>
            <p:ph type="ftr" sz="quarter" idx="11"/>
          </p:nvPr>
        </p:nvSpPr>
        <p:spPr/>
        <p:txBody>
          <a:bodyPr/>
          <a:lstStyle/>
          <a:p>
            <a:endParaRPr lang="en-US"/>
          </a:p>
        </p:txBody>
      </p:sp>
      <p:sp>
        <p:nvSpPr>
          <p:cNvPr id="6" name="Rectangle 5"/>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43159DA3-8CB3-46A8-9C2D-2D6D254B80F1}" type="slidenum">
              <a:rPr lang="en-US" smtClean="0"/>
              <a:t>‹#›</a:t>
            </a:fld>
            <a:endParaRPr lang="en-US"/>
          </a:p>
        </p:txBody>
      </p:sp>
    </p:spTree>
    <p:extLst>
      <p:ext uri="{BB962C8B-B14F-4D97-AF65-F5344CB8AC3E}">
        <p14:creationId xmlns:p14="http://schemas.microsoft.com/office/powerpoint/2010/main" val="562990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3129280"/>
            <a:ext cx="2793158" cy="289559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753BCC4-23F2-4EAC-AB4C-11517AFF528F}" type="datetimeFigureOut">
              <a:rPr lang="en-US" smtClean="0"/>
              <a:t>9/12/2023</a:t>
            </a:fld>
            <a:endParaRPr lang="en-US"/>
          </a:p>
        </p:txBody>
      </p:sp>
      <p:sp>
        <p:nvSpPr>
          <p:cNvPr id="6" name="Footer Placeholder 5"/>
          <p:cNvSpPr>
            <a:spLocks noGrp="1"/>
          </p:cNvSpPr>
          <p:nvPr>
            <p:ph type="ftr" sz="quarter" idx="11"/>
          </p:nvPr>
        </p:nvSpPr>
        <p:spPr/>
        <p:txBody>
          <a:bodyPr/>
          <a:lstStyle/>
          <a:p>
            <a:endParaRPr lang="en-US"/>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3159DA3-8CB3-46A8-9C2D-2D6D254B80F1}" type="slidenum">
              <a:rPr lang="en-US" smtClean="0"/>
              <a:t>‹#›</a:t>
            </a:fld>
            <a:endParaRPr lang="en-US"/>
          </a:p>
        </p:txBody>
      </p:sp>
    </p:spTree>
    <p:extLst>
      <p:ext uri="{BB962C8B-B14F-4D97-AF65-F5344CB8AC3E}">
        <p14:creationId xmlns:p14="http://schemas.microsoft.com/office/powerpoint/2010/main" val="2945316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8" name="Rectangle 7"/>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2" y="1143000"/>
            <a:ext cx="3227192"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753BCC4-23F2-4EAC-AB4C-11517AFF528F}" type="datetimeFigureOut">
              <a:rPr lang="en-US" smtClean="0"/>
              <a:t>9/12/2023</a:t>
            </a:fld>
            <a:endParaRPr lang="en-US"/>
          </a:p>
        </p:txBody>
      </p:sp>
      <p:sp>
        <p:nvSpPr>
          <p:cNvPr id="6" name="Footer Placeholder 5"/>
          <p:cNvSpPr>
            <a:spLocks noGrp="1"/>
          </p:cNvSpPr>
          <p:nvPr>
            <p:ph type="ftr" sz="quarter" idx="11"/>
          </p:nvPr>
        </p:nvSpPr>
        <p:spPr/>
        <p:txBody>
          <a:bodyPr/>
          <a:lstStyle/>
          <a:p>
            <a:endParaRPr lang="en-US"/>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3159DA3-8CB3-46A8-9C2D-2D6D254B80F1}" type="slidenum">
              <a:rPr lang="en-US" smtClean="0"/>
              <a:t>‹#›</a:t>
            </a:fld>
            <a:endParaRPr lang="en-US"/>
          </a:p>
        </p:txBody>
      </p:sp>
    </p:spTree>
    <p:extLst>
      <p:ext uri="{BB962C8B-B14F-4D97-AF65-F5344CB8AC3E}">
        <p14:creationId xmlns:p14="http://schemas.microsoft.com/office/powerpoint/2010/main" val="2763398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5" name="Rectangle 14"/>
            <p:cNvSpPr/>
            <p:nvPr/>
          </p:nvSpPr>
          <p:spPr>
            <a:xfrm>
              <a:off x="0" y="0"/>
              <a:ext cx="12192000" cy="6858000"/>
            </a:xfrm>
            <a:prstGeom prst="rect">
              <a:avLst/>
            </a:prstGeom>
            <a:blipFill>
              <a:blip r:embed="rId19">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Oval 4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9" name="Oval 3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8" name="Oval 3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9" name="Oval 48"/>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561110" y="6391839"/>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4" name="Date Placeholder 3"/>
          <p:cNvSpPr>
            <a:spLocks noGrp="1"/>
          </p:cNvSpPr>
          <p:nvPr>
            <p:ph type="dt" sz="half" idx="2"/>
          </p:nvPr>
        </p:nvSpPr>
        <p:spPr>
          <a:xfrm>
            <a:off x="10650938" y="6394407"/>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A753BCC4-23F2-4EAC-AB4C-11517AFF528F}" type="datetimeFigureOut">
              <a:rPr lang="en-US" smtClean="0"/>
              <a:t>9/12/2023</a:t>
            </a:fld>
            <a:endParaRPr lang="en-US"/>
          </a:p>
        </p:txBody>
      </p:sp>
      <p:sp>
        <p:nvSpPr>
          <p:cNvPr id="20" name="Rectangle 19"/>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43159DA3-8CB3-46A8-9C2D-2D6D254B80F1}" type="slidenum">
              <a:rPr lang="en-US" smtClean="0"/>
              <a:t>‹#›</a:t>
            </a:fld>
            <a:endParaRPr lang="en-US"/>
          </a:p>
        </p:txBody>
      </p:sp>
    </p:spTree>
    <p:extLst>
      <p:ext uri="{BB962C8B-B14F-4D97-AF65-F5344CB8AC3E}">
        <p14:creationId xmlns:p14="http://schemas.microsoft.com/office/powerpoint/2010/main" val="4003885545"/>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41664-2B08-40CE-94DC-ED1614ED5C41}"/>
              </a:ext>
            </a:extLst>
          </p:cNvPr>
          <p:cNvSpPr>
            <a:spLocks noGrp="1"/>
          </p:cNvSpPr>
          <p:nvPr>
            <p:ph type="ctrTitle"/>
          </p:nvPr>
        </p:nvSpPr>
        <p:spPr>
          <a:xfrm>
            <a:off x="647114" y="731520"/>
            <a:ext cx="9333499" cy="2259269"/>
          </a:xfrm>
          <a:ln>
            <a:solidFill>
              <a:schemeClr val="accent1"/>
            </a:solidFill>
          </a:ln>
        </p:spPr>
        <p:txBody>
          <a:bodyPr/>
          <a:lstStyle/>
          <a:p>
            <a:pPr algn="ctr"/>
            <a:br>
              <a:rPr lang="en-US" dirty="0"/>
            </a:br>
            <a:br>
              <a:rPr lang="en-US" dirty="0"/>
            </a:br>
            <a:br>
              <a:rPr lang="en-US" dirty="0"/>
            </a:br>
            <a:br>
              <a:rPr lang="en-US" dirty="0"/>
            </a:br>
            <a:br>
              <a:rPr lang="en-US" dirty="0"/>
            </a:br>
            <a:r>
              <a:rPr lang="en-US" dirty="0"/>
              <a:t>                                              Search Engine Marketing</a:t>
            </a:r>
            <a:br>
              <a:rPr lang="en-DK" dirty="0"/>
            </a:br>
            <a:endParaRPr lang="en-US" sz="8000" dirty="0"/>
          </a:p>
        </p:txBody>
      </p:sp>
      <p:sp>
        <p:nvSpPr>
          <p:cNvPr id="3" name="Subtitle 2">
            <a:extLst>
              <a:ext uri="{FF2B5EF4-FFF2-40B4-BE49-F238E27FC236}">
                <a16:creationId xmlns:a16="http://schemas.microsoft.com/office/drawing/2014/main" id="{BCF8544D-6090-47FE-BEB1-7D5FD4981C63}"/>
              </a:ext>
            </a:extLst>
          </p:cNvPr>
          <p:cNvSpPr>
            <a:spLocks noGrp="1"/>
          </p:cNvSpPr>
          <p:nvPr>
            <p:ph type="subTitle" idx="1"/>
          </p:nvPr>
        </p:nvSpPr>
        <p:spPr>
          <a:xfrm>
            <a:off x="1154955" y="3235569"/>
            <a:ext cx="8825658" cy="2403231"/>
          </a:xfrm>
        </p:spPr>
        <p:txBody>
          <a:bodyPr>
            <a:normAutofit/>
          </a:bodyPr>
          <a:lstStyle/>
          <a:p>
            <a:pPr marL="285750" lvl="0" indent="-285750">
              <a:buFont typeface="Wingdings" panose="05000000000000000000" pitchFamily="2" charset="2"/>
              <a:buChar char="q"/>
            </a:pPr>
            <a:r>
              <a:rPr lang="en-US" sz="2500" dirty="0"/>
              <a:t>Search Engines</a:t>
            </a:r>
          </a:p>
          <a:p>
            <a:pPr marL="285750" lvl="0" indent="-285750">
              <a:buFont typeface="Wingdings" panose="05000000000000000000" pitchFamily="2" charset="2"/>
              <a:buChar char="q"/>
            </a:pPr>
            <a:r>
              <a:rPr lang="en-US" sz="2500" dirty="0"/>
              <a:t> Search Engine marketing Metrics</a:t>
            </a:r>
          </a:p>
        </p:txBody>
      </p:sp>
    </p:spTree>
    <p:extLst>
      <p:ext uri="{BB962C8B-B14F-4D97-AF65-F5344CB8AC3E}">
        <p14:creationId xmlns:p14="http://schemas.microsoft.com/office/powerpoint/2010/main" val="19410246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FDAE2-5CE6-4A6B-9917-30518314BCAA}"/>
              </a:ext>
            </a:extLst>
          </p:cNvPr>
          <p:cNvSpPr>
            <a:spLocks noGrp="1"/>
          </p:cNvSpPr>
          <p:nvPr>
            <p:ph type="title"/>
          </p:nvPr>
        </p:nvSpPr>
        <p:spPr>
          <a:xfrm>
            <a:off x="661182" y="661183"/>
            <a:ext cx="9255185" cy="1015218"/>
          </a:xfrm>
        </p:spPr>
        <p:txBody>
          <a:bodyPr/>
          <a:lstStyle/>
          <a:p>
            <a:r>
              <a:rPr lang="en-US" dirty="0"/>
              <a:t>What is </a:t>
            </a:r>
            <a:r>
              <a:rPr lang="en-GB" dirty="0"/>
              <a:t>Search engine marketing (SEM) ?</a:t>
            </a:r>
            <a:endParaRPr lang="en-DK" dirty="0"/>
          </a:p>
        </p:txBody>
      </p:sp>
      <p:sp>
        <p:nvSpPr>
          <p:cNvPr id="3" name="Content Placeholder 2">
            <a:extLst>
              <a:ext uri="{FF2B5EF4-FFF2-40B4-BE49-F238E27FC236}">
                <a16:creationId xmlns:a16="http://schemas.microsoft.com/office/drawing/2014/main" id="{6287A307-8FD3-476B-996F-67ACE6FBCE82}"/>
              </a:ext>
            </a:extLst>
          </p:cNvPr>
          <p:cNvSpPr>
            <a:spLocks noGrp="1"/>
          </p:cNvSpPr>
          <p:nvPr>
            <p:ph idx="1"/>
          </p:nvPr>
        </p:nvSpPr>
        <p:spPr/>
        <p:txBody>
          <a:bodyPr/>
          <a:lstStyle/>
          <a:p>
            <a:r>
              <a:rPr lang="en-GB" dirty="0"/>
              <a:t>Search engine marketing (SEM) is a  digital marketing strategy of </a:t>
            </a:r>
            <a:r>
              <a:rPr lang="en-GB" dirty="0">
                <a:solidFill>
                  <a:srgbClr val="FF0000"/>
                </a:solidFill>
              </a:rPr>
              <a:t>promotion and advertising that </a:t>
            </a:r>
            <a:r>
              <a:rPr lang="en-GB" dirty="0"/>
              <a:t>involves promoting websites  by increasing their visibility in search engine results pages to help companies' content rank higher among search engine traffic. </a:t>
            </a:r>
          </a:p>
          <a:p>
            <a:r>
              <a:rPr lang="en-GB" dirty="0"/>
              <a:t>This is done through;</a:t>
            </a:r>
          </a:p>
          <a:p>
            <a:pPr lvl="2">
              <a:buFont typeface="Wingdings" panose="05000000000000000000" pitchFamily="2" charset="2"/>
              <a:buChar char="ü"/>
            </a:pPr>
            <a:r>
              <a:rPr lang="en-GB" sz="2000" dirty="0"/>
              <a:t>paid advertising (such as Google Ads) </a:t>
            </a:r>
          </a:p>
          <a:p>
            <a:pPr lvl="2">
              <a:buFont typeface="Wingdings" panose="05000000000000000000" pitchFamily="2" charset="2"/>
              <a:buChar char="ü"/>
            </a:pPr>
            <a:r>
              <a:rPr lang="en-GB" sz="2000" dirty="0"/>
              <a:t>search engine optimization (SEO).</a:t>
            </a:r>
          </a:p>
        </p:txBody>
      </p:sp>
    </p:spTree>
    <p:extLst>
      <p:ext uri="{BB962C8B-B14F-4D97-AF65-F5344CB8AC3E}">
        <p14:creationId xmlns:p14="http://schemas.microsoft.com/office/powerpoint/2010/main" val="29600235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9FA85-C744-446F-99E4-2DB722F0998F}"/>
              </a:ext>
            </a:extLst>
          </p:cNvPr>
          <p:cNvSpPr>
            <a:spLocks noGrp="1"/>
          </p:cNvSpPr>
          <p:nvPr>
            <p:ph type="title"/>
          </p:nvPr>
        </p:nvSpPr>
        <p:spPr/>
        <p:txBody>
          <a:bodyPr/>
          <a:lstStyle/>
          <a:p>
            <a:r>
              <a:rPr lang="en-GB" dirty="0"/>
              <a:t>SEM metrics:</a:t>
            </a:r>
            <a:endParaRPr lang="en-DK" dirty="0"/>
          </a:p>
        </p:txBody>
      </p:sp>
      <p:sp>
        <p:nvSpPr>
          <p:cNvPr id="3" name="Content Placeholder 2">
            <a:extLst>
              <a:ext uri="{FF2B5EF4-FFF2-40B4-BE49-F238E27FC236}">
                <a16:creationId xmlns:a16="http://schemas.microsoft.com/office/drawing/2014/main" id="{CF81B765-2CE6-4F9F-A332-C43154EE7E4F}"/>
              </a:ext>
            </a:extLst>
          </p:cNvPr>
          <p:cNvSpPr>
            <a:spLocks noGrp="1"/>
          </p:cNvSpPr>
          <p:nvPr>
            <p:ph idx="1"/>
          </p:nvPr>
        </p:nvSpPr>
        <p:spPr/>
        <p:txBody>
          <a:bodyPr>
            <a:normAutofit fontScale="70000" lnSpcReduction="20000"/>
          </a:bodyPr>
          <a:lstStyle/>
          <a:p>
            <a:r>
              <a:rPr lang="en-GB" sz="2500" dirty="0"/>
              <a:t>A SEM metric is any specific measurement or data point used to assess and analyze the performance of Search Engine Marketing campaigns.</a:t>
            </a:r>
          </a:p>
          <a:p>
            <a:pPr marL="0" indent="0">
              <a:buNone/>
            </a:pPr>
            <a:r>
              <a:rPr lang="en-GB" sz="2500" b="1" dirty="0"/>
              <a:t>Why are metrics important?</a:t>
            </a:r>
          </a:p>
          <a:p>
            <a:r>
              <a:rPr lang="en-GB" sz="2500" dirty="0"/>
              <a:t>For evaluating the effectiveness of SEM campaigns</a:t>
            </a:r>
          </a:p>
          <a:p>
            <a:r>
              <a:rPr lang="en-GB" sz="2500" dirty="0"/>
              <a:t>Help in making informed decisions to optimize them</a:t>
            </a:r>
          </a:p>
          <a:p>
            <a:r>
              <a:rPr lang="en-GB" sz="2500" dirty="0"/>
              <a:t>They provide valuable insights into the performance of paid search campaigns</a:t>
            </a:r>
          </a:p>
          <a:p>
            <a:r>
              <a:rPr lang="en-GB" sz="2500" dirty="0"/>
              <a:t>Help advertisers measure the effectiveness of their ads, keywords, and targeting strategies. </a:t>
            </a:r>
          </a:p>
          <a:p>
            <a:r>
              <a:rPr lang="en-GB" sz="2500" dirty="0"/>
              <a:t>Advertisers use these metrics to continuously optimize their SEM efforts for better results</a:t>
            </a:r>
            <a:endParaRPr lang="en-DK" sz="2500" dirty="0"/>
          </a:p>
        </p:txBody>
      </p:sp>
    </p:spTree>
    <p:extLst>
      <p:ext uri="{BB962C8B-B14F-4D97-AF65-F5344CB8AC3E}">
        <p14:creationId xmlns:p14="http://schemas.microsoft.com/office/powerpoint/2010/main" val="1166963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5A757-9D95-4398-86E7-AA2FF88FA09A}"/>
              </a:ext>
            </a:extLst>
          </p:cNvPr>
          <p:cNvSpPr>
            <a:spLocks noGrp="1"/>
          </p:cNvSpPr>
          <p:nvPr>
            <p:ph type="title"/>
          </p:nvPr>
        </p:nvSpPr>
        <p:spPr/>
        <p:txBody>
          <a:bodyPr/>
          <a:lstStyle/>
          <a:p>
            <a:r>
              <a:rPr lang="en-US" dirty="0"/>
              <a:t>FOOD FOR THOUGHT</a:t>
            </a:r>
            <a:endParaRPr lang="en-DK" dirty="0"/>
          </a:p>
        </p:txBody>
      </p:sp>
      <p:sp>
        <p:nvSpPr>
          <p:cNvPr id="3" name="Content Placeholder 2">
            <a:extLst>
              <a:ext uri="{FF2B5EF4-FFF2-40B4-BE49-F238E27FC236}">
                <a16:creationId xmlns:a16="http://schemas.microsoft.com/office/drawing/2014/main" id="{18293AD1-8138-4C5D-A30B-0765BEF4431C}"/>
              </a:ext>
            </a:extLst>
          </p:cNvPr>
          <p:cNvSpPr>
            <a:spLocks noGrp="1"/>
          </p:cNvSpPr>
          <p:nvPr>
            <p:ph idx="1"/>
          </p:nvPr>
        </p:nvSpPr>
        <p:spPr/>
        <p:txBody>
          <a:bodyPr>
            <a:noAutofit/>
          </a:bodyPr>
          <a:lstStyle/>
          <a:p>
            <a:r>
              <a:rPr lang="en-US" sz="3600" dirty="0"/>
              <a:t>Flower is an alumni of MUBS with a degree in international business. She has background in digital marketing thus paid Google to market her website for books in </a:t>
            </a:r>
            <a:r>
              <a:rPr lang="en-US" sz="3600" dirty="0" err="1"/>
              <a:t>Nakapiripiti</a:t>
            </a:r>
            <a:r>
              <a:rPr lang="en-US" sz="3600" dirty="0"/>
              <a:t>. How ever the returns on investment are low. What could be the problem?</a:t>
            </a:r>
            <a:endParaRPr lang="en-DK" sz="3600" dirty="0"/>
          </a:p>
        </p:txBody>
      </p:sp>
    </p:spTree>
    <p:extLst>
      <p:ext uri="{BB962C8B-B14F-4D97-AF65-F5344CB8AC3E}">
        <p14:creationId xmlns:p14="http://schemas.microsoft.com/office/powerpoint/2010/main" val="40659006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64B48-852A-4D50-8C38-9F6F4014BFF6}"/>
              </a:ext>
            </a:extLst>
          </p:cNvPr>
          <p:cNvSpPr>
            <a:spLocks noGrp="1"/>
          </p:cNvSpPr>
          <p:nvPr>
            <p:ph type="title"/>
          </p:nvPr>
        </p:nvSpPr>
        <p:spPr/>
        <p:txBody>
          <a:bodyPr/>
          <a:lstStyle/>
          <a:p>
            <a:r>
              <a:rPr lang="en-GB" dirty="0"/>
              <a:t>SEM metrics cont...:</a:t>
            </a:r>
            <a:endParaRPr lang="en-DK" dirty="0"/>
          </a:p>
        </p:txBody>
      </p:sp>
      <p:sp>
        <p:nvSpPr>
          <p:cNvPr id="3" name="Content Placeholder 2">
            <a:extLst>
              <a:ext uri="{FF2B5EF4-FFF2-40B4-BE49-F238E27FC236}">
                <a16:creationId xmlns:a16="http://schemas.microsoft.com/office/drawing/2014/main" id="{364DE5DC-6EF4-447F-B129-B5E4B2C8A19C}"/>
              </a:ext>
            </a:extLst>
          </p:cNvPr>
          <p:cNvSpPr>
            <a:spLocks noGrp="1"/>
          </p:cNvSpPr>
          <p:nvPr>
            <p:ph idx="1"/>
          </p:nvPr>
        </p:nvSpPr>
        <p:spPr>
          <a:xfrm>
            <a:off x="633047" y="2082018"/>
            <a:ext cx="9283322" cy="4178105"/>
          </a:xfrm>
        </p:spPr>
        <p:txBody>
          <a:bodyPr>
            <a:noAutofit/>
          </a:bodyPr>
          <a:lstStyle/>
          <a:p>
            <a:pPr>
              <a:buFont typeface="+mj-lt"/>
              <a:buAutoNum type="arabicPeriod"/>
            </a:pPr>
            <a:r>
              <a:rPr lang="en-GB" sz="1500" b="1" dirty="0"/>
              <a:t>Click-Through Rate (CTR):</a:t>
            </a:r>
            <a:endParaRPr lang="en-GB" sz="1500" dirty="0"/>
          </a:p>
          <a:p>
            <a:pPr lvl="1"/>
            <a:r>
              <a:rPr lang="en-GB" sz="1500" dirty="0"/>
              <a:t>CTR is the ratio of </a:t>
            </a:r>
            <a:r>
              <a:rPr lang="en-GB" sz="1500" dirty="0">
                <a:solidFill>
                  <a:srgbClr val="FF0000"/>
                </a:solidFill>
              </a:rPr>
              <a:t>users who click on your ad </a:t>
            </a:r>
            <a:r>
              <a:rPr lang="en-GB" sz="1500" dirty="0"/>
              <a:t>to the number of times the ad was shown (impressions). It's expressed as a percentage.</a:t>
            </a:r>
          </a:p>
          <a:p>
            <a:pPr lvl="1"/>
            <a:r>
              <a:rPr lang="en-GB" sz="1500" dirty="0"/>
              <a:t> CTR measures ad performance and relevance. Higher CTR indicates that your ad copy and targeting are resonating with users.</a:t>
            </a:r>
          </a:p>
          <a:p>
            <a:pPr lvl="1"/>
            <a:r>
              <a:rPr lang="en-GB" sz="1500" b="1" dirty="0"/>
              <a:t>Example:</a:t>
            </a:r>
            <a:r>
              <a:rPr lang="en-GB" sz="1500" dirty="0"/>
              <a:t> </a:t>
            </a:r>
            <a:r>
              <a:rPr lang="en-GB" sz="1500" b="1" i="1" dirty="0">
                <a:solidFill>
                  <a:srgbClr val="FF0000"/>
                </a:solidFill>
              </a:rPr>
              <a:t>If your ad is shown 1,000 times and it receives 50 clicks, your CTR is 5% (50 clicks / 1,000 impressions * 100).</a:t>
            </a:r>
          </a:p>
          <a:p>
            <a:pPr>
              <a:buFont typeface="+mj-lt"/>
              <a:buAutoNum type="arabicPeriod"/>
            </a:pPr>
            <a:r>
              <a:rPr lang="en-GB" sz="1500" b="1" dirty="0"/>
              <a:t>Conversion Rate:</a:t>
            </a:r>
            <a:endParaRPr lang="en-GB" sz="1500" dirty="0"/>
          </a:p>
          <a:p>
            <a:pPr lvl="1"/>
            <a:r>
              <a:rPr lang="en-GB" sz="1500" dirty="0"/>
              <a:t>Conversion rate is the percentage of users who take a desired action after clicking on your ad, such as making a purchase or filling out a form.</a:t>
            </a:r>
          </a:p>
          <a:p>
            <a:pPr lvl="1"/>
            <a:r>
              <a:rPr lang="en-GB" sz="1500" dirty="0"/>
              <a:t> Conversion rate measures the effectiveness of your landing page and overall campaign in achieving your goals.</a:t>
            </a:r>
          </a:p>
          <a:p>
            <a:pPr lvl="1"/>
            <a:r>
              <a:rPr lang="en-GB" sz="1500" b="1" dirty="0"/>
              <a:t>Example:</a:t>
            </a:r>
            <a:r>
              <a:rPr lang="en-GB" sz="1500" dirty="0"/>
              <a:t> </a:t>
            </a:r>
            <a:r>
              <a:rPr lang="en-GB" sz="1500" b="1" i="1" dirty="0">
                <a:solidFill>
                  <a:srgbClr val="FF0000"/>
                </a:solidFill>
              </a:rPr>
              <a:t>If 200 users click on your ad, and out of those, 20 complete a purchase on your website, your conversion rate is 10% (20 conversions / 200 clicks * 100).</a:t>
            </a:r>
          </a:p>
        </p:txBody>
      </p:sp>
    </p:spTree>
    <p:extLst>
      <p:ext uri="{BB962C8B-B14F-4D97-AF65-F5344CB8AC3E}">
        <p14:creationId xmlns:p14="http://schemas.microsoft.com/office/powerpoint/2010/main" val="4284725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9D727-CA09-43B0-BEEC-D27BE0D7F28C}"/>
              </a:ext>
            </a:extLst>
          </p:cNvPr>
          <p:cNvSpPr>
            <a:spLocks noGrp="1"/>
          </p:cNvSpPr>
          <p:nvPr>
            <p:ph type="title"/>
          </p:nvPr>
        </p:nvSpPr>
        <p:spPr/>
        <p:txBody>
          <a:bodyPr/>
          <a:lstStyle/>
          <a:p>
            <a:r>
              <a:rPr lang="en-GB" dirty="0"/>
              <a:t>SEM metrics cont...:</a:t>
            </a:r>
            <a:endParaRPr lang="en-DK" dirty="0"/>
          </a:p>
        </p:txBody>
      </p:sp>
      <p:sp>
        <p:nvSpPr>
          <p:cNvPr id="3" name="Content Placeholder 2">
            <a:extLst>
              <a:ext uri="{FF2B5EF4-FFF2-40B4-BE49-F238E27FC236}">
                <a16:creationId xmlns:a16="http://schemas.microsoft.com/office/drawing/2014/main" id="{5231D959-98C6-4977-85E8-B0716E9D31EC}"/>
              </a:ext>
            </a:extLst>
          </p:cNvPr>
          <p:cNvSpPr>
            <a:spLocks noGrp="1"/>
          </p:cNvSpPr>
          <p:nvPr>
            <p:ph idx="1"/>
          </p:nvPr>
        </p:nvSpPr>
        <p:spPr>
          <a:xfrm>
            <a:off x="1154954" y="2251800"/>
            <a:ext cx="8761413" cy="3416300"/>
          </a:xfrm>
        </p:spPr>
        <p:txBody>
          <a:bodyPr>
            <a:noAutofit/>
          </a:bodyPr>
          <a:lstStyle/>
          <a:p>
            <a:r>
              <a:rPr lang="en-GB" sz="1500" b="1" dirty="0"/>
              <a:t>Cost Per Click (CPC):</a:t>
            </a:r>
            <a:endParaRPr lang="en-GB" sz="1500" dirty="0"/>
          </a:p>
          <a:p>
            <a:pPr lvl="1"/>
            <a:r>
              <a:rPr lang="en-GB" sz="1500" dirty="0"/>
              <a:t>CPC is the amount you pay each time a user clicks on your ad. It's a fundamental cost metric.</a:t>
            </a:r>
          </a:p>
          <a:p>
            <a:pPr lvl="1"/>
            <a:r>
              <a:rPr lang="en-GB" sz="1500" dirty="0"/>
              <a:t>CPC helps you manage your budget and assess the competitiveness of your keywords and targeting.</a:t>
            </a:r>
          </a:p>
          <a:p>
            <a:pPr lvl="1"/>
            <a:r>
              <a:rPr lang="en-GB" sz="1500" b="1" dirty="0"/>
              <a:t>Example</a:t>
            </a:r>
            <a:r>
              <a:rPr lang="en-GB" sz="1500" i="1" dirty="0">
                <a:solidFill>
                  <a:srgbClr val="FF0000"/>
                </a:solidFill>
              </a:rPr>
              <a:t>: If you spend $100 on your SEM campaign and receive 200 clicks, your CPC is $0.50 ($100 / 200 clicks).</a:t>
            </a:r>
          </a:p>
          <a:p>
            <a:r>
              <a:rPr lang="en-GB" sz="1500" b="1" dirty="0"/>
              <a:t>Ad Quality Score:</a:t>
            </a:r>
            <a:endParaRPr lang="en-GB" sz="1500" dirty="0"/>
          </a:p>
          <a:p>
            <a:pPr lvl="1"/>
            <a:r>
              <a:rPr lang="en-GB" sz="1500" dirty="0"/>
              <a:t>Ad Quality Score (used in Google Ads) evaluates the relevance and quality of your keywords, ad copy, and landing pages. It's typically on a scale of 1 to 10.</a:t>
            </a:r>
          </a:p>
          <a:p>
            <a:pPr lvl="1"/>
            <a:r>
              <a:rPr lang="en-GB" sz="1500" dirty="0"/>
              <a:t>A higher Quality Score can lead to better ad placement and lower CPCs.</a:t>
            </a:r>
          </a:p>
          <a:p>
            <a:pPr lvl="1"/>
            <a:r>
              <a:rPr lang="en-GB" sz="1500" b="1" dirty="0"/>
              <a:t>Example:</a:t>
            </a:r>
            <a:r>
              <a:rPr lang="en-GB" sz="1500" dirty="0"/>
              <a:t> </a:t>
            </a:r>
            <a:r>
              <a:rPr lang="en-GB" sz="1500" b="1" i="1" dirty="0">
                <a:solidFill>
                  <a:srgbClr val="FF0000"/>
                </a:solidFill>
              </a:rPr>
              <a:t>In Google Ads, if your keyword, ad copy, and landing page are highly relevant and well-structured, you might receive a Quality Score of 9 out of 10.</a:t>
            </a:r>
          </a:p>
          <a:p>
            <a:endParaRPr lang="en-DK" sz="1500" dirty="0"/>
          </a:p>
        </p:txBody>
      </p:sp>
    </p:spTree>
    <p:extLst>
      <p:ext uri="{BB962C8B-B14F-4D97-AF65-F5344CB8AC3E}">
        <p14:creationId xmlns:p14="http://schemas.microsoft.com/office/powerpoint/2010/main" val="21381200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3CE68-B703-4BEE-BC3C-A439EA465A7A}"/>
              </a:ext>
            </a:extLst>
          </p:cNvPr>
          <p:cNvSpPr>
            <a:spLocks noGrp="1"/>
          </p:cNvSpPr>
          <p:nvPr>
            <p:ph type="title"/>
          </p:nvPr>
        </p:nvSpPr>
        <p:spPr/>
        <p:txBody>
          <a:bodyPr/>
          <a:lstStyle/>
          <a:p>
            <a:r>
              <a:rPr lang="en-US" dirty="0"/>
              <a:t>TASK</a:t>
            </a:r>
            <a:endParaRPr lang="en-DK" dirty="0"/>
          </a:p>
        </p:txBody>
      </p:sp>
      <p:sp>
        <p:nvSpPr>
          <p:cNvPr id="3" name="Content Placeholder 2">
            <a:extLst>
              <a:ext uri="{FF2B5EF4-FFF2-40B4-BE49-F238E27FC236}">
                <a16:creationId xmlns:a16="http://schemas.microsoft.com/office/drawing/2014/main" id="{D52682B0-5F3A-479B-AD73-D5C3F1107C84}"/>
              </a:ext>
            </a:extLst>
          </p:cNvPr>
          <p:cNvSpPr>
            <a:spLocks noGrp="1"/>
          </p:cNvSpPr>
          <p:nvPr>
            <p:ph idx="1"/>
          </p:nvPr>
        </p:nvSpPr>
        <p:spPr/>
        <p:txBody>
          <a:bodyPr>
            <a:normAutofit/>
          </a:bodyPr>
          <a:lstStyle/>
          <a:p>
            <a:r>
              <a:rPr lang="en-GB" sz="2700" dirty="0"/>
              <a:t>compare and analyze the performance of two different SEM campaigns of your choice using any organisation.</a:t>
            </a:r>
            <a:endParaRPr lang="en-DK" sz="2700" dirty="0"/>
          </a:p>
        </p:txBody>
      </p:sp>
    </p:spTree>
    <p:extLst>
      <p:ext uri="{BB962C8B-B14F-4D97-AF65-F5344CB8AC3E}">
        <p14:creationId xmlns:p14="http://schemas.microsoft.com/office/powerpoint/2010/main" val="4597096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831CA-6E1C-401C-BAF7-71CDA9B20D0A}"/>
              </a:ext>
            </a:extLst>
          </p:cNvPr>
          <p:cNvSpPr>
            <a:spLocks noGrp="1"/>
          </p:cNvSpPr>
          <p:nvPr>
            <p:ph type="title"/>
          </p:nvPr>
        </p:nvSpPr>
        <p:spPr>
          <a:xfrm>
            <a:off x="809470" y="947920"/>
            <a:ext cx="9106898" cy="728480"/>
          </a:xfrm>
        </p:spPr>
        <p:txBody>
          <a:bodyPr/>
          <a:lstStyle/>
          <a:p>
            <a:r>
              <a:rPr lang="en-GB" dirty="0"/>
              <a:t> Search Engine Marketing (SEM) process</a:t>
            </a:r>
            <a:endParaRPr lang="en-DK" dirty="0"/>
          </a:p>
        </p:txBody>
      </p:sp>
      <p:sp>
        <p:nvSpPr>
          <p:cNvPr id="3" name="Content Placeholder 2">
            <a:extLst>
              <a:ext uri="{FF2B5EF4-FFF2-40B4-BE49-F238E27FC236}">
                <a16:creationId xmlns:a16="http://schemas.microsoft.com/office/drawing/2014/main" id="{07CDAFA7-78C0-4E74-BFC7-9E28EFC76A93}"/>
              </a:ext>
            </a:extLst>
          </p:cNvPr>
          <p:cNvSpPr>
            <a:spLocks noGrp="1"/>
          </p:cNvSpPr>
          <p:nvPr>
            <p:ph idx="1"/>
          </p:nvPr>
        </p:nvSpPr>
        <p:spPr>
          <a:xfrm>
            <a:off x="1124262" y="2203553"/>
            <a:ext cx="8792105" cy="4392119"/>
          </a:xfrm>
        </p:spPr>
        <p:txBody>
          <a:bodyPr>
            <a:normAutofit/>
          </a:bodyPr>
          <a:lstStyle/>
          <a:p>
            <a:r>
              <a:rPr lang="en-GB" sz="1500" dirty="0"/>
              <a:t>involves a series of steps that businesses and advertisers follow to create, manage, and optimize paid search advertising campaigns. </a:t>
            </a:r>
          </a:p>
          <a:p>
            <a:r>
              <a:rPr lang="en-GB" sz="1500" b="1" dirty="0"/>
              <a:t>Setting Goals and Objectives:</a:t>
            </a:r>
            <a:endParaRPr lang="en-GB" sz="1500" dirty="0"/>
          </a:p>
          <a:p>
            <a:pPr lvl="1"/>
            <a:r>
              <a:rPr lang="en-GB" sz="1500" dirty="0"/>
              <a:t>Define </a:t>
            </a:r>
            <a:r>
              <a:rPr lang="en-GB" sz="1500" dirty="0">
                <a:solidFill>
                  <a:srgbClr val="FF0000"/>
                </a:solidFill>
              </a:rPr>
              <a:t>clear and specific goals </a:t>
            </a:r>
            <a:r>
              <a:rPr lang="en-GB" sz="1500" dirty="0"/>
              <a:t>for your SEM campaign. 	</a:t>
            </a:r>
          </a:p>
          <a:p>
            <a:pPr lvl="2"/>
            <a:r>
              <a:rPr lang="en-GB" sz="1500" dirty="0"/>
              <a:t>What are you trying to achieve? Common goals include increasing website traffic, generating leads, boosting online sales, or improving brand visibility.</a:t>
            </a:r>
          </a:p>
          <a:p>
            <a:r>
              <a:rPr lang="en-GB" sz="1500" b="1" dirty="0"/>
              <a:t>Keyword Research:</a:t>
            </a:r>
            <a:endParaRPr lang="en-GB" sz="1500" dirty="0"/>
          </a:p>
          <a:p>
            <a:pPr lvl="1"/>
            <a:r>
              <a:rPr lang="en-GB" sz="1500" dirty="0"/>
              <a:t>Conduct keyword research to identify the </a:t>
            </a:r>
            <a:r>
              <a:rPr lang="en-GB" sz="1500" dirty="0">
                <a:solidFill>
                  <a:srgbClr val="FF0000"/>
                </a:solidFill>
              </a:rPr>
              <a:t>relevant search terms and phrases </a:t>
            </a:r>
            <a:r>
              <a:rPr lang="en-GB" sz="1500" dirty="0"/>
              <a:t>that potential customers use when searching for products or services similar to yours.</a:t>
            </a:r>
          </a:p>
          <a:p>
            <a:pPr lvl="1"/>
            <a:r>
              <a:rPr lang="en-GB" sz="1500" dirty="0"/>
              <a:t> Tools like </a:t>
            </a:r>
            <a:r>
              <a:rPr lang="en-GB" sz="1500" dirty="0">
                <a:solidFill>
                  <a:srgbClr val="FF0000"/>
                </a:solidFill>
              </a:rPr>
              <a:t>Google Keyword Planner </a:t>
            </a:r>
            <a:r>
              <a:rPr lang="en-GB" sz="1500" dirty="0"/>
              <a:t>can help you build a list of keywords.</a:t>
            </a:r>
          </a:p>
          <a:p>
            <a:r>
              <a:rPr lang="en-GB" sz="1500" b="1" dirty="0"/>
              <a:t>Competitor Analysis:</a:t>
            </a:r>
            <a:endParaRPr lang="en-GB" sz="1500" dirty="0"/>
          </a:p>
          <a:p>
            <a:pPr lvl="1"/>
            <a:r>
              <a:rPr lang="en-GB" sz="1500" dirty="0"/>
              <a:t>Analyze your </a:t>
            </a:r>
            <a:r>
              <a:rPr lang="en-GB" sz="1500" dirty="0">
                <a:solidFill>
                  <a:srgbClr val="FF0000"/>
                </a:solidFill>
              </a:rPr>
              <a:t>competitors' SEM strategies </a:t>
            </a:r>
            <a:r>
              <a:rPr lang="en-GB" sz="1500" dirty="0"/>
              <a:t>to gain insights into their keyword targeting, ad copy, and overall approach. This can help you identify opportunities and refine your strategy.</a:t>
            </a:r>
          </a:p>
          <a:p>
            <a:endParaRPr lang="en-DK" sz="1500" dirty="0"/>
          </a:p>
        </p:txBody>
      </p:sp>
    </p:spTree>
    <p:extLst>
      <p:ext uri="{BB962C8B-B14F-4D97-AF65-F5344CB8AC3E}">
        <p14:creationId xmlns:p14="http://schemas.microsoft.com/office/powerpoint/2010/main" val="21665093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A57A6-B27C-4628-BD57-002B3D4BA616}"/>
              </a:ext>
            </a:extLst>
          </p:cNvPr>
          <p:cNvSpPr>
            <a:spLocks noGrp="1"/>
          </p:cNvSpPr>
          <p:nvPr>
            <p:ph type="title"/>
          </p:nvPr>
        </p:nvSpPr>
        <p:spPr>
          <a:xfrm>
            <a:off x="704538" y="947920"/>
            <a:ext cx="10717967" cy="728480"/>
          </a:xfrm>
        </p:spPr>
        <p:txBody>
          <a:bodyPr/>
          <a:lstStyle/>
          <a:p>
            <a:r>
              <a:rPr lang="en-GB" dirty="0"/>
              <a:t> Search Engine Marketing (SEM) process cont.....</a:t>
            </a:r>
            <a:endParaRPr lang="en-DK" dirty="0"/>
          </a:p>
        </p:txBody>
      </p:sp>
      <p:sp>
        <p:nvSpPr>
          <p:cNvPr id="3" name="Content Placeholder 2">
            <a:extLst>
              <a:ext uri="{FF2B5EF4-FFF2-40B4-BE49-F238E27FC236}">
                <a16:creationId xmlns:a16="http://schemas.microsoft.com/office/drawing/2014/main" id="{34AEA585-6E89-4DCE-B994-0C0FF9E1076E}"/>
              </a:ext>
            </a:extLst>
          </p:cNvPr>
          <p:cNvSpPr>
            <a:spLocks noGrp="1"/>
          </p:cNvSpPr>
          <p:nvPr>
            <p:ph idx="1"/>
          </p:nvPr>
        </p:nvSpPr>
        <p:spPr>
          <a:xfrm>
            <a:off x="944380" y="2368446"/>
            <a:ext cx="9668656" cy="4227226"/>
          </a:xfrm>
        </p:spPr>
        <p:txBody>
          <a:bodyPr>
            <a:normAutofit fontScale="85000" lnSpcReduction="20000"/>
          </a:bodyPr>
          <a:lstStyle/>
          <a:p>
            <a:r>
              <a:rPr lang="en-GB" b="1" dirty="0"/>
              <a:t>Campaign Planning &amp; Ad Creation :</a:t>
            </a:r>
            <a:endParaRPr lang="en-GB" dirty="0"/>
          </a:p>
          <a:p>
            <a:pPr lvl="1"/>
            <a:r>
              <a:rPr lang="en-GB" dirty="0"/>
              <a:t>Develop a comprehensive campaign plan that includes budget allocation, campaign structure, ad groups, and targeting options. Decide on the platforms you'll use (e.g., Google Ads, Bing Ads) and the geographic regions you want to target.</a:t>
            </a:r>
          </a:p>
          <a:p>
            <a:pPr lvl="1"/>
            <a:r>
              <a:rPr lang="en-GB" dirty="0"/>
              <a:t>Create compelling and relevant ad copy for your campaigns. Ad copy should align with your keywords and resonate with your target audience. Consider using ad extensions to provide additional information and improve ad visibility.</a:t>
            </a:r>
          </a:p>
          <a:p>
            <a:r>
              <a:rPr lang="en-GB" b="1" dirty="0"/>
              <a:t>Bid Management:</a:t>
            </a:r>
            <a:endParaRPr lang="en-GB" dirty="0"/>
          </a:p>
          <a:p>
            <a:pPr lvl="1"/>
            <a:r>
              <a:rPr lang="en-GB" dirty="0"/>
              <a:t>Determine your bidding strategy. You can choose between manual bidding, automated bidding, or a combination of both. Set initial bids for your keywords and monitor their performance.</a:t>
            </a:r>
          </a:p>
          <a:p>
            <a:r>
              <a:rPr lang="en-GB" b="1" dirty="0"/>
              <a:t>Landing Page Optimization:</a:t>
            </a:r>
            <a:endParaRPr lang="en-GB" dirty="0"/>
          </a:p>
          <a:p>
            <a:pPr lvl="1"/>
            <a:r>
              <a:rPr lang="en-GB" dirty="0"/>
              <a:t>Ensure that the landing pages your ads link to are optimized for conversions. Landing pages should be relevant to the ad and provide a clear call to action.</a:t>
            </a:r>
          </a:p>
          <a:p>
            <a:r>
              <a:rPr lang="en-GB" b="1" dirty="0"/>
              <a:t>Launch the Campaign:</a:t>
            </a:r>
            <a:endParaRPr lang="en-GB" dirty="0"/>
          </a:p>
          <a:p>
            <a:pPr lvl="1"/>
            <a:r>
              <a:rPr lang="en-GB" dirty="0"/>
              <a:t>Activate your SEM campaign according to the planned start date. Monitor its performance closely in the initial days to make any necessary adjustments.</a:t>
            </a:r>
          </a:p>
          <a:p>
            <a:endParaRPr lang="en-DK" dirty="0"/>
          </a:p>
        </p:txBody>
      </p:sp>
    </p:spTree>
    <p:extLst>
      <p:ext uri="{BB962C8B-B14F-4D97-AF65-F5344CB8AC3E}">
        <p14:creationId xmlns:p14="http://schemas.microsoft.com/office/powerpoint/2010/main" val="552284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5A55D-C507-4E3D-963D-FD71C231634F}"/>
              </a:ext>
            </a:extLst>
          </p:cNvPr>
          <p:cNvSpPr>
            <a:spLocks noGrp="1"/>
          </p:cNvSpPr>
          <p:nvPr>
            <p:ph type="title"/>
          </p:nvPr>
        </p:nvSpPr>
        <p:spPr>
          <a:xfrm>
            <a:off x="1154954" y="947920"/>
            <a:ext cx="9892797" cy="728480"/>
          </a:xfrm>
        </p:spPr>
        <p:txBody>
          <a:bodyPr/>
          <a:lstStyle/>
          <a:p>
            <a:r>
              <a:rPr lang="en-GB" dirty="0"/>
              <a:t> Search Engine Marketing (SEM) process cont.....</a:t>
            </a:r>
            <a:endParaRPr lang="en-DK" dirty="0"/>
          </a:p>
        </p:txBody>
      </p:sp>
      <p:sp>
        <p:nvSpPr>
          <p:cNvPr id="3" name="Content Placeholder 2">
            <a:extLst>
              <a:ext uri="{FF2B5EF4-FFF2-40B4-BE49-F238E27FC236}">
                <a16:creationId xmlns:a16="http://schemas.microsoft.com/office/drawing/2014/main" id="{2583C1F2-D68A-47B2-AB54-2062970658C4}"/>
              </a:ext>
            </a:extLst>
          </p:cNvPr>
          <p:cNvSpPr>
            <a:spLocks noGrp="1"/>
          </p:cNvSpPr>
          <p:nvPr>
            <p:ph idx="1"/>
          </p:nvPr>
        </p:nvSpPr>
        <p:spPr>
          <a:xfrm>
            <a:off x="1004342" y="2128603"/>
            <a:ext cx="8912026" cy="3891197"/>
          </a:xfrm>
        </p:spPr>
        <p:txBody>
          <a:bodyPr>
            <a:normAutofit/>
          </a:bodyPr>
          <a:lstStyle/>
          <a:p>
            <a:r>
              <a:rPr lang="en-GB" b="1" dirty="0"/>
              <a:t>Monitoring and Analysis:</a:t>
            </a:r>
            <a:endParaRPr lang="en-GB" dirty="0"/>
          </a:p>
          <a:p>
            <a:pPr lvl="1"/>
            <a:r>
              <a:rPr lang="en-GB" dirty="0"/>
              <a:t>Continuously monitor key performance metrics such as Click-Through Rate (CTR), Cost Per Click (CPC), conversion rate, Quality Score, and Return on Investment (ROI). Use analytics tools to gather data and insights.</a:t>
            </a:r>
          </a:p>
          <a:p>
            <a:endParaRPr lang="en-DK" dirty="0"/>
          </a:p>
        </p:txBody>
      </p:sp>
    </p:spTree>
    <p:extLst>
      <p:ext uri="{BB962C8B-B14F-4D97-AF65-F5344CB8AC3E}">
        <p14:creationId xmlns:p14="http://schemas.microsoft.com/office/powerpoint/2010/main" val="36075503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2FC7F-CE57-4978-8BDE-287DCC595681}"/>
              </a:ext>
            </a:extLst>
          </p:cNvPr>
          <p:cNvSpPr>
            <a:spLocks noGrp="1"/>
          </p:cNvSpPr>
          <p:nvPr>
            <p:ph type="title"/>
          </p:nvPr>
        </p:nvSpPr>
        <p:spPr/>
        <p:txBody>
          <a:bodyPr/>
          <a:lstStyle/>
          <a:p>
            <a:r>
              <a:rPr lang="en-US" dirty="0"/>
              <a:t>TASK(individual)</a:t>
            </a:r>
            <a:endParaRPr lang="en-DK" dirty="0"/>
          </a:p>
        </p:txBody>
      </p:sp>
      <p:sp>
        <p:nvSpPr>
          <p:cNvPr id="3" name="Content Placeholder 2">
            <a:extLst>
              <a:ext uri="{FF2B5EF4-FFF2-40B4-BE49-F238E27FC236}">
                <a16:creationId xmlns:a16="http://schemas.microsoft.com/office/drawing/2014/main" id="{CD19FE75-060C-4862-8477-275E4EA4B4BE}"/>
              </a:ext>
            </a:extLst>
          </p:cNvPr>
          <p:cNvSpPr>
            <a:spLocks noGrp="1"/>
          </p:cNvSpPr>
          <p:nvPr>
            <p:ph idx="1"/>
          </p:nvPr>
        </p:nvSpPr>
        <p:spPr/>
        <p:txBody>
          <a:bodyPr>
            <a:normAutofit/>
          </a:bodyPr>
          <a:lstStyle/>
          <a:p>
            <a:r>
              <a:rPr lang="en-US" sz="2500" dirty="0" err="1"/>
              <a:t>Mukibi</a:t>
            </a:r>
            <a:r>
              <a:rPr lang="en-US" sz="2500" dirty="0"/>
              <a:t> is launching his female brand clothing line in 2 months time. But he has been advised to join digital marketing so to attract more customers from all parts of the world, but he doesn’t know where to start from. As an experienced search engine marketer, help him draft a search engine marketing campaign that will help put out his company out to the market.</a:t>
            </a:r>
            <a:endParaRPr lang="en-DK" sz="2500" dirty="0"/>
          </a:p>
        </p:txBody>
      </p:sp>
    </p:spTree>
    <p:extLst>
      <p:ext uri="{BB962C8B-B14F-4D97-AF65-F5344CB8AC3E}">
        <p14:creationId xmlns:p14="http://schemas.microsoft.com/office/powerpoint/2010/main" val="2339945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9D091-3DFF-4DBC-B539-394146EFE7CB}"/>
              </a:ext>
            </a:extLst>
          </p:cNvPr>
          <p:cNvSpPr>
            <a:spLocks noGrp="1"/>
          </p:cNvSpPr>
          <p:nvPr>
            <p:ph type="title"/>
          </p:nvPr>
        </p:nvSpPr>
        <p:spPr/>
        <p:txBody>
          <a:bodyPr/>
          <a:lstStyle/>
          <a:p>
            <a:r>
              <a:rPr lang="en-US" dirty="0">
                <a:latin typeface="Verdana" panose="020B0604030504040204" pitchFamily="34" charset="0"/>
                <a:ea typeface="Verdana" panose="020B0604030504040204" pitchFamily="34" charset="0"/>
              </a:rPr>
              <a:t>INTRODUCTION</a:t>
            </a:r>
          </a:p>
        </p:txBody>
      </p:sp>
      <p:sp>
        <p:nvSpPr>
          <p:cNvPr id="3" name="Content Placeholder 2">
            <a:extLst>
              <a:ext uri="{FF2B5EF4-FFF2-40B4-BE49-F238E27FC236}">
                <a16:creationId xmlns:a16="http://schemas.microsoft.com/office/drawing/2014/main" id="{A2D03CCF-76B4-43FF-BFC7-283D42886FA0}"/>
              </a:ext>
            </a:extLst>
          </p:cNvPr>
          <p:cNvSpPr>
            <a:spLocks noGrp="1"/>
          </p:cNvSpPr>
          <p:nvPr>
            <p:ph idx="1"/>
          </p:nvPr>
        </p:nvSpPr>
        <p:spPr/>
        <p:txBody>
          <a:bodyPr/>
          <a:lstStyle/>
          <a:p>
            <a:pPr marL="0" indent="0">
              <a:buNone/>
            </a:pPr>
            <a:r>
              <a:rPr lang="en-US" sz="4000" dirty="0"/>
              <a:t>Marketing is a management process of </a:t>
            </a:r>
            <a:r>
              <a:rPr lang="en-US" sz="4000" dirty="0">
                <a:solidFill>
                  <a:srgbClr val="FF0000"/>
                </a:solidFill>
              </a:rPr>
              <a:t>identifying, anticipating and satisfying customer needs </a:t>
            </a:r>
            <a:r>
              <a:rPr lang="en-US" sz="4000" dirty="0"/>
              <a:t>at a benefit through creation of </a:t>
            </a:r>
            <a:r>
              <a:rPr lang="en-US" sz="4000" dirty="0">
                <a:solidFill>
                  <a:srgbClr val="FF0000"/>
                </a:solidFill>
              </a:rPr>
              <a:t>customer value</a:t>
            </a:r>
            <a:r>
              <a:rPr lang="en-US" sz="4000" dirty="0"/>
              <a:t>.</a:t>
            </a:r>
          </a:p>
          <a:p>
            <a:pPr marL="0" indent="0">
              <a:buNone/>
            </a:pPr>
            <a:endParaRPr lang="en-US" dirty="0"/>
          </a:p>
          <a:p>
            <a:endParaRPr lang="en-US" dirty="0"/>
          </a:p>
        </p:txBody>
      </p:sp>
    </p:spTree>
    <p:extLst>
      <p:ext uri="{BB962C8B-B14F-4D97-AF65-F5344CB8AC3E}">
        <p14:creationId xmlns:p14="http://schemas.microsoft.com/office/powerpoint/2010/main" val="17027688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FDE5F-B141-4C0D-9F4D-4D3705EA6F71}"/>
              </a:ext>
            </a:extLst>
          </p:cNvPr>
          <p:cNvSpPr>
            <a:spLocks noGrp="1"/>
          </p:cNvSpPr>
          <p:nvPr>
            <p:ph type="title"/>
          </p:nvPr>
        </p:nvSpPr>
        <p:spPr/>
        <p:txBody>
          <a:bodyPr/>
          <a:lstStyle/>
          <a:p>
            <a:r>
              <a:rPr lang="en-GB" dirty="0"/>
              <a:t>SEM Keyword Research &amp; selection</a:t>
            </a:r>
            <a:br>
              <a:rPr lang="en-GB" dirty="0"/>
            </a:br>
            <a:endParaRPr lang="en-DK" dirty="0"/>
          </a:p>
        </p:txBody>
      </p:sp>
      <p:sp>
        <p:nvSpPr>
          <p:cNvPr id="3" name="Content Placeholder 2">
            <a:extLst>
              <a:ext uri="{FF2B5EF4-FFF2-40B4-BE49-F238E27FC236}">
                <a16:creationId xmlns:a16="http://schemas.microsoft.com/office/drawing/2014/main" id="{B2A21831-041C-4A63-AA61-669F41036300}"/>
              </a:ext>
            </a:extLst>
          </p:cNvPr>
          <p:cNvSpPr>
            <a:spLocks noGrp="1"/>
          </p:cNvSpPr>
          <p:nvPr>
            <p:ph idx="1"/>
          </p:nvPr>
        </p:nvSpPr>
        <p:spPr>
          <a:xfrm>
            <a:off x="1154954" y="2213754"/>
            <a:ext cx="8761413" cy="4644245"/>
          </a:xfrm>
        </p:spPr>
        <p:txBody>
          <a:bodyPr>
            <a:noAutofit/>
          </a:bodyPr>
          <a:lstStyle/>
          <a:p>
            <a:r>
              <a:rPr lang="en-GB" sz="2000" dirty="0"/>
              <a:t>Identify keywords that are relevant to your business and that prospective customers are likely to use when searching for your products</a:t>
            </a:r>
          </a:p>
          <a:p>
            <a:pPr fontAlgn="base"/>
            <a:r>
              <a:rPr lang="en-GB" sz="2000" dirty="0"/>
              <a:t>keyword research can also help you identify </a:t>
            </a:r>
            <a:r>
              <a:rPr lang="en-GB" sz="2000" i="1" dirty="0"/>
              <a:t>negative keywords(irrelevant keywords)</a:t>
            </a:r>
            <a:r>
              <a:rPr lang="en-GB" sz="2000" dirty="0"/>
              <a:t> – search terms that you should exclude from your campaigns. </a:t>
            </a:r>
          </a:p>
          <a:p>
            <a:pPr lvl="1" fontAlgn="base">
              <a:buFont typeface="Wingdings" panose="05000000000000000000" pitchFamily="2" charset="2"/>
              <a:buChar char="Ø"/>
            </a:pPr>
            <a:r>
              <a:rPr lang="en-GB" sz="2000" dirty="0"/>
              <a:t> For example, if you sell ice cream, you might want to exclude the keyword “ice cream recipes”, as users searching for ice cream recipes are unlikely to be in the market for your product.</a:t>
            </a:r>
          </a:p>
          <a:p>
            <a:pPr fontAlgn="base"/>
            <a:r>
              <a:rPr lang="en-GB" sz="2000" dirty="0"/>
              <a:t>This concept is known as </a:t>
            </a:r>
            <a:r>
              <a:rPr lang="en-GB" sz="2000" i="1" dirty="0">
                <a:solidFill>
                  <a:srgbClr val="FF0000"/>
                </a:solidFill>
              </a:rPr>
              <a:t>search intent-</a:t>
            </a:r>
            <a:r>
              <a:rPr lang="en-GB" sz="2000" dirty="0"/>
              <a:t> the likelihood that a prospect will complete a purchase or other desired action after searching for a given term. Some keywords are considered to have </a:t>
            </a:r>
            <a:r>
              <a:rPr lang="en-GB" sz="2000" i="1" dirty="0"/>
              <a:t>high commercial intent</a:t>
            </a:r>
            <a:r>
              <a:rPr lang="en-GB" sz="2000" dirty="0"/>
              <a:t>, or a strong indication that the searcher wants to buy something.</a:t>
            </a:r>
          </a:p>
          <a:p>
            <a:endParaRPr lang="en-DK" sz="2000" dirty="0"/>
          </a:p>
        </p:txBody>
      </p:sp>
    </p:spTree>
    <p:extLst>
      <p:ext uri="{BB962C8B-B14F-4D97-AF65-F5344CB8AC3E}">
        <p14:creationId xmlns:p14="http://schemas.microsoft.com/office/powerpoint/2010/main" val="25360856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EC89F-C791-4A15-AF60-3A207DC944B7}"/>
              </a:ext>
            </a:extLst>
          </p:cNvPr>
          <p:cNvSpPr>
            <a:spLocks noGrp="1"/>
          </p:cNvSpPr>
          <p:nvPr>
            <p:ph type="title"/>
          </p:nvPr>
        </p:nvSpPr>
        <p:spPr/>
        <p:txBody>
          <a:bodyPr/>
          <a:lstStyle/>
          <a:p>
            <a:r>
              <a:rPr lang="en-US" dirty="0"/>
              <a:t>TASK-brain storming</a:t>
            </a:r>
            <a:endParaRPr lang="en-DK" dirty="0"/>
          </a:p>
        </p:txBody>
      </p:sp>
      <p:sp>
        <p:nvSpPr>
          <p:cNvPr id="3" name="Content Placeholder 2">
            <a:extLst>
              <a:ext uri="{FF2B5EF4-FFF2-40B4-BE49-F238E27FC236}">
                <a16:creationId xmlns:a16="http://schemas.microsoft.com/office/drawing/2014/main" id="{9A72C2B2-65B0-44E7-83B0-86C8AD9F3564}"/>
              </a:ext>
            </a:extLst>
          </p:cNvPr>
          <p:cNvSpPr>
            <a:spLocks noGrp="1"/>
          </p:cNvSpPr>
          <p:nvPr>
            <p:ph idx="1"/>
          </p:nvPr>
        </p:nvSpPr>
        <p:spPr/>
        <p:txBody>
          <a:bodyPr>
            <a:normAutofit/>
          </a:bodyPr>
          <a:lstStyle/>
          <a:p>
            <a:r>
              <a:rPr lang="en-US" sz="3000" dirty="0"/>
              <a:t>Assuming you have a task of identifying key words that would help </a:t>
            </a:r>
            <a:r>
              <a:rPr lang="en-US" sz="3000" dirty="0" err="1"/>
              <a:t>Mukibi</a:t>
            </a:r>
            <a:r>
              <a:rPr lang="en-US" sz="3000" dirty="0"/>
              <a:t>(previous task) create </a:t>
            </a:r>
            <a:r>
              <a:rPr lang="en-GB" sz="3000" i="1" dirty="0"/>
              <a:t>high commercial intent for his business. What would they be and why?</a:t>
            </a:r>
            <a:r>
              <a:rPr lang="en-GB" sz="3000" dirty="0"/>
              <a:t> </a:t>
            </a:r>
            <a:endParaRPr lang="en-DK" sz="3000" dirty="0"/>
          </a:p>
        </p:txBody>
      </p:sp>
    </p:spTree>
    <p:extLst>
      <p:ext uri="{BB962C8B-B14F-4D97-AF65-F5344CB8AC3E}">
        <p14:creationId xmlns:p14="http://schemas.microsoft.com/office/powerpoint/2010/main" val="41766067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CAFBFA8E-EC14-47ED-AC5A-8C24FEACF33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618" y="-14222"/>
            <a:ext cx="12556412" cy="6841226"/>
          </a:xfrm>
        </p:spPr>
      </p:pic>
    </p:spTree>
    <p:extLst>
      <p:ext uri="{BB962C8B-B14F-4D97-AF65-F5344CB8AC3E}">
        <p14:creationId xmlns:p14="http://schemas.microsoft.com/office/powerpoint/2010/main" val="19171124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F3305-DB90-45FA-B580-07D8117612B6}"/>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2DAEEF30-5AED-485C-9523-547CC7A0DE97}"/>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75098" y="10784"/>
            <a:ext cx="11858017" cy="6847216"/>
          </a:xfrm>
        </p:spPr>
      </p:pic>
    </p:spTree>
    <p:extLst>
      <p:ext uri="{BB962C8B-B14F-4D97-AF65-F5344CB8AC3E}">
        <p14:creationId xmlns:p14="http://schemas.microsoft.com/office/powerpoint/2010/main" val="2542716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6B61B-A2B4-421A-BA2F-F65E3AC0894C}"/>
              </a:ext>
            </a:extLst>
          </p:cNvPr>
          <p:cNvSpPr>
            <a:spLocks noGrp="1"/>
          </p:cNvSpPr>
          <p:nvPr>
            <p:ph type="title"/>
          </p:nvPr>
        </p:nvSpPr>
        <p:spPr/>
        <p:txBody>
          <a:bodyPr/>
          <a:lstStyle/>
          <a:p>
            <a:r>
              <a:rPr lang="en-US" sz="4800" dirty="0"/>
              <a:t>Why do we market our goods &amp; services?</a:t>
            </a:r>
          </a:p>
        </p:txBody>
      </p:sp>
      <p:sp>
        <p:nvSpPr>
          <p:cNvPr id="3" name="Content Placeholder 2">
            <a:extLst>
              <a:ext uri="{FF2B5EF4-FFF2-40B4-BE49-F238E27FC236}">
                <a16:creationId xmlns:a16="http://schemas.microsoft.com/office/drawing/2014/main" id="{F300414F-2090-43D5-87E4-6BB7B1E1DA3D}"/>
              </a:ext>
            </a:extLst>
          </p:cNvPr>
          <p:cNvSpPr>
            <a:spLocks noGrp="1"/>
          </p:cNvSpPr>
          <p:nvPr>
            <p:ph idx="1"/>
          </p:nvPr>
        </p:nvSpPr>
        <p:spPr>
          <a:xfrm>
            <a:off x="1154954" y="2603500"/>
            <a:ext cx="8761413" cy="4092722"/>
          </a:xfrm>
        </p:spPr>
        <p:txBody>
          <a:bodyPr>
            <a:noAutofit/>
          </a:bodyPr>
          <a:lstStyle/>
          <a:p>
            <a:pPr>
              <a:buFont typeface="Wingdings" panose="05000000000000000000" pitchFamily="2" charset="2"/>
              <a:buChar char="§"/>
            </a:pPr>
            <a:r>
              <a:rPr lang="en-US" sz="2800" dirty="0"/>
              <a:t>To create Awareness among the market.</a:t>
            </a:r>
          </a:p>
          <a:p>
            <a:pPr>
              <a:buFont typeface="Wingdings" panose="05000000000000000000" pitchFamily="2" charset="2"/>
              <a:buChar char="§"/>
            </a:pPr>
            <a:r>
              <a:rPr lang="en-US" sz="2800" dirty="0"/>
              <a:t>To Engage customers and get their needs met.</a:t>
            </a:r>
          </a:p>
          <a:p>
            <a:pPr>
              <a:buFont typeface="Wingdings" panose="05000000000000000000" pitchFamily="2" charset="2"/>
              <a:buChar char="§"/>
            </a:pPr>
            <a:r>
              <a:rPr lang="en-US" sz="2800" dirty="0"/>
              <a:t>Generate revenue though increasing sales.</a:t>
            </a:r>
          </a:p>
          <a:p>
            <a:pPr>
              <a:buFont typeface="Wingdings" panose="05000000000000000000" pitchFamily="2" charset="2"/>
              <a:buChar char="§"/>
            </a:pPr>
            <a:r>
              <a:rPr lang="en-US" sz="2800" dirty="0"/>
              <a:t>Maintaining demand, relevance, reputation in the target market</a:t>
            </a:r>
          </a:p>
          <a:p>
            <a:pPr>
              <a:buFont typeface="Wingdings" panose="05000000000000000000" pitchFamily="2" charset="2"/>
              <a:buChar char="§"/>
            </a:pPr>
            <a:r>
              <a:rPr lang="en-US" sz="2800" dirty="0"/>
              <a:t>To achieve competitive advantage in the industry.</a:t>
            </a:r>
          </a:p>
          <a:p>
            <a:pPr>
              <a:buFont typeface="Wingdings" panose="05000000000000000000" pitchFamily="2" charset="2"/>
              <a:buChar char="§"/>
            </a:pPr>
            <a:r>
              <a:rPr lang="en-US" sz="2800" dirty="0" err="1"/>
              <a:t>Etc</a:t>
            </a:r>
            <a:r>
              <a:rPr lang="en-US" sz="2800" dirty="0"/>
              <a:t>….</a:t>
            </a:r>
          </a:p>
        </p:txBody>
      </p:sp>
    </p:spTree>
    <p:extLst>
      <p:ext uri="{BB962C8B-B14F-4D97-AF65-F5344CB8AC3E}">
        <p14:creationId xmlns:p14="http://schemas.microsoft.com/office/powerpoint/2010/main" val="3184920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F721A-EEEB-4C56-8648-AB649500A21C}"/>
              </a:ext>
            </a:extLst>
          </p:cNvPr>
          <p:cNvSpPr>
            <a:spLocks noGrp="1"/>
          </p:cNvSpPr>
          <p:nvPr>
            <p:ph type="title"/>
          </p:nvPr>
        </p:nvSpPr>
        <p:spPr/>
        <p:txBody>
          <a:bodyPr/>
          <a:lstStyle/>
          <a:p>
            <a:r>
              <a:rPr lang="en-US" sz="4800" b="1" dirty="0"/>
              <a:t>What is to Search?</a:t>
            </a:r>
          </a:p>
        </p:txBody>
      </p:sp>
      <p:sp>
        <p:nvSpPr>
          <p:cNvPr id="3" name="Content Placeholder 2">
            <a:extLst>
              <a:ext uri="{FF2B5EF4-FFF2-40B4-BE49-F238E27FC236}">
                <a16:creationId xmlns:a16="http://schemas.microsoft.com/office/drawing/2014/main" id="{DA111B8B-988D-4D59-BC16-52DC9DF04A42}"/>
              </a:ext>
            </a:extLst>
          </p:cNvPr>
          <p:cNvSpPr>
            <a:spLocks noGrp="1"/>
          </p:cNvSpPr>
          <p:nvPr>
            <p:ph idx="1"/>
          </p:nvPr>
        </p:nvSpPr>
        <p:spPr/>
        <p:txBody>
          <a:bodyPr>
            <a:normAutofit/>
          </a:bodyPr>
          <a:lstStyle/>
          <a:p>
            <a:r>
              <a:rPr lang="en-US" sz="4400" dirty="0"/>
              <a:t>To the act or process of looking for something or seeking information</a:t>
            </a:r>
          </a:p>
        </p:txBody>
      </p:sp>
    </p:spTree>
    <p:extLst>
      <p:ext uri="{BB962C8B-B14F-4D97-AF65-F5344CB8AC3E}">
        <p14:creationId xmlns:p14="http://schemas.microsoft.com/office/powerpoint/2010/main" val="2979005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B54C0-D53D-498B-8DDC-75FC983DB1CF}"/>
              </a:ext>
            </a:extLst>
          </p:cNvPr>
          <p:cNvSpPr>
            <a:spLocks noGrp="1"/>
          </p:cNvSpPr>
          <p:nvPr>
            <p:ph type="title"/>
          </p:nvPr>
        </p:nvSpPr>
        <p:spPr/>
        <p:txBody>
          <a:bodyPr/>
          <a:lstStyle/>
          <a:p>
            <a:r>
              <a:rPr lang="en-US" sz="5400" b="1" dirty="0"/>
              <a:t>SEARCH ENGINES</a:t>
            </a:r>
          </a:p>
        </p:txBody>
      </p:sp>
      <p:sp>
        <p:nvSpPr>
          <p:cNvPr id="3" name="Content Placeholder 2">
            <a:extLst>
              <a:ext uri="{FF2B5EF4-FFF2-40B4-BE49-F238E27FC236}">
                <a16:creationId xmlns:a16="http://schemas.microsoft.com/office/drawing/2014/main" id="{276F4477-1495-4C20-BE2E-AEF8D511F2F9}"/>
              </a:ext>
            </a:extLst>
          </p:cNvPr>
          <p:cNvSpPr>
            <a:spLocks noGrp="1"/>
          </p:cNvSpPr>
          <p:nvPr>
            <p:ph idx="1"/>
          </p:nvPr>
        </p:nvSpPr>
        <p:spPr/>
        <p:txBody>
          <a:bodyPr>
            <a:normAutofit fontScale="92500" lnSpcReduction="10000"/>
          </a:bodyPr>
          <a:lstStyle/>
          <a:p>
            <a:r>
              <a:rPr lang="en-US" sz="2400" dirty="0"/>
              <a:t>A search engine is a </a:t>
            </a:r>
            <a:r>
              <a:rPr lang="en-US" sz="2400" dirty="0">
                <a:solidFill>
                  <a:srgbClr val="FF0000"/>
                </a:solidFill>
              </a:rPr>
              <a:t>software program or online service </a:t>
            </a:r>
            <a:r>
              <a:rPr lang="en-US" sz="2400" dirty="0"/>
              <a:t>that helps users to find the information, </a:t>
            </a:r>
            <a:r>
              <a:rPr lang="en-GB" sz="2400" dirty="0"/>
              <a:t>websites, documents, images, videos, and other types of content on the internet</a:t>
            </a:r>
            <a:r>
              <a:rPr lang="en-US" sz="2400" dirty="0"/>
              <a:t> using keywords or phrases.</a:t>
            </a:r>
          </a:p>
          <a:p>
            <a:r>
              <a:rPr lang="en-US" sz="2400" dirty="0"/>
              <a:t>Search engines make it simple for one to input a query and view related results for what they are searching.</a:t>
            </a:r>
          </a:p>
          <a:p>
            <a:pPr marL="0" indent="0">
              <a:buNone/>
            </a:pPr>
            <a:r>
              <a:rPr lang="en-US" sz="2400" b="1" dirty="0"/>
              <a:t>Search engine examples;</a:t>
            </a:r>
          </a:p>
          <a:p>
            <a:r>
              <a:rPr lang="en-US" sz="2400" dirty="0"/>
              <a:t>Google, Yahoo, Yandex, Bing, </a:t>
            </a:r>
            <a:r>
              <a:rPr lang="en-GB" sz="2400" dirty="0"/>
              <a:t>Yandex, DuckDuckGo, Baidu, Ask.com,  </a:t>
            </a:r>
            <a:r>
              <a:rPr lang="en-GB" sz="2400" dirty="0" err="1"/>
              <a:t>Naver</a:t>
            </a:r>
            <a:r>
              <a:rPr lang="en-GB" sz="2400" dirty="0"/>
              <a:t>.</a:t>
            </a:r>
          </a:p>
          <a:p>
            <a:endParaRPr lang="en-US" sz="2400" dirty="0"/>
          </a:p>
          <a:p>
            <a:endParaRPr lang="en-US" sz="2400" dirty="0"/>
          </a:p>
        </p:txBody>
      </p:sp>
    </p:spTree>
    <p:extLst>
      <p:ext uri="{BB962C8B-B14F-4D97-AF65-F5344CB8AC3E}">
        <p14:creationId xmlns:p14="http://schemas.microsoft.com/office/powerpoint/2010/main" val="3526350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B400E-B2E2-44BE-9861-6CE5EB2AD326}"/>
              </a:ext>
            </a:extLst>
          </p:cNvPr>
          <p:cNvSpPr>
            <a:spLocks noGrp="1"/>
          </p:cNvSpPr>
          <p:nvPr>
            <p:ph type="title"/>
          </p:nvPr>
        </p:nvSpPr>
        <p:spPr/>
        <p:txBody>
          <a:bodyPr/>
          <a:lstStyle/>
          <a:p>
            <a:r>
              <a:rPr lang="en-GB" sz="4400" dirty="0"/>
              <a:t>A search engine works by following these basic steps:</a:t>
            </a:r>
          </a:p>
        </p:txBody>
      </p:sp>
      <p:sp>
        <p:nvSpPr>
          <p:cNvPr id="3" name="Content Placeholder 2">
            <a:extLst>
              <a:ext uri="{FF2B5EF4-FFF2-40B4-BE49-F238E27FC236}">
                <a16:creationId xmlns:a16="http://schemas.microsoft.com/office/drawing/2014/main" id="{39E9A742-6D17-4852-BB5E-7CD6FD6FD1AC}"/>
              </a:ext>
            </a:extLst>
          </p:cNvPr>
          <p:cNvSpPr>
            <a:spLocks noGrp="1"/>
          </p:cNvSpPr>
          <p:nvPr>
            <p:ph idx="1"/>
          </p:nvPr>
        </p:nvSpPr>
        <p:spPr/>
        <p:txBody>
          <a:bodyPr>
            <a:noAutofit/>
          </a:bodyPr>
          <a:lstStyle/>
          <a:p>
            <a:r>
              <a:rPr lang="en-GB" b="1" dirty="0"/>
              <a:t>Crawling:</a:t>
            </a:r>
            <a:r>
              <a:rPr lang="en-GB" dirty="0"/>
              <a:t> Automated bots, called web crawlers, browse the internet, visiting web pages and collecting information about them, including their content, keywords, and links to other pages.</a:t>
            </a:r>
          </a:p>
          <a:p>
            <a:r>
              <a:rPr lang="en-GB" b="1" dirty="0"/>
              <a:t>Indexing:</a:t>
            </a:r>
            <a:r>
              <a:rPr lang="en-GB" dirty="0"/>
              <a:t> The collected information is organized and stored in a massive database known as an index, making it easier for the search engine to retrieve relevant results quickly.</a:t>
            </a:r>
          </a:p>
          <a:p>
            <a:r>
              <a:rPr lang="en-GB" b="1" dirty="0"/>
              <a:t>Ranking:</a:t>
            </a:r>
            <a:r>
              <a:rPr lang="en-GB" dirty="0"/>
              <a:t> When a user enters a search query, the search engine uses complex algorithms to evaluate and rank web pages in its index based on factors like relevance, quality, and user preferences.</a:t>
            </a:r>
          </a:p>
          <a:p>
            <a:r>
              <a:rPr lang="en-GB" b="1" dirty="0"/>
              <a:t>Displaying Results:</a:t>
            </a:r>
            <a:r>
              <a:rPr lang="en-GB" dirty="0"/>
              <a:t> The search engine presents the user with a list of search results on a web page, with the most relevant results typically at the top. Each result includes a title, snippet (brief description), and a link to the web page.</a:t>
            </a:r>
          </a:p>
          <a:p>
            <a:pPr marL="0" indent="0">
              <a:buNone/>
            </a:pPr>
            <a:endParaRPr lang="en-US" sz="2400" dirty="0"/>
          </a:p>
        </p:txBody>
      </p:sp>
    </p:spTree>
    <p:extLst>
      <p:ext uri="{BB962C8B-B14F-4D97-AF65-F5344CB8AC3E}">
        <p14:creationId xmlns:p14="http://schemas.microsoft.com/office/powerpoint/2010/main" val="3364217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2E2CE-C90D-47E8-9D04-FEF40096E9BB}"/>
              </a:ext>
            </a:extLst>
          </p:cNvPr>
          <p:cNvSpPr>
            <a:spLocks noGrp="1"/>
          </p:cNvSpPr>
          <p:nvPr>
            <p:ph type="title"/>
          </p:nvPr>
        </p:nvSpPr>
        <p:spPr/>
        <p:txBody>
          <a:bodyPr/>
          <a:lstStyle/>
          <a:p>
            <a:r>
              <a:rPr lang="en-US" dirty="0"/>
              <a:t>An example of how it works</a:t>
            </a:r>
          </a:p>
        </p:txBody>
      </p:sp>
      <p:sp>
        <p:nvSpPr>
          <p:cNvPr id="3" name="Content Placeholder 2">
            <a:extLst>
              <a:ext uri="{FF2B5EF4-FFF2-40B4-BE49-F238E27FC236}">
                <a16:creationId xmlns:a16="http://schemas.microsoft.com/office/drawing/2014/main" id="{1D5073D3-2F64-494D-94D9-7EB5A6CF8265}"/>
              </a:ext>
            </a:extLst>
          </p:cNvPr>
          <p:cNvSpPr>
            <a:spLocks noGrp="1"/>
          </p:cNvSpPr>
          <p:nvPr>
            <p:ph idx="1"/>
          </p:nvPr>
        </p:nvSpPr>
        <p:spPr/>
        <p:txBody>
          <a:bodyPr>
            <a:normAutofit fontScale="92500" lnSpcReduction="10000"/>
          </a:bodyPr>
          <a:lstStyle/>
          <a:p>
            <a:pPr marL="0" indent="0">
              <a:buNone/>
            </a:pPr>
            <a:r>
              <a:rPr lang="en-US" sz="2400" dirty="0"/>
              <a:t>When you type in search, search engine compares your search words with content on its index, and then looks for matching results. (What if there are millions of similar results?)</a:t>
            </a:r>
          </a:p>
          <a:p>
            <a:r>
              <a:rPr lang="en-US" sz="2400" dirty="0"/>
              <a:t>Whatever criteria they follow, the goal is to connect a searcher to what they are looking for.</a:t>
            </a:r>
          </a:p>
          <a:p>
            <a:pPr marL="0" indent="0">
              <a:buNone/>
            </a:pPr>
            <a:r>
              <a:rPr lang="en-US" sz="2400" b="1" dirty="0"/>
              <a:t>Example;</a:t>
            </a:r>
          </a:p>
          <a:p>
            <a:pPr marL="0" indent="0">
              <a:buNone/>
            </a:pPr>
            <a:r>
              <a:rPr lang="en-US" sz="2400" dirty="0"/>
              <a:t>Searching specifically such as; “</a:t>
            </a:r>
            <a:r>
              <a:rPr lang="en-US" sz="2400" dirty="0" err="1"/>
              <a:t>rolex</a:t>
            </a:r>
            <a:r>
              <a:rPr lang="en-US" sz="2400" dirty="0"/>
              <a:t> guy near me”</a:t>
            </a:r>
          </a:p>
          <a:p>
            <a:pPr marL="0" indent="0">
              <a:buNone/>
            </a:pPr>
            <a:r>
              <a:rPr lang="en-US" sz="2400" dirty="0"/>
              <a:t>Understanding how they work can help boost business and rate higher in search results.</a:t>
            </a:r>
          </a:p>
          <a:p>
            <a:pPr marL="0" indent="0">
              <a:buNone/>
            </a:pPr>
            <a:endParaRPr lang="en-US" dirty="0"/>
          </a:p>
        </p:txBody>
      </p:sp>
    </p:spTree>
    <p:extLst>
      <p:ext uri="{BB962C8B-B14F-4D97-AF65-F5344CB8AC3E}">
        <p14:creationId xmlns:p14="http://schemas.microsoft.com/office/powerpoint/2010/main" val="1080565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55C46-A4B9-437A-BEEA-8EBC6F1C9988}"/>
              </a:ext>
            </a:extLst>
          </p:cNvPr>
          <p:cNvSpPr>
            <a:spLocks noGrp="1"/>
          </p:cNvSpPr>
          <p:nvPr>
            <p:ph type="title"/>
          </p:nvPr>
        </p:nvSpPr>
        <p:spPr/>
        <p:txBody>
          <a:bodyPr/>
          <a:lstStyle/>
          <a:p>
            <a:r>
              <a:rPr lang="en-US" sz="4000" dirty="0"/>
              <a:t>Activity</a:t>
            </a:r>
          </a:p>
        </p:txBody>
      </p:sp>
      <p:sp>
        <p:nvSpPr>
          <p:cNvPr id="3" name="Content Placeholder 2">
            <a:extLst>
              <a:ext uri="{FF2B5EF4-FFF2-40B4-BE49-F238E27FC236}">
                <a16:creationId xmlns:a16="http://schemas.microsoft.com/office/drawing/2014/main" id="{BA9E159E-713B-4F4C-80F6-BB19EAE5C287}"/>
              </a:ext>
            </a:extLst>
          </p:cNvPr>
          <p:cNvSpPr>
            <a:spLocks noGrp="1"/>
          </p:cNvSpPr>
          <p:nvPr>
            <p:ph idx="1"/>
          </p:nvPr>
        </p:nvSpPr>
        <p:spPr/>
        <p:txBody>
          <a:bodyPr>
            <a:normAutofit fontScale="92500" lnSpcReduction="20000"/>
          </a:bodyPr>
          <a:lstStyle/>
          <a:p>
            <a:r>
              <a:rPr lang="en-US" sz="3000" dirty="0"/>
              <a:t>Search for a few terms that interest you, or for the products and services that you sell. What types of results do you see on the search engine results pages? Do you notice things on top-ranked sites that might explain why they appear in such prominent positions? Make a list of content you might add to your website, so you'll have more opportunities to be in the index, and rank well on search results pages.</a:t>
            </a:r>
          </a:p>
          <a:p>
            <a:endParaRPr lang="en-US" dirty="0"/>
          </a:p>
        </p:txBody>
      </p:sp>
    </p:spTree>
    <p:extLst>
      <p:ext uri="{BB962C8B-B14F-4D97-AF65-F5344CB8AC3E}">
        <p14:creationId xmlns:p14="http://schemas.microsoft.com/office/powerpoint/2010/main" val="1533612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6104C-2EA4-4E5D-B84F-20EEF689F371}"/>
              </a:ext>
            </a:extLst>
          </p:cNvPr>
          <p:cNvSpPr>
            <a:spLocks noGrp="1"/>
          </p:cNvSpPr>
          <p:nvPr>
            <p:ph type="title"/>
          </p:nvPr>
        </p:nvSpPr>
        <p:spPr>
          <a:xfrm>
            <a:off x="831397" y="2059266"/>
            <a:ext cx="8761413" cy="3947637"/>
          </a:xfrm>
        </p:spPr>
        <p:txBody>
          <a:bodyPr/>
          <a:lstStyle/>
          <a:p>
            <a:r>
              <a:rPr lang="en-GB" dirty="0">
                <a:solidFill>
                  <a:srgbClr val="FF0000"/>
                </a:solidFill>
              </a:rPr>
              <a:t>Search Engine Marketing (SEM) </a:t>
            </a:r>
            <a:endParaRPr lang="en-DK" dirty="0">
              <a:solidFill>
                <a:srgbClr val="FF0000"/>
              </a:solidFill>
            </a:endParaRPr>
          </a:p>
        </p:txBody>
      </p:sp>
    </p:spTree>
    <p:extLst>
      <p:ext uri="{BB962C8B-B14F-4D97-AF65-F5344CB8AC3E}">
        <p14:creationId xmlns:p14="http://schemas.microsoft.com/office/powerpoint/2010/main" val="24260357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F1C4790-FE3C-4020-8CA7-00621DA7BB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ssendi</Template>
  <TotalTime>3616</TotalTime>
  <Words>1740</Words>
  <Application>Microsoft Office PowerPoint</Application>
  <PresentationFormat>Widescreen</PresentationFormat>
  <Paragraphs>101</Paragraphs>
  <Slides>23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Century Gothic</vt:lpstr>
      <vt:lpstr>Verdana</vt:lpstr>
      <vt:lpstr>Wingdings</vt:lpstr>
      <vt:lpstr>Wingdings 3</vt:lpstr>
      <vt:lpstr>Ion Boardroom</vt:lpstr>
      <vt:lpstr>                                                   Search Engine Marketing </vt:lpstr>
      <vt:lpstr>INTRODUCTION</vt:lpstr>
      <vt:lpstr>Why do we market our goods &amp; services?</vt:lpstr>
      <vt:lpstr>What is to Search?</vt:lpstr>
      <vt:lpstr>SEARCH ENGINES</vt:lpstr>
      <vt:lpstr>A search engine works by following these basic steps:</vt:lpstr>
      <vt:lpstr>An example of how it works</vt:lpstr>
      <vt:lpstr>Activity</vt:lpstr>
      <vt:lpstr>Search Engine Marketing (SEM) </vt:lpstr>
      <vt:lpstr>What is Search engine marketing (SEM) ?</vt:lpstr>
      <vt:lpstr>SEM metrics:</vt:lpstr>
      <vt:lpstr>FOOD FOR THOUGHT</vt:lpstr>
      <vt:lpstr>SEM metrics cont...:</vt:lpstr>
      <vt:lpstr>SEM metrics cont...:</vt:lpstr>
      <vt:lpstr>TASK</vt:lpstr>
      <vt:lpstr> Search Engine Marketing (SEM) process</vt:lpstr>
      <vt:lpstr> Search Engine Marketing (SEM) process cont.....</vt:lpstr>
      <vt:lpstr> Search Engine Marketing (SEM) process cont.....</vt:lpstr>
      <vt:lpstr>TASK(individual)</vt:lpstr>
      <vt:lpstr>SEM Keyword Research &amp; selection </vt:lpstr>
      <vt:lpstr>TASK-brain storming</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SEARCH ENGINE MARKETING</dc:title>
  <dc:creator>Stex Curter</dc:creator>
  <cp:lastModifiedBy>hp</cp:lastModifiedBy>
  <cp:revision>24</cp:revision>
  <dcterms:created xsi:type="dcterms:W3CDTF">2023-09-10T15:53:58Z</dcterms:created>
  <dcterms:modified xsi:type="dcterms:W3CDTF">2023-09-13T18:26:00Z</dcterms:modified>
</cp:coreProperties>
</file>