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57" r:id="rId4"/>
    <p:sldId id="279" r:id="rId5"/>
    <p:sldId id="280" r:id="rId6"/>
    <p:sldId id="281" r:id="rId7"/>
    <p:sldId id="271" r:id="rId8"/>
    <p:sldId id="272" r:id="rId9"/>
    <p:sldId id="274" r:id="rId10"/>
    <p:sldId id="275" r:id="rId11"/>
    <p:sldId id="276" r:id="rId12"/>
    <p:sldId id="277" r:id="rId13"/>
    <p:sldId id="27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73" r:id="rId24"/>
    <p:sldId id="282" r:id="rId25"/>
    <p:sldId id="283" r:id="rId26"/>
    <p:sldId id="284" r:id="rId27"/>
    <p:sldId id="285" r:id="rId28"/>
    <p:sldId id="28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Tourism Planning and Policy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MASTER OF HOSPITALITY AND TOURISM </a:t>
            </a:r>
            <a:r>
              <a:rPr lang="en-US" dirty="0" smtClean="0"/>
              <a:t>MANGEMENT</a:t>
            </a:r>
          </a:p>
          <a:p>
            <a:r>
              <a:rPr lang="en-US" dirty="0" smtClean="0"/>
              <a:t>HTM7125</a:t>
            </a:r>
          </a:p>
          <a:p>
            <a:r>
              <a:rPr lang="en-US" dirty="0" smtClean="0"/>
              <a:t>Tues, Fri – 7:30-9:30pm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51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Tourism Planning </a:t>
            </a:r>
            <a:r>
              <a:rPr lang="en-US" b="1" smtClean="0"/>
              <a:t>Approaches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Conventional Planning</a:t>
            </a:r>
          </a:p>
          <a:p>
            <a:r>
              <a:rPr lang="en-US" b="1" dirty="0"/>
              <a:t>Definition</a:t>
            </a:r>
            <a:r>
              <a:rPr lang="en-US" dirty="0"/>
              <a:t>: Traditional top-down planning focused on creating a formal plan.</a:t>
            </a:r>
          </a:p>
          <a:p>
            <a:r>
              <a:rPr lang="en-US" b="1" dirty="0"/>
              <a:t>Characteristics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Often vague and not specific to local needs.</a:t>
            </a:r>
          </a:p>
          <a:p>
            <a:pPr lvl="1"/>
            <a:r>
              <a:rPr lang="en-US" dirty="0"/>
              <a:t>Reactive rather than proactive, leading to partial or non-implementation of plans.</a:t>
            </a:r>
          </a:p>
          <a:p>
            <a:r>
              <a:rPr lang="en-US" b="1" dirty="0"/>
              <a:t>Criticism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Plans may be disconnected from local realities and financial constraints.</a:t>
            </a:r>
          </a:p>
          <a:p>
            <a:pPr lvl="1"/>
            <a:r>
              <a:rPr lang="en-US" dirty="0"/>
              <a:t>Example: Large-scale tourism projects that fail to engage with local stakeholders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625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Tourism Planning </a:t>
            </a:r>
            <a:r>
              <a:rPr lang="en-US" b="1" smtClean="0"/>
              <a:t>Approaches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Interactive and Collaborative Planning</a:t>
            </a:r>
          </a:p>
          <a:p>
            <a:r>
              <a:rPr lang="en-US" b="1" dirty="0"/>
              <a:t>Interactive Planning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Definition</a:t>
            </a:r>
            <a:r>
              <a:rPr lang="en-US" dirty="0"/>
              <a:t>: Combines top-down and bottom-up approaches for comprehensive planning.</a:t>
            </a:r>
          </a:p>
          <a:p>
            <a:pPr lvl="1"/>
            <a:r>
              <a:rPr lang="en-US" b="1" dirty="0"/>
              <a:t>Characteristics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Engages local communities, stakeholders, and governments.</a:t>
            </a:r>
          </a:p>
          <a:p>
            <a:pPr lvl="2"/>
            <a:r>
              <a:rPr lang="en-US" dirty="0"/>
              <a:t>Seeks to incorporate local knowledge and preferences.</a:t>
            </a:r>
          </a:p>
          <a:p>
            <a:pPr lvl="1"/>
            <a:r>
              <a:rPr lang="en-US" b="1" dirty="0"/>
              <a:t>Benefits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Leads to better decisions and higher acceptance among stakeholders.</a:t>
            </a:r>
          </a:p>
          <a:p>
            <a:pPr lvl="2"/>
            <a:r>
              <a:rPr lang="en-US" dirty="0"/>
              <a:t>Example: Community-driven ecotourism projects.</a:t>
            </a:r>
          </a:p>
        </p:txBody>
      </p:sp>
    </p:spTree>
    <p:extLst>
      <p:ext uri="{BB962C8B-B14F-4D97-AF65-F5344CB8AC3E}">
        <p14:creationId xmlns:p14="http://schemas.microsoft.com/office/powerpoint/2010/main" val="935423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Tourism Planning </a:t>
            </a:r>
            <a:r>
              <a:rPr lang="en-US" b="1" smtClean="0"/>
              <a:t>Approaches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Collaborative Planning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Definition</a:t>
            </a:r>
            <a:r>
              <a:rPr lang="en-US" dirty="0"/>
              <a:t>: Focuses on cooperation between various stakeholders including local communities.</a:t>
            </a:r>
          </a:p>
          <a:p>
            <a:r>
              <a:rPr lang="en-US" b="1" dirty="0"/>
              <a:t>Characteristics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Aims to integrate the needs and desires of all stakeholders in the planning process.</a:t>
            </a:r>
          </a:p>
          <a:p>
            <a:r>
              <a:rPr lang="en-US" b="1" dirty="0"/>
              <a:t>Benefits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Ensures that tourism development is more inclusive and sustainable.</a:t>
            </a:r>
          </a:p>
          <a:p>
            <a:pPr lvl="1"/>
            <a:r>
              <a:rPr lang="en-US" dirty="0"/>
              <a:t>Example: Destination management organizations (DMOs) that involve local businesses, residents, and government agencies.</a:t>
            </a:r>
          </a:p>
        </p:txBody>
      </p:sp>
    </p:spTree>
    <p:extLst>
      <p:ext uri="{BB962C8B-B14F-4D97-AF65-F5344CB8AC3E}">
        <p14:creationId xmlns:p14="http://schemas.microsoft.com/office/powerpoint/2010/main" val="3055164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59522"/>
          </a:xfrm>
        </p:spPr>
        <p:txBody>
          <a:bodyPr/>
          <a:lstStyle/>
          <a:p>
            <a:r>
              <a:rPr lang="en-US" b="1" dirty="0"/>
              <a:t>Tourism Planning </a:t>
            </a:r>
            <a:r>
              <a:rPr lang="en-US" b="1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93950"/>
            <a:ext cx="10363826" cy="429725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Market-Led vs. Product-Led Approaches</a:t>
            </a:r>
          </a:p>
          <a:p>
            <a:r>
              <a:rPr lang="en-US" b="1" dirty="0"/>
              <a:t>Market-Led Approach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Focus</a:t>
            </a:r>
            <a:r>
              <a:rPr lang="en-US" dirty="0"/>
              <a:t>: Catering to the demands of tourists and market trends.</a:t>
            </a:r>
          </a:p>
          <a:p>
            <a:pPr lvl="1"/>
            <a:r>
              <a:rPr lang="en-US" b="1" dirty="0"/>
              <a:t>Risks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May lead to environmental degradation and loss of cultural integrity.</a:t>
            </a:r>
          </a:p>
          <a:p>
            <a:pPr lvl="2"/>
            <a:r>
              <a:rPr lang="en-US" dirty="0"/>
              <a:t>Example: Rapid development of resorts to meet tourist demand, potentially harming natural habitats.</a:t>
            </a:r>
          </a:p>
          <a:p>
            <a:r>
              <a:rPr lang="en-US" b="1" dirty="0"/>
              <a:t>Product-Led Approach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Focus</a:t>
            </a:r>
            <a:r>
              <a:rPr lang="en-US" dirty="0"/>
              <a:t>: Emphasizes sustainable development by integrating tourism with local resources and culture.</a:t>
            </a:r>
          </a:p>
          <a:p>
            <a:pPr lvl="1"/>
            <a:r>
              <a:rPr lang="en-US" b="1" dirty="0"/>
              <a:t>Benefits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Promotes the preservation of cultural and environmental assets.</a:t>
            </a:r>
          </a:p>
          <a:p>
            <a:pPr lvl="2"/>
            <a:r>
              <a:rPr lang="en-US" dirty="0"/>
              <a:t>Example: Development of heritage tourism that preserves and showcases local traditions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2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Policy in Tourism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 smtClean="0"/>
              <a:t>Policy </a:t>
            </a:r>
            <a:r>
              <a:rPr lang="en-US" b="1" dirty="0"/>
              <a:t>Integration:</a:t>
            </a:r>
            <a:r>
              <a:rPr lang="en-US" dirty="0"/>
              <a:t> Effective tourism planning requires alignment with local, national, and international policies.</a:t>
            </a:r>
          </a:p>
          <a:p>
            <a:r>
              <a:rPr lang="en-US" b="1" dirty="0"/>
              <a:t>Regulatory Framework:</a:t>
            </a:r>
            <a:r>
              <a:rPr lang="en-US" dirty="0"/>
              <a:t> Establishes guidelines for land use, environmental protection, and tourism operations.</a:t>
            </a:r>
          </a:p>
          <a:p>
            <a:r>
              <a:rPr lang="en-US" b="1" dirty="0"/>
              <a:t>Strategic Goals:</a:t>
            </a:r>
            <a:r>
              <a:rPr lang="en-US" dirty="0"/>
              <a:t> Guides long-term planning and helps in achieving tourism objectives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04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Tourism Planning Practices and Policies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503330"/>
            <a:ext cx="10026912" cy="315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spcAft>
                <a:spcPct val="0"/>
              </a:spcAft>
              <a:buSzTx/>
              <a:tabLst/>
            </a:pPr>
            <a:r>
              <a:rPr lang="en-US" b="1" dirty="0"/>
              <a:t>Pre-Industrial Revolution:</a:t>
            </a:r>
          </a:p>
          <a:p>
            <a:pPr marL="685800" lvl="2" fontAlgn="base">
              <a:spcBef>
                <a:spcPts val="1000"/>
              </a:spcBef>
              <a:spcAft>
                <a:spcPct val="0"/>
              </a:spcAft>
            </a:pPr>
            <a:r>
              <a:rPr lang="en-US" b="1" dirty="0"/>
              <a:t>Limited to pilgrimages, spa visits, and elite </a:t>
            </a:r>
            <a:r>
              <a:rPr lang="en-US" b="1" dirty="0" smtClean="0"/>
              <a:t>travel – ancient Rome, Queen of Sheba</a:t>
            </a:r>
            <a:endParaRPr lang="en-US" b="1" dirty="0"/>
          </a:p>
          <a:p>
            <a:pPr marL="685800" lvl="2" fontAlgn="base">
              <a:spcBef>
                <a:spcPts val="1000"/>
              </a:spcBef>
              <a:spcAft>
                <a:spcPct val="0"/>
              </a:spcAft>
            </a:pPr>
            <a:r>
              <a:rPr lang="en-US" b="1" dirty="0"/>
              <a:t>No formal planning; driven by natural attractions and social norms.</a:t>
            </a:r>
          </a:p>
          <a:p>
            <a:pPr marR="0" lvl="0" fontAlgn="base">
              <a:spcAft>
                <a:spcPct val="0"/>
              </a:spcAft>
              <a:buSzTx/>
              <a:tabLst/>
            </a:pPr>
            <a:r>
              <a:rPr lang="en-US" b="1" dirty="0"/>
              <a:t>Grand Tour (17th-18th Century):</a:t>
            </a:r>
          </a:p>
          <a:p>
            <a:pPr marL="685800" lvl="2" fontAlgn="base">
              <a:spcBef>
                <a:spcPts val="1000"/>
              </a:spcBef>
              <a:spcAft>
                <a:spcPct val="0"/>
              </a:spcAft>
            </a:pPr>
            <a:r>
              <a:rPr lang="en-US" b="1" dirty="0"/>
              <a:t>Educative journeys by European </a:t>
            </a:r>
            <a:r>
              <a:rPr lang="en-US" b="1" dirty="0" smtClean="0"/>
              <a:t>elites – English nobles – to Italy – Young men - education</a:t>
            </a:r>
            <a:endParaRPr lang="en-US" b="1" dirty="0"/>
          </a:p>
          <a:p>
            <a:pPr marL="685800" lvl="2" fontAlgn="base">
              <a:spcBef>
                <a:spcPts val="1000"/>
              </a:spcBef>
              <a:spcAft>
                <a:spcPct val="0"/>
              </a:spcAft>
            </a:pPr>
            <a:r>
              <a:rPr lang="en-US" b="1" dirty="0"/>
              <a:t>Early signs of planning, such as route mapping and accommodation arrangements.</a:t>
            </a:r>
          </a:p>
          <a:p>
            <a:pPr marR="0" lvl="0" fontAlgn="base">
              <a:spcAft>
                <a:spcPct val="0"/>
              </a:spcAft>
              <a:buSzTx/>
              <a:tabLst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6495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Industrial Revolution and The Rise of Mass Tourism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 smtClean="0"/>
              <a:t>Industrial </a:t>
            </a:r>
            <a:r>
              <a:rPr lang="en-US" b="1" dirty="0"/>
              <a:t>Revolution (19th Century):</a:t>
            </a:r>
            <a:endParaRPr lang="en-US" dirty="0"/>
          </a:p>
          <a:p>
            <a:pPr lvl="1"/>
            <a:r>
              <a:rPr lang="en-US" dirty="0"/>
              <a:t>Introduction of railways and steamships made travel accessible to the middle class.</a:t>
            </a:r>
          </a:p>
          <a:p>
            <a:pPr lvl="1"/>
            <a:r>
              <a:rPr lang="en-US" dirty="0"/>
              <a:t>Emergence of organized travel (e.g., Thomas Cook’s tours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Knowledge through mass publication and free time</a:t>
            </a:r>
            <a:endParaRPr lang="en-US" dirty="0"/>
          </a:p>
          <a:p>
            <a:r>
              <a:rPr lang="en-US" b="1" dirty="0"/>
              <a:t>Planning for Mass Tourism:</a:t>
            </a:r>
            <a:endParaRPr lang="en-US" dirty="0"/>
          </a:p>
          <a:p>
            <a:pPr lvl="1"/>
            <a:r>
              <a:rPr lang="en-US" dirty="0"/>
              <a:t>Development of infrastructure like hotels, railways, and resorts.</a:t>
            </a:r>
          </a:p>
          <a:p>
            <a:pPr lvl="1"/>
            <a:r>
              <a:rPr lang="en-US" dirty="0"/>
              <a:t>Early forms of destination management and urban planning for tourism.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65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Post-War Developments and Modern Tourism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Post-World </a:t>
            </a:r>
            <a:r>
              <a:rPr lang="en-US" b="1" dirty="0"/>
              <a:t>War II (1950s-1960s):</a:t>
            </a:r>
            <a:endParaRPr lang="en-US" dirty="0"/>
          </a:p>
          <a:p>
            <a:pPr lvl="1"/>
            <a:r>
              <a:rPr lang="en-US" dirty="0"/>
              <a:t>Economic prosperity led to a global tourism boom.</a:t>
            </a:r>
          </a:p>
          <a:p>
            <a:pPr lvl="1"/>
            <a:r>
              <a:rPr lang="en-US" dirty="0"/>
              <a:t>Governments began to see tourism as an economic driver, leading to formal planning efforts.</a:t>
            </a:r>
          </a:p>
          <a:p>
            <a:r>
              <a:rPr lang="en-US" b="1" dirty="0"/>
              <a:t>Institutionalization of Tourism Planning:</a:t>
            </a:r>
            <a:endParaRPr lang="en-US" dirty="0"/>
          </a:p>
          <a:p>
            <a:pPr lvl="1"/>
            <a:r>
              <a:rPr lang="en-US" dirty="0"/>
              <a:t>Establishment of national tourism organizations and policies.</a:t>
            </a:r>
          </a:p>
          <a:p>
            <a:pPr lvl="1"/>
            <a:r>
              <a:rPr lang="en-US" dirty="0"/>
              <a:t>Focus on regional planning, resort development, and international travel standards.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77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Evolution into Modern Tourism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 smtClean="0"/>
              <a:t>Late </a:t>
            </a:r>
            <a:r>
              <a:rPr lang="en-US" b="1" dirty="0"/>
              <a:t>20th Century to Present:</a:t>
            </a:r>
            <a:endParaRPr lang="en-US" dirty="0"/>
          </a:p>
          <a:p>
            <a:pPr lvl="1"/>
            <a:r>
              <a:rPr lang="en-US" dirty="0"/>
              <a:t>Shift towards sustainable tourism and community involvement.</a:t>
            </a:r>
          </a:p>
          <a:p>
            <a:pPr lvl="1"/>
            <a:r>
              <a:rPr lang="en-US" dirty="0"/>
              <a:t>Introduction of concepts like ecotourism, heritage tourism, and responsible tourism.</a:t>
            </a:r>
          </a:p>
          <a:p>
            <a:r>
              <a:rPr lang="en-US" b="1" dirty="0"/>
              <a:t>Globalization and Technology:</a:t>
            </a:r>
            <a:endParaRPr lang="en-US" dirty="0"/>
          </a:p>
          <a:p>
            <a:pPr lvl="1"/>
            <a:r>
              <a:rPr lang="en-US" dirty="0"/>
              <a:t>Impact of global trends, ICT, and digital platforms on tourism planning.</a:t>
            </a:r>
          </a:p>
          <a:p>
            <a:pPr lvl="1"/>
            <a:r>
              <a:rPr lang="en-US" dirty="0"/>
              <a:t>Planning for diverse needs: mass tourism, niche markets, and crisis management.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785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Tourism Stakeholders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Definition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Stakeholders in tourism planning are individuals, groups, or organizations with a vested interest in the development, operation, and outcomes of tourism activities.</a:t>
            </a:r>
          </a:p>
          <a:p>
            <a:r>
              <a:rPr lang="en-US" b="1" dirty="0"/>
              <a:t>Categories of Stakeholders:</a:t>
            </a:r>
            <a:endParaRPr lang="en-US" dirty="0"/>
          </a:p>
          <a:p>
            <a:pPr lvl="1"/>
            <a:r>
              <a:rPr lang="en-US" dirty="0"/>
              <a:t>Public sector (government agencies)</a:t>
            </a:r>
          </a:p>
          <a:p>
            <a:pPr lvl="1"/>
            <a:r>
              <a:rPr lang="en-US" dirty="0"/>
              <a:t>Private sector (businesses, investors)</a:t>
            </a:r>
          </a:p>
          <a:p>
            <a:pPr lvl="1"/>
            <a:r>
              <a:rPr lang="en-US" dirty="0"/>
              <a:t>Civil society (local communities, NGOs)</a:t>
            </a:r>
          </a:p>
          <a:p>
            <a:pPr lvl="1"/>
            <a:r>
              <a:rPr lang="en-US" dirty="0"/>
              <a:t>Tourists themselves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2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lEt’s</a:t>
            </a:r>
            <a:r>
              <a:rPr lang="en-US" dirty="0" smtClean="0"/>
              <a:t> start at the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Why are you here – </a:t>
            </a:r>
          </a:p>
          <a:p>
            <a:pPr lvl="1"/>
            <a:r>
              <a:rPr lang="en-US" dirty="0" smtClean="0"/>
              <a:t>motivations </a:t>
            </a:r>
          </a:p>
          <a:p>
            <a:pPr lvl="1"/>
            <a:r>
              <a:rPr lang="en-US" dirty="0" smtClean="0"/>
              <a:t>Expectations</a:t>
            </a:r>
          </a:p>
          <a:p>
            <a:r>
              <a:rPr lang="en-US" dirty="0" smtClean="0"/>
              <a:t>What do you know about planning</a:t>
            </a:r>
          </a:p>
          <a:p>
            <a:pPr lvl="1"/>
            <a:r>
              <a:rPr lang="en-US" dirty="0" smtClean="0"/>
              <a:t>Something</a:t>
            </a:r>
          </a:p>
          <a:p>
            <a:pPr lvl="1"/>
            <a:r>
              <a:rPr lang="en-US" dirty="0" smtClean="0"/>
              <a:t>A lot</a:t>
            </a:r>
          </a:p>
          <a:p>
            <a:pPr lvl="1"/>
            <a:r>
              <a:rPr lang="en-US" dirty="0" smtClean="0"/>
              <a:t>Everything</a:t>
            </a:r>
          </a:p>
          <a:p>
            <a:r>
              <a:rPr lang="en-US" dirty="0"/>
              <a:t>Typical tourism plans – economics, environmental, community, posterity, harmony, enjoyment, education, </a:t>
            </a:r>
            <a:r>
              <a:rPr lang="en-US" dirty="0" smtClean="0"/>
              <a:t>balance/restraint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72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Government and Public Agencies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Government </a:t>
            </a:r>
            <a:r>
              <a:rPr lang="en-US" b="1" dirty="0"/>
              <a:t>Agencies:</a:t>
            </a:r>
            <a:endParaRPr lang="en-US" dirty="0"/>
          </a:p>
          <a:p>
            <a:pPr lvl="1"/>
            <a:r>
              <a:rPr lang="en-US" dirty="0"/>
              <a:t>Responsible for policy formulation, regulation, </a:t>
            </a:r>
            <a:r>
              <a:rPr lang="en-US" dirty="0" smtClean="0"/>
              <a:t>security, skills development, marketing and </a:t>
            </a:r>
            <a:r>
              <a:rPr lang="en-US" dirty="0"/>
              <a:t>infrastructure development.</a:t>
            </a:r>
          </a:p>
          <a:p>
            <a:pPr lvl="1"/>
            <a:r>
              <a:rPr lang="en-US" dirty="0"/>
              <a:t>Examples: Ministry of Tourism, local municipal councils.</a:t>
            </a:r>
          </a:p>
          <a:p>
            <a:r>
              <a:rPr lang="en-US" b="1" dirty="0"/>
              <a:t>National and Local Governments:</a:t>
            </a:r>
            <a:endParaRPr lang="en-US" dirty="0"/>
          </a:p>
          <a:p>
            <a:pPr lvl="1"/>
            <a:r>
              <a:rPr lang="en-US" dirty="0"/>
              <a:t>National level: Strategic planning, international relations, and marketing.</a:t>
            </a:r>
          </a:p>
          <a:p>
            <a:pPr lvl="1"/>
            <a:r>
              <a:rPr lang="en-US" dirty="0"/>
              <a:t>Local level: Land use planning, local tourism promotion, and community engagement.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378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 of Businesses and Investors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Tourism </a:t>
            </a:r>
            <a:r>
              <a:rPr lang="en-US" b="1" dirty="0"/>
              <a:t>Businesses:</a:t>
            </a:r>
            <a:endParaRPr lang="en-US" dirty="0"/>
          </a:p>
          <a:p>
            <a:pPr lvl="1"/>
            <a:r>
              <a:rPr lang="en-US" dirty="0"/>
              <a:t>Include hotels, travel agencies, tour operators, and airlines.</a:t>
            </a:r>
          </a:p>
          <a:p>
            <a:pPr lvl="1"/>
            <a:r>
              <a:rPr lang="en-US" dirty="0"/>
              <a:t>Role in service delivery, innovation, </a:t>
            </a:r>
            <a:r>
              <a:rPr lang="en-US" dirty="0" smtClean="0"/>
              <a:t>marketing and </a:t>
            </a:r>
            <a:r>
              <a:rPr lang="en-US" dirty="0"/>
              <a:t>investment in tourism infrastructure.</a:t>
            </a:r>
          </a:p>
          <a:p>
            <a:r>
              <a:rPr lang="en-US" b="1" dirty="0"/>
              <a:t>Investors and Developers:</a:t>
            </a:r>
            <a:endParaRPr lang="en-US" dirty="0"/>
          </a:p>
          <a:p>
            <a:pPr lvl="1"/>
            <a:r>
              <a:rPr lang="en-US" dirty="0"/>
              <a:t>Invest in tourism-related projects, such as resorts, attractions, and transport systems.</a:t>
            </a:r>
          </a:p>
          <a:p>
            <a:pPr lvl="1"/>
            <a:r>
              <a:rPr lang="en-US" dirty="0"/>
              <a:t>Influence on the economic viability and sustainability of tourism projects.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79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Local Communities, NGOs, and Tourists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Local </a:t>
            </a:r>
            <a:r>
              <a:rPr lang="en-US" b="1" dirty="0"/>
              <a:t>Communities:</a:t>
            </a:r>
            <a:endParaRPr lang="en-US" dirty="0"/>
          </a:p>
          <a:p>
            <a:pPr lvl="1"/>
            <a:r>
              <a:rPr lang="en-US" dirty="0"/>
              <a:t>Directly affected by tourism development; key to ensuring sustainable practices.</a:t>
            </a:r>
          </a:p>
          <a:p>
            <a:pPr lvl="1"/>
            <a:r>
              <a:rPr lang="en-US" dirty="0"/>
              <a:t>Engage in decision-making, cultural preservation, and benefit-sharing.</a:t>
            </a:r>
          </a:p>
          <a:p>
            <a:r>
              <a:rPr lang="en-US" b="1" dirty="0"/>
              <a:t>Non-Governmental Organizations (NGOs):</a:t>
            </a:r>
            <a:endParaRPr lang="en-US" dirty="0"/>
          </a:p>
          <a:p>
            <a:pPr lvl="1"/>
            <a:r>
              <a:rPr lang="en-US" dirty="0"/>
              <a:t>Advocate for environmental protection, community rights, and ethical tourism.</a:t>
            </a:r>
          </a:p>
          <a:p>
            <a:pPr lvl="1"/>
            <a:r>
              <a:rPr lang="en-US" dirty="0"/>
              <a:t>Provide expertise and support for sustainable tourism initiatives.</a:t>
            </a:r>
          </a:p>
          <a:p>
            <a:r>
              <a:rPr lang="en-US" b="1" dirty="0"/>
              <a:t>Tourists:</a:t>
            </a:r>
            <a:endParaRPr lang="en-US" dirty="0"/>
          </a:p>
          <a:p>
            <a:pPr lvl="1"/>
            <a:r>
              <a:rPr lang="en-US" dirty="0"/>
              <a:t>As end-users, their preferences and behavior shape tourism products and services.</a:t>
            </a:r>
          </a:p>
          <a:p>
            <a:pPr lvl="1"/>
            <a:r>
              <a:rPr lang="en-US" dirty="0"/>
              <a:t>Increasing role in promoting sustainable and responsible tourism through choices and feedback.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00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Measuring Tourism </a:t>
            </a:r>
            <a:r>
              <a:rPr lang="en-US" b="1" dirty="0" smtClean="0"/>
              <a:t>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Economic </a:t>
            </a:r>
            <a:r>
              <a:rPr lang="en-US" b="1" dirty="0"/>
              <a:t>Measures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Multiplier Effect</a:t>
            </a:r>
            <a:r>
              <a:rPr lang="en-US" dirty="0"/>
              <a:t>: Assesses the broad economic impact of tourism spending.</a:t>
            </a:r>
          </a:p>
          <a:p>
            <a:pPr lvl="1"/>
            <a:r>
              <a:rPr lang="en-US" b="1" dirty="0"/>
              <a:t>Indicators</a:t>
            </a:r>
            <a:r>
              <a:rPr lang="en-US" dirty="0"/>
              <a:t>: Labor earnings, business receipts, and tax revenues.</a:t>
            </a:r>
          </a:p>
          <a:p>
            <a:r>
              <a:rPr lang="en-US" b="1" dirty="0"/>
              <a:t>Environmental Measures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Environmental Impact Assessments (EIA)</a:t>
            </a:r>
            <a:r>
              <a:rPr lang="en-US" dirty="0"/>
              <a:t>: Predict and mitigate potential environmental damage.</a:t>
            </a:r>
          </a:p>
          <a:p>
            <a:pPr lvl="1"/>
            <a:r>
              <a:rPr lang="en-US" b="1" dirty="0"/>
              <a:t>Indicators</a:t>
            </a:r>
            <a:r>
              <a:rPr lang="en-US" dirty="0"/>
              <a:t>: Climate impact, resource usage, biodiversity conservation.</a:t>
            </a:r>
          </a:p>
          <a:p>
            <a:r>
              <a:rPr lang="en-US" b="1" dirty="0"/>
              <a:t>Social Measures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Community Surveys</a:t>
            </a:r>
            <a:r>
              <a:rPr lang="en-US" dirty="0"/>
              <a:t>: Gauge local attitudes and social impacts.</a:t>
            </a:r>
          </a:p>
          <a:p>
            <a:pPr lvl="1"/>
            <a:r>
              <a:rPr lang="en-US" b="1" dirty="0"/>
              <a:t>Indicators</a:t>
            </a:r>
            <a:r>
              <a:rPr lang="en-US" dirty="0"/>
              <a:t>: Changes in social dynamics, public service demands, and cultural impacts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7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Objective: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develop an understanding of the roles, interests, and influence of different stakeholders in a tourism planning scenario.</a:t>
            </a:r>
          </a:p>
          <a:p>
            <a:r>
              <a:rPr lang="en-US" b="1" dirty="0"/>
              <a:t>Instructions:</a:t>
            </a:r>
            <a:endParaRPr lang="en-US" dirty="0"/>
          </a:p>
          <a:p>
            <a:r>
              <a:rPr lang="en-US" b="1" dirty="0"/>
              <a:t>Scenario Selection:</a:t>
            </a:r>
            <a:endParaRPr lang="en-US" dirty="0"/>
          </a:p>
          <a:p>
            <a:pPr lvl="1"/>
            <a:r>
              <a:rPr lang="en-US" dirty="0"/>
              <a:t>Divide the class into small groups (3-5 students per group).</a:t>
            </a:r>
          </a:p>
          <a:p>
            <a:pPr lvl="1"/>
            <a:r>
              <a:rPr lang="en-US" dirty="0"/>
              <a:t>Assign each group a tourism development project scenario. Examples:</a:t>
            </a:r>
          </a:p>
          <a:p>
            <a:pPr lvl="2"/>
            <a:r>
              <a:rPr lang="en-US" dirty="0"/>
              <a:t>Developing a new eco-tourism park in </a:t>
            </a:r>
            <a:r>
              <a:rPr lang="en-US" dirty="0" smtClean="0"/>
              <a:t>west </a:t>
            </a:r>
            <a:r>
              <a:rPr lang="en-US" dirty="0" err="1" smtClean="0"/>
              <a:t>nile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en-US" dirty="0"/>
              <a:t>Expanding a </a:t>
            </a:r>
            <a:r>
              <a:rPr lang="en-US" dirty="0" smtClean="0"/>
              <a:t>mountain </a:t>
            </a:r>
            <a:r>
              <a:rPr lang="en-US" dirty="0"/>
              <a:t>resort town </a:t>
            </a:r>
            <a:r>
              <a:rPr lang="en-US" dirty="0" smtClean="0"/>
              <a:t>in </a:t>
            </a:r>
            <a:r>
              <a:rPr lang="en-US" dirty="0" err="1" smtClean="0"/>
              <a:t>kasese</a:t>
            </a:r>
            <a:r>
              <a:rPr lang="en-US" dirty="0" smtClean="0"/>
              <a:t> to </a:t>
            </a:r>
            <a:r>
              <a:rPr lang="en-US" dirty="0"/>
              <a:t>attract international tourists.</a:t>
            </a:r>
          </a:p>
          <a:p>
            <a:pPr lvl="2"/>
            <a:r>
              <a:rPr lang="en-US" dirty="0"/>
              <a:t>Revitalizing </a:t>
            </a:r>
            <a:r>
              <a:rPr lang="en-US" dirty="0" smtClean="0"/>
              <a:t>the </a:t>
            </a:r>
            <a:r>
              <a:rPr lang="en-US" dirty="0"/>
              <a:t>historic </a:t>
            </a:r>
            <a:r>
              <a:rPr lang="en-US" dirty="0" err="1" smtClean="0"/>
              <a:t>kasubi</a:t>
            </a:r>
            <a:r>
              <a:rPr lang="en-US" dirty="0" smtClean="0"/>
              <a:t> tombs as </a:t>
            </a:r>
            <a:r>
              <a:rPr lang="en-US" dirty="0"/>
              <a:t>a cultural tourism destination.</a:t>
            </a:r>
          </a:p>
          <a:p>
            <a:pPr lvl="2"/>
            <a:r>
              <a:rPr lang="en-US" dirty="0"/>
              <a:t>Introducing community-based tourism in </a:t>
            </a:r>
            <a:r>
              <a:rPr lang="en-US" dirty="0" smtClean="0"/>
              <a:t>the </a:t>
            </a:r>
            <a:r>
              <a:rPr lang="en-US" dirty="0" err="1" smtClean="0"/>
              <a:t>batwa</a:t>
            </a:r>
            <a:r>
              <a:rPr lang="en-US" dirty="0" smtClean="0"/>
              <a:t> </a:t>
            </a:r>
            <a:r>
              <a:rPr lang="en-US" dirty="0"/>
              <a:t>community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Developing a </a:t>
            </a:r>
            <a:r>
              <a:rPr lang="en-US" dirty="0" err="1" smtClean="0"/>
              <a:t>ssese</a:t>
            </a:r>
            <a:r>
              <a:rPr lang="en-US" dirty="0" smtClean="0"/>
              <a:t> island</a:t>
            </a:r>
            <a:r>
              <a:rPr lang="en-US" dirty="0"/>
              <a:t> </a:t>
            </a:r>
            <a:r>
              <a:rPr lang="en-US" dirty="0" smtClean="0"/>
              <a:t>hopping tour adventure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68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Stakeholder </a:t>
            </a:r>
            <a:r>
              <a:rPr lang="en-US" b="1" dirty="0" smtClean="0"/>
              <a:t>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group must identify and list the key stakeholders involved in their assigned project. These should include:</a:t>
            </a:r>
          </a:p>
          <a:p>
            <a:pPr lvl="1"/>
            <a:r>
              <a:rPr lang="en-US" dirty="0"/>
              <a:t>Public sector entities (local government, national tourism board)</a:t>
            </a:r>
          </a:p>
          <a:p>
            <a:pPr lvl="1"/>
            <a:r>
              <a:rPr lang="en-US" dirty="0"/>
              <a:t>Private sector participants (businesses, investors)</a:t>
            </a:r>
          </a:p>
          <a:p>
            <a:pPr lvl="1"/>
            <a:r>
              <a:rPr lang="en-US" dirty="0"/>
              <a:t>Civil society (local communities, NGOs)</a:t>
            </a:r>
          </a:p>
          <a:p>
            <a:pPr lvl="1"/>
            <a:r>
              <a:rPr lang="en-US" dirty="0"/>
              <a:t>Tourists (both potential and existing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040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Stakeholder Roles and </a:t>
            </a:r>
            <a:r>
              <a:rPr lang="en-US" b="1" dirty="0" smtClean="0"/>
              <a:t>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/>
              <a:t>each identified stakeholder, the group should:</a:t>
            </a:r>
          </a:p>
          <a:p>
            <a:pPr lvl="1"/>
            <a:r>
              <a:rPr lang="en-US" dirty="0"/>
              <a:t>Describe their role in the project.</a:t>
            </a:r>
          </a:p>
          <a:p>
            <a:pPr lvl="1"/>
            <a:r>
              <a:rPr lang="en-US" dirty="0"/>
              <a:t>Outline their interests and what they stand to gain or lose from the project.</a:t>
            </a:r>
          </a:p>
          <a:p>
            <a:pPr lvl="1"/>
            <a:r>
              <a:rPr lang="en-US" dirty="0"/>
              <a:t>Identify any potential conflicts or synergies between different stakeholders.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946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Stakeholder Influence and Power </a:t>
            </a:r>
            <a:r>
              <a:rPr lang="en-US" b="1" dirty="0" smtClean="0"/>
              <a:t>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Each group should </a:t>
            </a:r>
            <a:r>
              <a:rPr lang="en-US" dirty="0"/>
              <a:t>create </a:t>
            </a:r>
            <a:r>
              <a:rPr lang="en-US" dirty="0" smtClean="0"/>
              <a:t>an influence grid (Power grid) </a:t>
            </a:r>
            <a:r>
              <a:rPr lang="en-US" dirty="0"/>
              <a:t>or map, positioning each stakeholder according to their level of influence (high or low) and interest (high or low) in the project.</a:t>
            </a:r>
          </a:p>
          <a:p>
            <a:r>
              <a:rPr lang="en-US" dirty="0"/>
              <a:t>Discuss which stakeholders need to be actively managed, consulted, informed, or monitored throughout the project.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37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Presentation and </a:t>
            </a:r>
            <a:r>
              <a:rPr lang="en-US" b="1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group will present their findings to the class, explaining their stakeholder analysis and the reasoning behind their </a:t>
            </a:r>
            <a:r>
              <a:rPr lang="en-US" u="sng" dirty="0"/>
              <a:t>power/influence grid</a:t>
            </a:r>
            <a:r>
              <a:rPr lang="en-US" dirty="0"/>
              <a:t>.</a:t>
            </a:r>
          </a:p>
          <a:p>
            <a:r>
              <a:rPr lang="en-US" dirty="0" smtClean="0"/>
              <a:t>To note in each presentation:</a:t>
            </a:r>
            <a:endParaRPr lang="en-US" dirty="0"/>
          </a:p>
          <a:p>
            <a:pPr lvl="1"/>
            <a:r>
              <a:rPr lang="en-US" dirty="0"/>
              <a:t>How well the group balanced the needs and interests of different stakeholders.</a:t>
            </a:r>
          </a:p>
          <a:p>
            <a:pPr lvl="1"/>
            <a:r>
              <a:rPr lang="en-US" dirty="0"/>
              <a:t>The challenges of managing conflicting stakeholder interests.</a:t>
            </a:r>
          </a:p>
          <a:p>
            <a:pPr lvl="1"/>
            <a:r>
              <a:rPr lang="en-US" dirty="0"/>
              <a:t>Strategies to engage key stakeholders effectively in tourism planning.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8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Tourism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Definition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Tourism planning is the process of envisioning, organizing, and managing tourism activities to achieve sustainable development goals and meet the needs of tourists, local communities, and other stakeholders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Key </a:t>
            </a:r>
            <a:r>
              <a:rPr lang="en-US" b="1" dirty="0"/>
              <a:t>Elements:</a:t>
            </a:r>
            <a:endParaRPr lang="en-US" dirty="0"/>
          </a:p>
          <a:p>
            <a:pPr lvl="1"/>
            <a:r>
              <a:rPr lang="en-US" dirty="0"/>
              <a:t>Goal-setting</a:t>
            </a:r>
          </a:p>
          <a:p>
            <a:pPr lvl="1"/>
            <a:r>
              <a:rPr lang="en-US" dirty="0"/>
              <a:t>Stakeholder involvement</a:t>
            </a:r>
          </a:p>
          <a:p>
            <a:pPr lvl="1"/>
            <a:r>
              <a:rPr lang="en-US" dirty="0"/>
              <a:t>Strategic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42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Elements of Tourism </a:t>
            </a:r>
            <a:r>
              <a:rPr lang="en-US" b="1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Goal-Setting</a:t>
            </a:r>
            <a:endParaRPr lang="en-US" b="1" dirty="0"/>
          </a:p>
          <a:p>
            <a:r>
              <a:rPr lang="en-US" dirty="0" smtClean="0"/>
              <a:t>Entails the establishment of </a:t>
            </a:r>
            <a:r>
              <a:rPr lang="en-US" u="sng" dirty="0"/>
              <a:t>clear and measurable objectives</a:t>
            </a:r>
            <a:r>
              <a:rPr lang="en-US" dirty="0"/>
              <a:t> that guide the entire tourism planning process.</a:t>
            </a:r>
          </a:p>
          <a:p>
            <a:r>
              <a:rPr lang="en-US" b="1" dirty="0"/>
              <a:t>Importance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Alignment</a:t>
            </a:r>
            <a:r>
              <a:rPr lang="en-US" dirty="0"/>
              <a:t>: Ensures that all actions taken are </a:t>
            </a:r>
            <a:r>
              <a:rPr lang="en-US" u="sng" dirty="0"/>
              <a:t>directed towards a common purpose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Evaluation</a:t>
            </a:r>
            <a:r>
              <a:rPr lang="en-US" dirty="0"/>
              <a:t>: Provides a </a:t>
            </a:r>
            <a:r>
              <a:rPr lang="en-US" u="sng" dirty="0"/>
              <a:t>benchmark against which the success of the tourism plan can be measured</a:t>
            </a:r>
            <a:r>
              <a:rPr lang="en-US" dirty="0"/>
              <a:t>.</a:t>
            </a:r>
          </a:p>
          <a:p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Increase tourism revenue by 15% over the next five years</a:t>
            </a:r>
            <a:r>
              <a:rPr lang="en-US" dirty="0" smtClean="0"/>
              <a:t>. Examples from </a:t>
            </a:r>
            <a:r>
              <a:rPr lang="en-US" dirty="0" err="1" smtClean="0"/>
              <a:t>ug</a:t>
            </a:r>
            <a:r>
              <a:rPr lang="en-US" dirty="0" smtClean="0"/>
              <a:t>??</a:t>
            </a:r>
            <a:endParaRPr lang="en-US" dirty="0"/>
          </a:p>
          <a:p>
            <a:pPr lvl="1"/>
            <a:r>
              <a:rPr lang="en-US" dirty="0"/>
              <a:t>Develop sustainable tourism practices that reduce environmental impact by 25% within a decade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49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Elements of Tourism </a:t>
            </a:r>
            <a:r>
              <a:rPr lang="en-US" b="1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b="1" dirty="0"/>
              <a:t>Stakeholder Involvement</a:t>
            </a:r>
          </a:p>
          <a:p>
            <a:r>
              <a:rPr lang="en-US" dirty="0" smtClean="0"/>
              <a:t>Involves the </a:t>
            </a:r>
            <a:r>
              <a:rPr lang="en-US" u="sng" dirty="0" smtClean="0"/>
              <a:t>engagement of all </a:t>
            </a:r>
            <a:r>
              <a:rPr lang="en-US" u="sng" dirty="0"/>
              <a:t>relevant parties</a:t>
            </a:r>
            <a:r>
              <a:rPr lang="en-US" dirty="0"/>
              <a:t>—government agencies, local communities, businesses, and tourists—in the planning process.</a:t>
            </a:r>
          </a:p>
          <a:p>
            <a:r>
              <a:rPr lang="en-US" b="1" dirty="0"/>
              <a:t>Importance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Inclusivity</a:t>
            </a:r>
            <a:r>
              <a:rPr lang="en-US" dirty="0"/>
              <a:t>: Ensures that the needs and concerns of all groups are considered, </a:t>
            </a:r>
            <a:r>
              <a:rPr lang="en-US" u="sng" dirty="0"/>
              <a:t>leading to more comprehensive and accepted plans.</a:t>
            </a:r>
          </a:p>
          <a:p>
            <a:pPr lvl="1"/>
            <a:r>
              <a:rPr lang="en-US" b="1" dirty="0"/>
              <a:t>Collaboration</a:t>
            </a:r>
            <a:r>
              <a:rPr lang="en-US" dirty="0"/>
              <a:t>: Promotes cooperation and partnerships, which are vital for the successful implementation of tourism plans.</a:t>
            </a:r>
          </a:p>
          <a:p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Public Consultations</a:t>
            </a:r>
            <a:r>
              <a:rPr lang="en-US" dirty="0"/>
              <a:t>: Engaging the local community through forums and surveys to gather input.</a:t>
            </a:r>
          </a:p>
          <a:p>
            <a:pPr lvl="1"/>
            <a:r>
              <a:rPr lang="en-US" b="1" dirty="0"/>
              <a:t>Partnerships</a:t>
            </a:r>
            <a:r>
              <a:rPr lang="en-US" dirty="0"/>
              <a:t>: Collaborating with private sector companies to leverage resources and expertise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22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Elements of Tourism </a:t>
            </a:r>
            <a:r>
              <a:rPr lang="en-US" b="1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b="1" dirty="0"/>
              <a:t>Strategic Development</a:t>
            </a:r>
          </a:p>
          <a:p>
            <a:r>
              <a:rPr lang="en-US" dirty="0" smtClean="0"/>
              <a:t>Includes the </a:t>
            </a:r>
            <a:r>
              <a:rPr lang="en-US" u="sng" dirty="0" smtClean="0"/>
              <a:t>Crafting of detailed </a:t>
            </a:r>
            <a:r>
              <a:rPr lang="en-US" u="sng" dirty="0"/>
              <a:t>and actionable plans</a:t>
            </a:r>
            <a:r>
              <a:rPr lang="en-US" dirty="0"/>
              <a:t> that outline how the tourism goals will be achieved.</a:t>
            </a:r>
          </a:p>
          <a:p>
            <a:r>
              <a:rPr lang="en-US" b="1" dirty="0"/>
              <a:t>Importance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Direction</a:t>
            </a:r>
            <a:r>
              <a:rPr lang="en-US" dirty="0"/>
              <a:t>: Provides a roadmap for achieving the set goals and </a:t>
            </a:r>
            <a:r>
              <a:rPr lang="en-US" u="sng" dirty="0"/>
              <a:t>ensures that resources are effectively allocated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Adaptability</a:t>
            </a:r>
            <a:r>
              <a:rPr lang="en-US" dirty="0"/>
              <a:t>: Strategic plans should be flexible to adjust to changing conditions and new opportunities in the tourism market.</a:t>
            </a:r>
          </a:p>
          <a:p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Destination Marketing</a:t>
            </a:r>
            <a:r>
              <a:rPr lang="en-US" dirty="0"/>
              <a:t>: Creating targeted marketing campaigns to attract desired tourist segments.</a:t>
            </a:r>
          </a:p>
          <a:p>
            <a:pPr lvl="1"/>
            <a:r>
              <a:rPr lang="en-US" b="1" dirty="0"/>
              <a:t>Sustainable Infrastructure Development</a:t>
            </a:r>
            <a:r>
              <a:rPr lang="en-US" dirty="0"/>
              <a:t>: Investing in eco-friendly transportation and accommodation options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77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Purpose of Tourism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Key </a:t>
            </a:r>
            <a:r>
              <a:rPr lang="en-US" b="1" dirty="0"/>
              <a:t>Objectives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Enhance visitor satisfaction and experience.</a:t>
            </a:r>
          </a:p>
          <a:p>
            <a:pPr lvl="1"/>
            <a:r>
              <a:rPr lang="en-US" dirty="0"/>
              <a:t>Drive economic improvement and diversify local economies.</a:t>
            </a:r>
          </a:p>
          <a:p>
            <a:pPr lvl="1"/>
            <a:r>
              <a:rPr lang="en-US" dirty="0"/>
              <a:t>Ensure sustainable use of natural and cultural resources.</a:t>
            </a:r>
          </a:p>
          <a:p>
            <a:pPr lvl="1"/>
            <a:r>
              <a:rPr lang="en-US" dirty="0"/>
              <a:t>Integrate tourism with community life and support socio-cultural development.</a:t>
            </a:r>
          </a:p>
          <a:p>
            <a:r>
              <a:rPr lang="en-US" b="1" dirty="0"/>
              <a:t>Challenges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Fragmented control and diverse stakeholder interests.</a:t>
            </a:r>
          </a:p>
          <a:p>
            <a:pPr lvl="1"/>
            <a:r>
              <a:rPr lang="en-US" dirty="0"/>
              <a:t>Balancing short-term gains with long-term sustainability.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21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Tourism Planning </a:t>
            </a:r>
            <a:r>
              <a:rPr lang="en-US" b="1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Four approaches:</a:t>
            </a:r>
          </a:p>
          <a:p>
            <a:pPr lvl="1"/>
            <a:r>
              <a:rPr lang="en-US" b="1" dirty="0" err="1" smtClean="0"/>
              <a:t>Boosterism</a:t>
            </a:r>
            <a:endParaRPr lang="en-US" dirty="0"/>
          </a:p>
          <a:p>
            <a:pPr lvl="1"/>
            <a:r>
              <a:rPr lang="en-US" b="1" dirty="0" smtClean="0"/>
              <a:t>Conventional Planning</a:t>
            </a:r>
            <a:endParaRPr lang="en-US" dirty="0"/>
          </a:p>
          <a:p>
            <a:pPr lvl="1"/>
            <a:r>
              <a:rPr lang="en-US" b="1" dirty="0" smtClean="0"/>
              <a:t>Interactive </a:t>
            </a:r>
            <a:r>
              <a:rPr lang="en-US" b="1" dirty="0"/>
              <a:t>and Collaborative </a:t>
            </a:r>
            <a:r>
              <a:rPr lang="en-US" b="1" dirty="0" smtClean="0"/>
              <a:t>Planning</a:t>
            </a:r>
            <a:endParaRPr lang="en-US" dirty="0"/>
          </a:p>
          <a:p>
            <a:pPr lvl="1"/>
            <a:r>
              <a:rPr lang="en-US" b="1" dirty="0" smtClean="0"/>
              <a:t>Market-Led </a:t>
            </a:r>
            <a:r>
              <a:rPr lang="en-US" b="1" dirty="0"/>
              <a:t>vs. Product-Led </a:t>
            </a:r>
            <a:r>
              <a:rPr lang="en-US" b="1" dirty="0" smtClean="0"/>
              <a:t>Approaches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66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Tourism Planning </a:t>
            </a:r>
            <a:r>
              <a:rPr lang="en-US" b="1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Boosterism</a:t>
            </a:r>
            <a:endParaRPr lang="en-US" b="1" dirty="0"/>
          </a:p>
          <a:p>
            <a:r>
              <a:rPr lang="en-US" b="1" dirty="0"/>
              <a:t>Definition</a:t>
            </a:r>
            <a:r>
              <a:rPr lang="en-US" dirty="0"/>
              <a:t>: Tourism is viewed as an inherently positive activity that brings economic benefits.</a:t>
            </a:r>
          </a:p>
          <a:p>
            <a:r>
              <a:rPr lang="en-US" b="1" dirty="0"/>
              <a:t>Characteristics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Prioritizes economic growth and market interests.</a:t>
            </a:r>
          </a:p>
          <a:p>
            <a:pPr lvl="1"/>
            <a:r>
              <a:rPr lang="en-US" dirty="0"/>
              <a:t>Often overlooks environmental sustainability and local community needs.</a:t>
            </a:r>
          </a:p>
          <a:p>
            <a:r>
              <a:rPr lang="en-US" b="1" dirty="0"/>
              <a:t>Criticism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Results in unbalanced development, often leading to overcrowding and environmental degradation.</a:t>
            </a:r>
          </a:p>
          <a:p>
            <a:pPr lvl="1"/>
            <a:r>
              <a:rPr lang="en-US" dirty="0"/>
              <a:t>Example: Promotion of natural sites without considering carrying capacity, leading to overuse.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03496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2036</TotalTime>
  <Words>1636</Words>
  <Application>Microsoft Office PowerPoint</Application>
  <PresentationFormat>Widescreen</PresentationFormat>
  <Paragraphs>214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Tw Cen MT</vt:lpstr>
      <vt:lpstr>Droplet</vt:lpstr>
      <vt:lpstr>Tourism Planning and Policy Management</vt:lpstr>
      <vt:lpstr>lEt’s start at the start</vt:lpstr>
      <vt:lpstr>Understanding Tourism Planning</vt:lpstr>
      <vt:lpstr>Key Elements of Tourism Planning</vt:lpstr>
      <vt:lpstr>Key Elements of Tourism Planning</vt:lpstr>
      <vt:lpstr>Key Elements of Tourism Planning</vt:lpstr>
      <vt:lpstr>The Purpose of Tourism Planning</vt:lpstr>
      <vt:lpstr>Tourism Planning Approaches</vt:lpstr>
      <vt:lpstr>Tourism Planning Approaches</vt:lpstr>
      <vt:lpstr>Tourism Planning Approaches</vt:lpstr>
      <vt:lpstr>Tourism Planning Approaches</vt:lpstr>
      <vt:lpstr>Tourism Planning Approaches</vt:lpstr>
      <vt:lpstr>Tourism Planning Approaches</vt:lpstr>
      <vt:lpstr>The Role of Policy in Tourism Planning</vt:lpstr>
      <vt:lpstr>Evolution of Tourism Planning Practices and Policies</vt:lpstr>
      <vt:lpstr>Industrial Revolution and The Rise of Mass Tourism</vt:lpstr>
      <vt:lpstr>Post-War Developments and Modern Tourism Planning</vt:lpstr>
      <vt:lpstr>The Evolution into Modern Tourism Planning</vt:lpstr>
      <vt:lpstr>Defining Tourism Stakeholders</vt:lpstr>
      <vt:lpstr>The Role of Government and Public Agencies</vt:lpstr>
      <vt:lpstr>Contribution of Businesses and Investors</vt:lpstr>
      <vt:lpstr>The Role of Local Communities, NGOs, and Tourists</vt:lpstr>
      <vt:lpstr>Measuring Tourism Impacts</vt:lpstr>
      <vt:lpstr>assignment</vt:lpstr>
      <vt:lpstr>Stakeholder Identification</vt:lpstr>
      <vt:lpstr>Stakeholder Roles and Interests</vt:lpstr>
      <vt:lpstr>Stakeholder Influence and Power Mapping</vt:lpstr>
      <vt:lpstr>Presentation and Discussion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and Significance of Tourism Planning</dc:title>
  <dc:creator>rebs dawa</dc:creator>
  <cp:lastModifiedBy>rebs dawa</cp:lastModifiedBy>
  <cp:revision>20</cp:revision>
  <dcterms:created xsi:type="dcterms:W3CDTF">2024-08-19T18:40:00Z</dcterms:created>
  <dcterms:modified xsi:type="dcterms:W3CDTF">2024-08-21T09:05:51Z</dcterms:modified>
</cp:coreProperties>
</file>